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5" r:id="rId3"/>
    <p:sldMasterId id="2147483689" r:id="rId4"/>
    <p:sldMasterId id="2147483704" r:id="rId5"/>
  </p:sldMasterIdLst>
  <p:notesMasterIdLst>
    <p:notesMasterId r:id="rId65"/>
  </p:notesMasterIdLst>
  <p:handoutMasterIdLst>
    <p:handoutMasterId r:id="rId66"/>
  </p:handoutMasterIdLst>
  <p:sldIdLst>
    <p:sldId id="257" r:id="rId6"/>
    <p:sldId id="258" r:id="rId7"/>
    <p:sldId id="259" r:id="rId8"/>
    <p:sldId id="260" r:id="rId9"/>
    <p:sldId id="349" r:id="rId10"/>
    <p:sldId id="265" r:id="rId11"/>
    <p:sldId id="350" r:id="rId12"/>
    <p:sldId id="351" r:id="rId13"/>
    <p:sldId id="270" r:id="rId14"/>
    <p:sldId id="354" r:id="rId15"/>
    <p:sldId id="871" r:id="rId16"/>
    <p:sldId id="413" r:id="rId17"/>
    <p:sldId id="281" r:id="rId18"/>
    <p:sldId id="358" r:id="rId19"/>
    <p:sldId id="359" r:id="rId20"/>
    <p:sldId id="360" r:id="rId21"/>
    <p:sldId id="291" r:id="rId22"/>
    <p:sldId id="374" r:id="rId23"/>
    <p:sldId id="364" r:id="rId24"/>
    <p:sldId id="367" r:id="rId25"/>
    <p:sldId id="370" r:id="rId26"/>
    <p:sldId id="372" r:id="rId27"/>
    <p:sldId id="375" r:id="rId28"/>
    <p:sldId id="298" r:id="rId29"/>
    <p:sldId id="300" r:id="rId30"/>
    <p:sldId id="380" r:id="rId31"/>
    <p:sldId id="403" r:id="rId32"/>
    <p:sldId id="305" r:id="rId33"/>
    <p:sldId id="384" r:id="rId34"/>
    <p:sldId id="421" r:id="rId35"/>
    <p:sldId id="381" r:id="rId36"/>
    <p:sldId id="416" r:id="rId37"/>
    <p:sldId id="418" r:id="rId38"/>
    <p:sldId id="874" r:id="rId39"/>
    <p:sldId id="392" r:id="rId40"/>
    <p:sldId id="407" r:id="rId41"/>
    <p:sldId id="425" r:id="rId42"/>
    <p:sldId id="408" r:id="rId43"/>
    <p:sldId id="426" r:id="rId44"/>
    <p:sldId id="873" r:id="rId45"/>
    <p:sldId id="398" r:id="rId46"/>
    <p:sldId id="875" r:id="rId47"/>
    <p:sldId id="877" r:id="rId48"/>
    <p:sldId id="892" r:id="rId49"/>
    <p:sldId id="890" r:id="rId50"/>
    <p:sldId id="891" r:id="rId51"/>
    <p:sldId id="878" r:id="rId52"/>
    <p:sldId id="893" r:id="rId53"/>
    <p:sldId id="870" r:id="rId54"/>
    <p:sldId id="879" r:id="rId55"/>
    <p:sldId id="880" r:id="rId56"/>
    <p:sldId id="881" r:id="rId57"/>
    <p:sldId id="882" r:id="rId58"/>
    <p:sldId id="884" r:id="rId59"/>
    <p:sldId id="887" r:id="rId60"/>
    <p:sldId id="888" r:id="rId61"/>
    <p:sldId id="889" r:id="rId62"/>
    <p:sldId id="339" r:id="rId63"/>
    <p:sldId id="419" r:id="rId6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taglia, Tracy MD, MPH" initials="BTMM" lastIdx="2" clrIdx="0">
    <p:extLst>
      <p:ext uri="{19B8F6BF-5375-455C-9EA6-DF929625EA0E}">
        <p15:presenceInfo xmlns:p15="http://schemas.microsoft.com/office/powerpoint/2012/main" userId="S-1-5-21-1013449540-720069183-311576647-73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DAE3F3"/>
    <a:srgbClr val="ED43B4"/>
    <a:srgbClr val="C60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68" autoAdjust="0"/>
    <p:restoredTop sz="93778" autoAdjust="0"/>
  </p:normalViewPr>
  <p:slideViewPr>
    <p:cSldViewPr snapToGrid="0">
      <p:cViewPr varScale="1">
        <p:scale>
          <a:sx n="70" d="100"/>
          <a:sy n="70" d="100"/>
        </p:scale>
        <p:origin x="192" y="97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_rels/data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F4A2A-6F4D-42C5-9DB4-DABC5E472614}"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922B866F-AA37-4109-864D-5733CF7E5A2A}">
      <dgm:prSet phldrT="[Text]"/>
      <dgm:spPr/>
      <dgm:t>
        <a:bodyPr/>
        <a:lstStyle/>
        <a:p>
          <a:r>
            <a:rPr lang="en-US" dirty="0"/>
            <a:t>BIOLOGIC</a:t>
          </a:r>
        </a:p>
      </dgm:t>
    </dgm:pt>
    <dgm:pt modelId="{C3B81D45-AC6F-40D2-8556-A87C5DAD8DC3}" type="parTrans" cxnId="{0D88030C-16D8-4679-8FD5-D2311927295E}">
      <dgm:prSet/>
      <dgm:spPr/>
      <dgm:t>
        <a:bodyPr/>
        <a:lstStyle/>
        <a:p>
          <a:endParaRPr lang="en-US"/>
        </a:p>
      </dgm:t>
    </dgm:pt>
    <dgm:pt modelId="{976F9D75-3938-4503-8A5D-832EB2D0B6C8}" type="sibTrans" cxnId="{0D88030C-16D8-4679-8FD5-D2311927295E}">
      <dgm:prSet/>
      <dgm:spPr/>
      <dgm:t>
        <a:bodyPr/>
        <a:lstStyle/>
        <a:p>
          <a:endParaRPr lang="en-US"/>
        </a:p>
      </dgm:t>
    </dgm:pt>
    <dgm:pt modelId="{4A1F289F-2BF8-485B-8466-F77C4B6FBB12}">
      <dgm:prSet phldrT="[Text]"/>
      <dgm:spPr/>
      <dgm:t>
        <a:bodyPr/>
        <a:lstStyle/>
        <a:p>
          <a:r>
            <a:rPr lang="en-US"/>
            <a:t>PROVIDER</a:t>
          </a:r>
          <a:endParaRPr lang="en-US" dirty="0"/>
        </a:p>
      </dgm:t>
    </dgm:pt>
    <dgm:pt modelId="{739BDC1F-8966-431D-A4A5-22933C41D80E}" type="parTrans" cxnId="{51CAD754-B544-41D3-8F6C-62DC53140D44}">
      <dgm:prSet/>
      <dgm:spPr/>
      <dgm:t>
        <a:bodyPr/>
        <a:lstStyle/>
        <a:p>
          <a:endParaRPr lang="en-US"/>
        </a:p>
      </dgm:t>
    </dgm:pt>
    <dgm:pt modelId="{7E126142-2154-40B6-9DEA-6285CE13939A}" type="sibTrans" cxnId="{51CAD754-B544-41D3-8F6C-62DC53140D44}">
      <dgm:prSet/>
      <dgm:spPr/>
      <dgm:t>
        <a:bodyPr/>
        <a:lstStyle/>
        <a:p>
          <a:endParaRPr lang="en-US"/>
        </a:p>
      </dgm:t>
    </dgm:pt>
    <dgm:pt modelId="{F1579518-5095-4FB6-A9BC-CFAA56AE2AC4}">
      <dgm:prSet phldrT="[Text]"/>
      <dgm:spPr/>
      <dgm:t>
        <a:bodyPr/>
        <a:lstStyle/>
        <a:p>
          <a:r>
            <a:rPr lang="en-US" dirty="0"/>
            <a:t>SYSTEM</a:t>
          </a:r>
        </a:p>
      </dgm:t>
    </dgm:pt>
    <dgm:pt modelId="{C1ECE1F5-5EC9-43A9-B727-1B7AD87E3302}" type="parTrans" cxnId="{1911C577-10FF-4B43-9DEE-C0BC46870F8B}">
      <dgm:prSet/>
      <dgm:spPr/>
      <dgm:t>
        <a:bodyPr/>
        <a:lstStyle/>
        <a:p>
          <a:endParaRPr lang="en-US"/>
        </a:p>
      </dgm:t>
    </dgm:pt>
    <dgm:pt modelId="{5E814515-B7F7-4C3D-AA58-2E2A2AE387BC}" type="sibTrans" cxnId="{1911C577-10FF-4B43-9DEE-C0BC46870F8B}">
      <dgm:prSet/>
      <dgm:spPr/>
      <dgm:t>
        <a:bodyPr/>
        <a:lstStyle/>
        <a:p>
          <a:endParaRPr lang="en-US"/>
        </a:p>
      </dgm:t>
    </dgm:pt>
    <dgm:pt modelId="{EA3D5F94-2284-44E0-835E-5DBFBF547BD6}">
      <dgm:prSet phldrT="[Text]"/>
      <dgm:spPr/>
      <dgm:t>
        <a:bodyPr/>
        <a:lstStyle/>
        <a:p>
          <a:r>
            <a:rPr lang="en-US" dirty="0"/>
            <a:t>PATIENT</a:t>
          </a:r>
        </a:p>
      </dgm:t>
    </dgm:pt>
    <dgm:pt modelId="{9E9DF755-3360-4C33-B488-33F173D2A5F2}" type="parTrans" cxnId="{4A34F005-9F96-44F1-A0AD-BBFF0360D6AF}">
      <dgm:prSet/>
      <dgm:spPr/>
      <dgm:t>
        <a:bodyPr/>
        <a:lstStyle/>
        <a:p>
          <a:endParaRPr lang="en-US"/>
        </a:p>
      </dgm:t>
    </dgm:pt>
    <dgm:pt modelId="{B879A3BB-9FBC-4FE8-BD7D-E9E49265C278}" type="sibTrans" cxnId="{4A34F005-9F96-44F1-A0AD-BBFF0360D6AF}">
      <dgm:prSet/>
      <dgm:spPr/>
      <dgm:t>
        <a:bodyPr/>
        <a:lstStyle/>
        <a:p>
          <a:endParaRPr lang="en-US"/>
        </a:p>
      </dgm:t>
    </dgm:pt>
    <dgm:pt modelId="{A6373572-E44E-4041-9E59-0D818BEB2F96}" type="pres">
      <dgm:prSet presAssocID="{F03F4A2A-6F4D-42C5-9DB4-DABC5E472614}" presName="cycle" presStyleCnt="0">
        <dgm:presLayoutVars>
          <dgm:dir/>
          <dgm:resizeHandles val="exact"/>
        </dgm:presLayoutVars>
      </dgm:prSet>
      <dgm:spPr/>
    </dgm:pt>
    <dgm:pt modelId="{F359D5CF-86F5-4696-AD0D-5C677D05D2CD}" type="pres">
      <dgm:prSet presAssocID="{922B866F-AA37-4109-864D-5733CF7E5A2A}" presName="node" presStyleLbl="node1" presStyleIdx="0" presStyleCnt="4" custRadScaleRad="100129" custRadScaleInc="-9257">
        <dgm:presLayoutVars>
          <dgm:bulletEnabled val="1"/>
        </dgm:presLayoutVars>
      </dgm:prSet>
      <dgm:spPr/>
    </dgm:pt>
    <dgm:pt modelId="{7535B891-3665-4B56-9FDB-C9ED8B86D616}" type="pres">
      <dgm:prSet presAssocID="{922B866F-AA37-4109-864D-5733CF7E5A2A}" presName="spNode" presStyleCnt="0"/>
      <dgm:spPr/>
    </dgm:pt>
    <dgm:pt modelId="{0339E9A2-B9CB-4ECF-8CBB-466CC6914311}" type="pres">
      <dgm:prSet presAssocID="{976F9D75-3938-4503-8A5D-832EB2D0B6C8}" presName="sibTrans" presStyleLbl="sibTrans1D1" presStyleIdx="0" presStyleCnt="4"/>
      <dgm:spPr/>
    </dgm:pt>
    <dgm:pt modelId="{904E1339-2A83-4C85-8E98-AB1525C0AFFF}" type="pres">
      <dgm:prSet presAssocID="{4A1F289F-2BF8-485B-8466-F77C4B6FBB12}" presName="node" presStyleLbl="node1" presStyleIdx="1" presStyleCnt="4">
        <dgm:presLayoutVars>
          <dgm:bulletEnabled val="1"/>
        </dgm:presLayoutVars>
      </dgm:prSet>
      <dgm:spPr/>
    </dgm:pt>
    <dgm:pt modelId="{1EFD2ACC-9E89-4FFD-BC48-9BD349F454E9}" type="pres">
      <dgm:prSet presAssocID="{4A1F289F-2BF8-485B-8466-F77C4B6FBB12}" presName="spNode" presStyleCnt="0"/>
      <dgm:spPr/>
    </dgm:pt>
    <dgm:pt modelId="{13EAAB1C-5DEF-4D5B-8D35-CA4D47513E5A}" type="pres">
      <dgm:prSet presAssocID="{7E126142-2154-40B6-9DEA-6285CE13939A}" presName="sibTrans" presStyleLbl="sibTrans1D1" presStyleIdx="1" presStyleCnt="4"/>
      <dgm:spPr/>
    </dgm:pt>
    <dgm:pt modelId="{91AE6002-8B12-4E48-B5D0-75A12E6D276E}" type="pres">
      <dgm:prSet presAssocID="{F1579518-5095-4FB6-A9BC-CFAA56AE2AC4}" presName="node" presStyleLbl="node1" presStyleIdx="2" presStyleCnt="4">
        <dgm:presLayoutVars>
          <dgm:bulletEnabled val="1"/>
        </dgm:presLayoutVars>
      </dgm:prSet>
      <dgm:spPr/>
    </dgm:pt>
    <dgm:pt modelId="{FE074068-EE2B-4A10-AED2-AC421F82E3D2}" type="pres">
      <dgm:prSet presAssocID="{F1579518-5095-4FB6-A9BC-CFAA56AE2AC4}" presName="spNode" presStyleCnt="0"/>
      <dgm:spPr/>
    </dgm:pt>
    <dgm:pt modelId="{2350B094-D2E0-4698-A3FD-945D281D462D}" type="pres">
      <dgm:prSet presAssocID="{5E814515-B7F7-4C3D-AA58-2E2A2AE387BC}" presName="sibTrans" presStyleLbl="sibTrans1D1" presStyleIdx="2" presStyleCnt="4"/>
      <dgm:spPr/>
    </dgm:pt>
    <dgm:pt modelId="{4CF76470-5E8A-4003-8785-DF173F61E00A}" type="pres">
      <dgm:prSet presAssocID="{EA3D5F94-2284-44E0-835E-5DBFBF547BD6}" presName="node" presStyleLbl="node1" presStyleIdx="3" presStyleCnt="4">
        <dgm:presLayoutVars>
          <dgm:bulletEnabled val="1"/>
        </dgm:presLayoutVars>
      </dgm:prSet>
      <dgm:spPr/>
    </dgm:pt>
    <dgm:pt modelId="{64012C07-AE62-4D88-A1E3-5D4AFBE0ABFE}" type="pres">
      <dgm:prSet presAssocID="{EA3D5F94-2284-44E0-835E-5DBFBF547BD6}" presName="spNode" presStyleCnt="0"/>
      <dgm:spPr/>
    </dgm:pt>
    <dgm:pt modelId="{B5FDA1F4-7B82-4184-8DC4-256657724155}" type="pres">
      <dgm:prSet presAssocID="{B879A3BB-9FBC-4FE8-BD7D-E9E49265C278}" presName="sibTrans" presStyleLbl="sibTrans1D1" presStyleIdx="3" presStyleCnt="4"/>
      <dgm:spPr/>
    </dgm:pt>
  </dgm:ptLst>
  <dgm:cxnLst>
    <dgm:cxn modelId="{4A34F005-9F96-44F1-A0AD-BBFF0360D6AF}" srcId="{F03F4A2A-6F4D-42C5-9DB4-DABC5E472614}" destId="{EA3D5F94-2284-44E0-835E-5DBFBF547BD6}" srcOrd="3" destOrd="0" parTransId="{9E9DF755-3360-4C33-B488-33F173D2A5F2}" sibTransId="{B879A3BB-9FBC-4FE8-BD7D-E9E49265C278}"/>
    <dgm:cxn modelId="{E2124A09-5BA4-453E-AB94-8B63509B3E03}" type="presOf" srcId="{EA3D5F94-2284-44E0-835E-5DBFBF547BD6}" destId="{4CF76470-5E8A-4003-8785-DF173F61E00A}" srcOrd="0" destOrd="0" presId="urn:microsoft.com/office/officeart/2005/8/layout/cycle6"/>
    <dgm:cxn modelId="{0D88030C-16D8-4679-8FD5-D2311927295E}" srcId="{F03F4A2A-6F4D-42C5-9DB4-DABC5E472614}" destId="{922B866F-AA37-4109-864D-5733CF7E5A2A}" srcOrd="0" destOrd="0" parTransId="{C3B81D45-AC6F-40D2-8556-A87C5DAD8DC3}" sibTransId="{976F9D75-3938-4503-8A5D-832EB2D0B6C8}"/>
    <dgm:cxn modelId="{7958B41E-7CAB-4E29-A0BB-5A06871F3BEB}" type="presOf" srcId="{4A1F289F-2BF8-485B-8466-F77C4B6FBB12}" destId="{904E1339-2A83-4C85-8E98-AB1525C0AFFF}" srcOrd="0" destOrd="0" presId="urn:microsoft.com/office/officeart/2005/8/layout/cycle6"/>
    <dgm:cxn modelId="{CB29B24B-561A-4F49-ABD6-CA7088F5FB54}" type="presOf" srcId="{922B866F-AA37-4109-864D-5733CF7E5A2A}" destId="{F359D5CF-86F5-4696-AD0D-5C677D05D2CD}" srcOrd="0" destOrd="0" presId="urn:microsoft.com/office/officeart/2005/8/layout/cycle6"/>
    <dgm:cxn modelId="{51CAD754-B544-41D3-8F6C-62DC53140D44}" srcId="{F03F4A2A-6F4D-42C5-9DB4-DABC5E472614}" destId="{4A1F289F-2BF8-485B-8466-F77C4B6FBB12}" srcOrd="1" destOrd="0" parTransId="{739BDC1F-8966-431D-A4A5-22933C41D80E}" sibTransId="{7E126142-2154-40B6-9DEA-6285CE13939A}"/>
    <dgm:cxn modelId="{6E5D4273-50DC-48BE-9D55-A826857B01D2}" type="presOf" srcId="{976F9D75-3938-4503-8A5D-832EB2D0B6C8}" destId="{0339E9A2-B9CB-4ECF-8CBB-466CC6914311}" srcOrd="0" destOrd="0" presId="urn:microsoft.com/office/officeart/2005/8/layout/cycle6"/>
    <dgm:cxn modelId="{1911C577-10FF-4B43-9DEE-C0BC46870F8B}" srcId="{F03F4A2A-6F4D-42C5-9DB4-DABC5E472614}" destId="{F1579518-5095-4FB6-A9BC-CFAA56AE2AC4}" srcOrd="2" destOrd="0" parTransId="{C1ECE1F5-5EC9-43A9-B727-1B7AD87E3302}" sibTransId="{5E814515-B7F7-4C3D-AA58-2E2A2AE387BC}"/>
    <dgm:cxn modelId="{FBD0858E-AE60-437F-99DA-E9E75901B932}" type="presOf" srcId="{B879A3BB-9FBC-4FE8-BD7D-E9E49265C278}" destId="{B5FDA1F4-7B82-4184-8DC4-256657724155}" srcOrd="0" destOrd="0" presId="urn:microsoft.com/office/officeart/2005/8/layout/cycle6"/>
    <dgm:cxn modelId="{0B08FD94-FC68-4629-B945-375B180CCA80}" type="presOf" srcId="{5E814515-B7F7-4C3D-AA58-2E2A2AE387BC}" destId="{2350B094-D2E0-4698-A3FD-945D281D462D}" srcOrd="0" destOrd="0" presId="urn:microsoft.com/office/officeart/2005/8/layout/cycle6"/>
    <dgm:cxn modelId="{983E9AA9-D4DF-47DD-AB44-612BE2C8D163}" type="presOf" srcId="{F1579518-5095-4FB6-A9BC-CFAA56AE2AC4}" destId="{91AE6002-8B12-4E48-B5D0-75A12E6D276E}" srcOrd="0" destOrd="0" presId="urn:microsoft.com/office/officeart/2005/8/layout/cycle6"/>
    <dgm:cxn modelId="{15E852EE-2387-49E4-A523-7C8EDA8B8C94}" type="presOf" srcId="{F03F4A2A-6F4D-42C5-9DB4-DABC5E472614}" destId="{A6373572-E44E-4041-9E59-0D818BEB2F96}" srcOrd="0" destOrd="0" presId="urn:microsoft.com/office/officeart/2005/8/layout/cycle6"/>
    <dgm:cxn modelId="{B60819F4-624D-4D07-BC92-E2B728BE4A71}" type="presOf" srcId="{7E126142-2154-40B6-9DEA-6285CE13939A}" destId="{13EAAB1C-5DEF-4D5B-8D35-CA4D47513E5A}" srcOrd="0" destOrd="0" presId="urn:microsoft.com/office/officeart/2005/8/layout/cycle6"/>
    <dgm:cxn modelId="{6783B4F3-FB16-4497-A5D8-6A6B98ABFDF0}" type="presParOf" srcId="{A6373572-E44E-4041-9E59-0D818BEB2F96}" destId="{F359D5CF-86F5-4696-AD0D-5C677D05D2CD}" srcOrd="0" destOrd="0" presId="urn:microsoft.com/office/officeart/2005/8/layout/cycle6"/>
    <dgm:cxn modelId="{7155DF82-BEE2-4417-B068-540D5AC2C330}" type="presParOf" srcId="{A6373572-E44E-4041-9E59-0D818BEB2F96}" destId="{7535B891-3665-4B56-9FDB-C9ED8B86D616}" srcOrd="1" destOrd="0" presId="urn:microsoft.com/office/officeart/2005/8/layout/cycle6"/>
    <dgm:cxn modelId="{652CD3DA-AD55-4C67-979E-7C50B66E472A}" type="presParOf" srcId="{A6373572-E44E-4041-9E59-0D818BEB2F96}" destId="{0339E9A2-B9CB-4ECF-8CBB-466CC6914311}" srcOrd="2" destOrd="0" presId="urn:microsoft.com/office/officeart/2005/8/layout/cycle6"/>
    <dgm:cxn modelId="{AFCBE6B8-6B36-44F7-9655-0C3882324B30}" type="presParOf" srcId="{A6373572-E44E-4041-9E59-0D818BEB2F96}" destId="{904E1339-2A83-4C85-8E98-AB1525C0AFFF}" srcOrd="3" destOrd="0" presId="urn:microsoft.com/office/officeart/2005/8/layout/cycle6"/>
    <dgm:cxn modelId="{DA79658C-6EBF-45C3-AD1F-ED7442E4A9DD}" type="presParOf" srcId="{A6373572-E44E-4041-9E59-0D818BEB2F96}" destId="{1EFD2ACC-9E89-4FFD-BC48-9BD349F454E9}" srcOrd="4" destOrd="0" presId="urn:microsoft.com/office/officeart/2005/8/layout/cycle6"/>
    <dgm:cxn modelId="{5E4DA3DD-FEDD-49BA-9EDE-C41DBC978EBF}" type="presParOf" srcId="{A6373572-E44E-4041-9E59-0D818BEB2F96}" destId="{13EAAB1C-5DEF-4D5B-8D35-CA4D47513E5A}" srcOrd="5" destOrd="0" presId="urn:microsoft.com/office/officeart/2005/8/layout/cycle6"/>
    <dgm:cxn modelId="{102EF4B9-C3A2-4445-9ED5-126DAF496595}" type="presParOf" srcId="{A6373572-E44E-4041-9E59-0D818BEB2F96}" destId="{91AE6002-8B12-4E48-B5D0-75A12E6D276E}" srcOrd="6" destOrd="0" presId="urn:microsoft.com/office/officeart/2005/8/layout/cycle6"/>
    <dgm:cxn modelId="{02714219-8A24-4926-934E-A35809F6D3F2}" type="presParOf" srcId="{A6373572-E44E-4041-9E59-0D818BEB2F96}" destId="{FE074068-EE2B-4A10-AED2-AC421F82E3D2}" srcOrd="7" destOrd="0" presId="urn:microsoft.com/office/officeart/2005/8/layout/cycle6"/>
    <dgm:cxn modelId="{BDC031FE-28D9-4652-819B-20A9D3D8E50D}" type="presParOf" srcId="{A6373572-E44E-4041-9E59-0D818BEB2F96}" destId="{2350B094-D2E0-4698-A3FD-945D281D462D}" srcOrd="8" destOrd="0" presId="urn:microsoft.com/office/officeart/2005/8/layout/cycle6"/>
    <dgm:cxn modelId="{0E6F532B-4F7B-4470-ACB5-03FFF0688E65}" type="presParOf" srcId="{A6373572-E44E-4041-9E59-0D818BEB2F96}" destId="{4CF76470-5E8A-4003-8785-DF173F61E00A}" srcOrd="9" destOrd="0" presId="urn:microsoft.com/office/officeart/2005/8/layout/cycle6"/>
    <dgm:cxn modelId="{29222EBE-0928-4D60-A6A1-0F5DCC226702}" type="presParOf" srcId="{A6373572-E44E-4041-9E59-0D818BEB2F96}" destId="{64012C07-AE62-4D88-A1E3-5D4AFBE0ABFE}" srcOrd="10" destOrd="0" presId="urn:microsoft.com/office/officeart/2005/8/layout/cycle6"/>
    <dgm:cxn modelId="{60FCF82D-E902-4046-9056-C07C13D823B1}" type="presParOf" srcId="{A6373572-E44E-4041-9E59-0D818BEB2F96}" destId="{B5FDA1F4-7B82-4184-8DC4-256657724155}"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3F4A2A-6F4D-42C5-9DB4-DABC5E472614}"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922B866F-AA37-4109-864D-5733CF7E5A2A}">
      <dgm:prSet phldrT="[Text]"/>
      <dgm:spPr/>
      <dgm:t>
        <a:bodyPr/>
        <a:lstStyle/>
        <a:p>
          <a:r>
            <a:rPr lang="en-US" dirty="0"/>
            <a:t>BIOLOGIC</a:t>
          </a:r>
        </a:p>
      </dgm:t>
    </dgm:pt>
    <dgm:pt modelId="{C3B81D45-AC6F-40D2-8556-A87C5DAD8DC3}" type="parTrans" cxnId="{0D88030C-16D8-4679-8FD5-D2311927295E}">
      <dgm:prSet/>
      <dgm:spPr/>
      <dgm:t>
        <a:bodyPr/>
        <a:lstStyle/>
        <a:p>
          <a:endParaRPr lang="en-US"/>
        </a:p>
      </dgm:t>
    </dgm:pt>
    <dgm:pt modelId="{976F9D75-3938-4503-8A5D-832EB2D0B6C8}" type="sibTrans" cxnId="{0D88030C-16D8-4679-8FD5-D2311927295E}">
      <dgm:prSet/>
      <dgm:spPr/>
      <dgm:t>
        <a:bodyPr/>
        <a:lstStyle/>
        <a:p>
          <a:endParaRPr lang="en-US"/>
        </a:p>
      </dgm:t>
    </dgm:pt>
    <dgm:pt modelId="{4A1F289F-2BF8-485B-8466-F77C4B6FBB12}">
      <dgm:prSet phldrT="[Text]"/>
      <dgm:spPr/>
      <dgm:t>
        <a:bodyPr/>
        <a:lstStyle/>
        <a:p>
          <a:r>
            <a:rPr lang="en-US"/>
            <a:t>PROVIDER</a:t>
          </a:r>
          <a:endParaRPr lang="en-US" dirty="0"/>
        </a:p>
      </dgm:t>
    </dgm:pt>
    <dgm:pt modelId="{739BDC1F-8966-431D-A4A5-22933C41D80E}" type="parTrans" cxnId="{51CAD754-B544-41D3-8F6C-62DC53140D44}">
      <dgm:prSet/>
      <dgm:spPr/>
      <dgm:t>
        <a:bodyPr/>
        <a:lstStyle/>
        <a:p>
          <a:endParaRPr lang="en-US"/>
        </a:p>
      </dgm:t>
    </dgm:pt>
    <dgm:pt modelId="{7E126142-2154-40B6-9DEA-6285CE13939A}" type="sibTrans" cxnId="{51CAD754-B544-41D3-8F6C-62DC53140D44}">
      <dgm:prSet/>
      <dgm:spPr/>
      <dgm:t>
        <a:bodyPr/>
        <a:lstStyle/>
        <a:p>
          <a:endParaRPr lang="en-US"/>
        </a:p>
      </dgm:t>
    </dgm:pt>
    <dgm:pt modelId="{F1579518-5095-4FB6-A9BC-CFAA56AE2AC4}">
      <dgm:prSet phldrT="[Text]"/>
      <dgm:spPr/>
      <dgm:t>
        <a:bodyPr/>
        <a:lstStyle/>
        <a:p>
          <a:r>
            <a:rPr lang="en-US" dirty="0"/>
            <a:t>SYSTEM</a:t>
          </a:r>
        </a:p>
      </dgm:t>
    </dgm:pt>
    <dgm:pt modelId="{C1ECE1F5-5EC9-43A9-B727-1B7AD87E3302}" type="parTrans" cxnId="{1911C577-10FF-4B43-9DEE-C0BC46870F8B}">
      <dgm:prSet/>
      <dgm:spPr/>
      <dgm:t>
        <a:bodyPr/>
        <a:lstStyle/>
        <a:p>
          <a:endParaRPr lang="en-US"/>
        </a:p>
      </dgm:t>
    </dgm:pt>
    <dgm:pt modelId="{5E814515-B7F7-4C3D-AA58-2E2A2AE387BC}" type="sibTrans" cxnId="{1911C577-10FF-4B43-9DEE-C0BC46870F8B}">
      <dgm:prSet/>
      <dgm:spPr/>
      <dgm:t>
        <a:bodyPr/>
        <a:lstStyle/>
        <a:p>
          <a:endParaRPr lang="en-US"/>
        </a:p>
      </dgm:t>
    </dgm:pt>
    <dgm:pt modelId="{EA3D5F94-2284-44E0-835E-5DBFBF547BD6}">
      <dgm:prSet phldrT="[Text]"/>
      <dgm:spPr/>
      <dgm:t>
        <a:bodyPr/>
        <a:lstStyle/>
        <a:p>
          <a:r>
            <a:rPr lang="en-US" dirty="0"/>
            <a:t>PATIENT</a:t>
          </a:r>
        </a:p>
      </dgm:t>
    </dgm:pt>
    <dgm:pt modelId="{9E9DF755-3360-4C33-B488-33F173D2A5F2}" type="parTrans" cxnId="{4A34F005-9F96-44F1-A0AD-BBFF0360D6AF}">
      <dgm:prSet/>
      <dgm:spPr/>
      <dgm:t>
        <a:bodyPr/>
        <a:lstStyle/>
        <a:p>
          <a:endParaRPr lang="en-US"/>
        </a:p>
      </dgm:t>
    </dgm:pt>
    <dgm:pt modelId="{B879A3BB-9FBC-4FE8-BD7D-E9E49265C278}" type="sibTrans" cxnId="{4A34F005-9F96-44F1-A0AD-BBFF0360D6AF}">
      <dgm:prSet/>
      <dgm:spPr/>
      <dgm:t>
        <a:bodyPr/>
        <a:lstStyle/>
        <a:p>
          <a:endParaRPr lang="en-US"/>
        </a:p>
      </dgm:t>
    </dgm:pt>
    <dgm:pt modelId="{A6373572-E44E-4041-9E59-0D818BEB2F96}" type="pres">
      <dgm:prSet presAssocID="{F03F4A2A-6F4D-42C5-9DB4-DABC5E472614}" presName="cycle" presStyleCnt="0">
        <dgm:presLayoutVars>
          <dgm:dir/>
          <dgm:resizeHandles val="exact"/>
        </dgm:presLayoutVars>
      </dgm:prSet>
      <dgm:spPr/>
    </dgm:pt>
    <dgm:pt modelId="{F359D5CF-86F5-4696-AD0D-5C677D05D2CD}" type="pres">
      <dgm:prSet presAssocID="{922B866F-AA37-4109-864D-5733CF7E5A2A}" presName="node" presStyleLbl="node1" presStyleIdx="0" presStyleCnt="4" custRadScaleRad="100129" custRadScaleInc="-9257">
        <dgm:presLayoutVars>
          <dgm:bulletEnabled val="1"/>
        </dgm:presLayoutVars>
      </dgm:prSet>
      <dgm:spPr/>
    </dgm:pt>
    <dgm:pt modelId="{7535B891-3665-4B56-9FDB-C9ED8B86D616}" type="pres">
      <dgm:prSet presAssocID="{922B866F-AA37-4109-864D-5733CF7E5A2A}" presName="spNode" presStyleCnt="0"/>
      <dgm:spPr/>
    </dgm:pt>
    <dgm:pt modelId="{0339E9A2-B9CB-4ECF-8CBB-466CC6914311}" type="pres">
      <dgm:prSet presAssocID="{976F9D75-3938-4503-8A5D-832EB2D0B6C8}" presName="sibTrans" presStyleLbl="sibTrans1D1" presStyleIdx="0" presStyleCnt="4"/>
      <dgm:spPr/>
    </dgm:pt>
    <dgm:pt modelId="{904E1339-2A83-4C85-8E98-AB1525C0AFFF}" type="pres">
      <dgm:prSet presAssocID="{4A1F289F-2BF8-485B-8466-F77C4B6FBB12}" presName="node" presStyleLbl="node1" presStyleIdx="1" presStyleCnt="4">
        <dgm:presLayoutVars>
          <dgm:bulletEnabled val="1"/>
        </dgm:presLayoutVars>
      </dgm:prSet>
      <dgm:spPr/>
    </dgm:pt>
    <dgm:pt modelId="{1EFD2ACC-9E89-4FFD-BC48-9BD349F454E9}" type="pres">
      <dgm:prSet presAssocID="{4A1F289F-2BF8-485B-8466-F77C4B6FBB12}" presName="spNode" presStyleCnt="0"/>
      <dgm:spPr/>
    </dgm:pt>
    <dgm:pt modelId="{13EAAB1C-5DEF-4D5B-8D35-CA4D47513E5A}" type="pres">
      <dgm:prSet presAssocID="{7E126142-2154-40B6-9DEA-6285CE13939A}" presName="sibTrans" presStyleLbl="sibTrans1D1" presStyleIdx="1" presStyleCnt="4"/>
      <dgm:spPr/>
    </dgm:pt>
    <dgm:pt modelId="{91AE6002-8B12-4E48-B5D0-75A12E6D276E}" type="pres">
      <dgm:prSet presAssocID="{F1579518-5095-4FB6-A9BC-CFAA56AE2AC4}" presName="node" presStyleLbl="node1" presStyleIdx="2" presStyleCnt="4">
        <dgm:presLayoutVars>
          <dgm:bulletEnabled val="1"/>
        </dgm:presLayoutVars>
      </dgm:prSet>
      <dgm:spPr/>
    </dgm:pt>
    <dgm:pt modelId="{FE074068-EE2B-4A10-AED2-AC421F82E3D2}" type="pres">
      <dgm:prSet presAssocID="{F1579518-5095-4FB6-A9BC-CFAA56AE2AC4}" presName="spNode" presStyleCnt="0"/>
      <dgm:spPr/>
    </dgm:pt>
    <dgm:pt modelId="{2350B094-D2E0-4698-A3FD-945D281D462D}" type="pres">
      <dgm:prSet presAssocID="{5E814515-B7F7-4C3D-AA58-2E2A2AE387BC}" presName="sibTrans" presStyleLbl="sibTrans1D1" presStyleIdx="2" presStyleCnt="4"/>
      <dgm:spPr/>
    </dgm:pt>
    <dgm:pt modelId="{4CF76470-5E8A-4003-8785-DF173F61E00A}" type="pres">
      <dgm:prSet presAssocID="{EA3D5F94-2284-44E0-835E-5DBFBF547BD6}" presName="node" presStyleLbl="node1" presStyleIdx="3" presStyleCnt="4">
        <dgm:presLayoutVars>
          <dgm:bulletEnabled val="1"/>
        </dgm:presLayoutVars>
      </dgm:prSet>
      <dgm:spPr/>
    </dgm:pt>
    <dgm:pt modelId="{64012C07-AE62-4D88-A1E3-5D4AFBE0ABFE}" type="pres">
      <dgm:prSet presAssocID="{EA3D5F94-2284-44E0-835E-5DBFBF547BD6}" presName="spNode" presStyleCnt="0"/>
      <dgm:spPr/>
    </dgm:pt>
    <dgm:pt modelId="{B5FDA1F4-7B82-4184-8DC4-256657724155}" type="pres">
      <dgm:prSet presAssocID="{B879A3BB-9FBC-4FE8-BD7D-E9E49265C278}" presName="sibTrans" presStyleLbl="sibTrans1D1" presStyleIdx="3" presStyleCnt="4"/>
      <dgm:spPr/>
    </dgm:pt>
  </dgm:ptLst>
  <dgm:cxnLst>
    <dgm:cxn modelId="{4A34F005-9F96-44F1-A0AD-BBFF0360D6AF}" srcId="{F03F4A2A-6F4D-42C5-9DB4-DABC5E472614}" destId="{EA3D5F94-2284-44E0-835E-5DBFBF547BD6}" srcOrd="3" destOrd="0" parTransId="{9E9DF755-3360-4C33-B488-33F173D2A5F2}" sibTransId="{B879A3BB-9FBC-4FE8-BD7D-E9E49265C278}"/>
    <dgm:cxn modelId="{0D88030C-16D8-4679-8FD5-D2311927295E}" srcId="{F03F4A2A-6F4D-42C5-9DB4-DABC5E472614}" destId="{922B866F-AA37-4109-864D-5733CF7E5A2A}" srcOrd="0" destOrd="0" parTransId="{C3B81D45-AC6F-40D2-8556-A87C5DAD8DC3}" sibTransId="{976F9D75-3938-4503-8A5D-832EB2D0B6C8}"/>
    <dgm:cxn modelId="{93D02E1D-677E-4200-9206-31EDBD4E7902}" type="presOf" srcId="{7E126142-2154-40B6-9DEA-6285CE13939A}" destId="{13EAAB1C-5DEF-4D5B-8D35-CA4D47513E5A}" srcOrd="0" destOrd="0" presId="urn:microsoft.com/office/officeart/2005/8/layout/cycle6"/>
    <dgm:cxn modelId="{9782C630-985A-4FCF-8BE1-C05B2568EA23}" type="presOf" srcId="{F03F4A2A-6F4D-42C5-9DB4-DABC5E472614}" destId="{A6373572-E44E-4041-9E59-0D818BEB2F96}" srcOrd="0" destOrd="0" presId="urn:microsoft.com/office/officeart/2005/8/layout/cycle6"/>
    <dgm:cxn modelId="{CB8B6F41-9F51-43A3-8F21-2E2D40A9595B}" type="presOf" srcId="{5E814515-B7F7-4C3D-AA58-2E2A2AE387BC}" destId="{2350B094-D2E0-4698-A3FD-945D281D462D}" srcOrd="0" destOrd="0" presId="urn:microsoft.com/office/officeart/2005/8/layout/cycle6"/>
    <dgm:cxn modelId="{51CAD754-B544-41D3-8F6C-62DC53140D44}" srcId="{F03F4A2A-6F4D-42C5-9DB4-DABC5E472614}" destId="{4A1F289F-2BF8-485B-8466-F77C4B6FBB12}" srcOrd="1" destOrd="0" parTransId="{739BDC1F-8966-431D-A4A5-22933C41D80E}" sibTransId="{7E126142-2154-40B6-9DEA-6285CE13939A}"/>
    <dgm:cxn modelId="{88055A6D-9771-4183-8DB1-CCF9173BC595}" type="presOf" srcId="{F1579518-5095-4FB6-A9BC-CFAA56AE2AC4}" destId="{91AE6002-8B12-4E48-B5D0-75A12E6D276E}" srcOrd="0" destOrd="0" presId="urn:microsoft.com/office/officeart/2005/8/layout/cycle6"/>
    <dgm:cxn modelId="{AE143376-CFD6-4CD5-911E-1DDE2FB76ADD}" type="presOf" srcId="{976F9D75-3938-4503-8A5D-832EB2D0B6C8}" destId="{0339E9A2-B9CB-4ECF-8CBB-466CC6914311}" srcOrd="0" destOrd="0" presId="urn:microsoft.com/office/officeart/2005/8/layout/cycle6"/>
    <dgm:cxn modelId="{1911C577-10FF-4B43-9DEE-C0BC46870F8B}" srcId="{F03F4A2A-6F4D-42C5-9DB4-DABC5E472614}" destId="{F1579518-5095-4FB6-A9BC-CFAA56AE2AC4}" srcOrd="2" destOrd="0" parTransId="{C1ECE1F5-5EC9-43A9-B727-1B7AD87E3302}" sibTransId="{5E814515-B7F7-4C3D-AA58-2E2A2AE387BC}"/>
    <dgm:cxn modelId="{70C1B4A6-F474-4430-B9A1-1B3C4CD8C1B2}" type="presOf" srcId="{922B866F-AA37-4109-864D-5733CF7E5A2A}" destId="{F359D5CF-86F5-4696-AD0D-5C677D05D2CD}" srcOrd="0" destOrd="0" presId="urn:microsoft.com/office/officeart/2005/8/layout/cycle6"/>
    <dgm:cxn modelId="{CDB457B2-4099-405D-98D1-E9FC48C95C74}" type="presOf" srcId="{B879A3BB-9FBC-4FE8-BD7D-E9E49265C278}" destId="{B5FDA1F4-7B82-4184-8DC4-256657724155}" srcOrd="0" destOrd="0" presId="urn:microsoft.com/office/officeart/2005/8/layout/cycle6"/>
    <dgm:cxn modelId="{7B0810CE-8111-4446-A4DC-1DEFF1AAE030}" type="presOf" srcId="{4A1F289F-2BF8-485B-8466-F77C4B6FBB12}" destId="{904E1339-2A83-4C85-8E98-AB1525C0AFFF}" srcOrd="0" destOrd="0" presId="urn:microsoft.com/office/officeart/2005/8/layout/cycle6"/>
    <dgm:cxn modelId="{6017E1E0-AA03-4532-A65E-B155E1D32181}" type="presOf" srcId="{EA3D5F94-2284-44E0-835E-5DBFBF547BD6}" destId="{4CF76470-5E8A-4003-8785-DF173F61E00A}" srcOrd="0" destOrd="0" presId="urn:microsoft.com/office/officeart/2005/8/layout/cycle6"/>
    <dgm:cxn modelId="{A0D82F98-B7E5-4E79-883A-787AE36605E6}" type="presParOf" srcId="{A6373572-E44E-4041-9E59-0D818BEB2F96}" destId="{F359D5CF-86F5-4696-AD0D-5C677D05D2CD}" srcOrd="0" destOrd="0" presId="urn:microsoft.com/office/officeart/2005/8/layout/cycle6"/>
    <dgm:cxn modelId="{FA628F1C-7ED6-4ADA-94FD-EFD05CA781DE}" type="presParOf" srcId="{A6373572-E44E-4041-9E59-0D818BEB2F96}" destId="{7535B891-3665-4B56-9FDB-C9ED8B86D616}" srcOrd="1" destOrd="0" presId="urn:microsoft.com/office/officeart/2005/8/layout/cycle6"/>
    <dgm:cxn modelId="{25AF7EA2-387E-4ADD-9799-395194771C96}" type="presParOf" srcId="{A6373572-E44E-4041-9E59-0D818BEB2F96}" destId="{0339E9A2-B9CB-4ECF-8CBB-466CC6914311}" srcOrd="2" destOrd="0" presId="urn:microsoft.com/office/officeart/2005/8/layout/cycle6"/>
    <dgm:cxn modelId="{05D3F585-4E64-4FAF-94A7-3CFE9F53F0AF}" type="presParOf" srcId="{A6373572-E44E-4041-9E59-0D818BEB2F96}" destId="{904E1339-2A83-4C85-8E98-AB1525C0AFFF}" srcOrd="3" destOrd="0" presId="urn:microsoft.com/office/officeart/2005/8/layout/cycle6"/>
    <dgm:cxn modelId="{81106681-1E23-40C6-AE69-472309909305}" type="presParOf" srcId="{A6373572-E44E-4041-9E59-0D818BEB2F96}" destId="{1EFD2ACC-9E89-4FFD-BC48-9BD349F454E9}" srcOrd="4" destOrd="0" presId="urn:microsoft.com/office/officeart/2005/8/layout/cycle6"/>
    <dgm:cxn modelId="{D7FB1FD2-8E5E-4911-96CE-B53E8BE03F3D}" type="presParOf" srcId="{A6373572-E44E-4041-9E59-0D818BEB2F96}" destId="{13EAAB1C-5DEF-4D5B-8D35-CA4D47513E5A}" srcOrd="5" destOrd="0" presId="urn:microsoft.com/office/officeart/2005/8/layout/cycle6"/>
    <dgm:cxn modelId="{A6670423-94D7-4E6F-A917-3BC1830DE265}" type="presParOf" srcId="{A6373572-E44E-4041-9E59-0D818BEB2F96}" destId="{91AE6002-8B12-4E48-B5D0-75A12E6D276E}" srcOrd="6" destOrd="0" presId="urn:microsoft.com/office/officeart/2005/8/layout/cycle6"/>
    <dgm:cxn modelId="{AE6E1F8F-50EC-4B35-8E57-72C5B72C462C}" type="presParOf" srcId="{A6373572-E44E-4041-9E59-0D818BEB2F96}" destId="{FE074068-EE2B-4A10-AED2-AC421F82E3D2}" srcOrd="7" destOrd="0" presId="urn:microsoft.com/office/officeart/2005/8/layout/cycle6"/>
    <dgm:cxn modelId="{602373D2-9FE5-49EF-9926-745133FC2B9A}" type="presParOf" srcId="{A6373572-E44E-4041-9E59-0D818BEB2F96}" destId="{2350B094-D2E0-4698-A3FD-945D281D462D}" srcOrd="8" destOrd="0" presId="urn:microsoft.com/office/officeart/2005/8/layout/cycle6"/>
    <dgm:cxn modelId="{3D0D72DC-0489-4EB0-AB86-7E4A044D1BAA}" type="presParOf" srcId="{A6373572-E44E-4041-9E59-0D818BEB2F96}" destId="{4CF76470-5E8A-4003-8785-DF173F61E00A}" srcOrd="9" destOrd="0" presId="urn:microsoft.com/office/officeart/2005/8/layout/cycle6"/>
    <dgm:cxn modelId="{5E15E491-919E-4E70-AAF7-77AEF640BBB8}" type="presParOf" srcId="{A6373572-E44E-4041-9E59-0D818BEB2F96}" destId="{64012C07-AE62-4D88-A1E3-5D4AFBE0ABFE}" srcOrd="10" destOrd="0" presId="urn:microsoft.com/office/officeart/2005/8/layout/cycle6"/>
    <dgm:cxn modelId="{BBDA3017-C8FC-4A28-90E1-AC90430B0BBD}" type="presParOf" srcId="{A6373572-E44E-4041-9E59-0D818BEB2F96}" destId="{B5FDA1F4-7B82-4184-8DC4-256657724155}"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78CD12-4D0F-43B5-B94D-95FF04A08B3A}" type="doc">
      <dgm:prSet loTypeId="urn:microsoft.com/office/officeart/2005/8/layout/hList3" loCatId="list" qsTypeId="urn:microsoft.com/office/officeart/2005/8/quickstyle/simple1#1" qsCatId="simple" csTypeId="urn:microsoft.com/office/officeart/2005/8/colors/colorful1#1" csCatId="colorful" phldr="1"/>
      <dgm:spPr>
        <a:scene3d>
          <a:camera prst="orthographicFront"/>
          <a:lightRig rig="threePt" dir="t"/>
        </a:scene3d>
      </dgm:spPr>
      <dgm:t>
        <a:bodyPr/>
        <a:lstStyle/>
        <a:p>
          <a:endParaRPr lang="en-US"/>
        </a:p>
      </dgm:t>
    </dgm:pt>
    <dgm:pt modelId="{2FAB4047-6DA4-43FC-A0DB-89283AEC9D87}">
      <dgm:prSet phldrT="[Text]"/>
      <dgm:spPr>
        <a:solidFill>
          <a:schemeClr val="accent1"/>
        </a:solidFill>
        <a:sp3d>
          <a:bevelT w="114300" prst="artDeco"/>
        </a:sp3d>
      </dgm:spPr>
      <dgm:t>
        <a:bodyPr/>
        <a:lstStyle/>
        <a:p>
          <a:r>
            <a:rPr lang="en-US" dirty="0">
              <a:solidFill>
                <a:schemeClr val="bg1"/>
              </a:solidFill>
            </a:rPr>
            <a:t>Will navigated patients…</a:t>
          </a:r>
        </a:p>
      </dgm:t>
    </dgm:pt>
    <dgm:pt modelId="{3128082F-6E34-44C8-A75C-75FFEC367B7A}" type="parTrans" cxnId="{959EFBEB-6325-4947-B2BA-9EF11A6052D1}">
      <dgm:prSet/>
      <dgm:spPr/>
      <dgm:t>
        <a:bodyPr/>
        <a:lstStyle/>
        <a:p>
          <a:endParaRPr lang="en-US">
            <a:solidFill>
              <a:schemeClr val="tx1"/>
            </a:solidFill>
          </a:endParaRPr>
        </a:p>
      </dgm:t>
    </dgm:pt>
    <dgm:pt modelId="{252A7451-6A0E-43D9-AD3A-C8CB40FB23CB}" type="sibTrans" cxnId="{959EFBEB-6325-4947-B2BA-9EF11A6052D1}">
      <dgm:prSet/>
      <dgm:spPr/>
      <dgm:t>
        <a:bodyPr/>
        <a:lstStyle/>
        <a:p>
          <a:endParaRPr lang="en-US">
            <a:solidFill>
              <a:schemeClr val="tx1"/>
            </a:solidFill>
          </a:endParaRPr>
        </a:p>
      </dgm:t>
    </dgm:pt>
    <dgm:pt modelId="{935F2AC5-6CA6-4E86-886B-03B6866D73CA}">
      <dgm:prSet phldrT="[Text]" custT="1"/>
      <dgm:spPr>
        <a:ln>
          <a:noFill/>
        </a:ln>
        <a:effectLst/>
        <a:sp3d>
          <a:bevelT w="114300" prst="artDeco"/>
        </a:sp3d>
      </dgm:spPr>
      <dgm:t>
        <a:bodyPr/>
        <a:lstStyle/>
        <a:p>
          <a:pPr algn="ctr"/>
          <a:r>
            <a:rPr lang="en-US" sz="2000" dirty="0">
              <a:solidFill>
                <a:schemeClr val="tx1"/>
              </a:solidFill>
            </a:rPr>
            <a:t>Receive </a:t>
          </a:r>
          <a:r>
            <a:rPr lang="en-US" sz="2000" b="1" dirty="0">
              <a:solidFill>
                <a:schemeClr val="tx1"/>
              </a:solidFill>
            </a:rPr>
            <a:t>timelier, definitive resolution </a:t>
          </a:r>
          <a:r>
            <a:rPr lang="en-US" sz="2000" dirty="0">
              <a:solidFill>
                <a:schemeClr val="tx1"/>
              </a:solidFill>
            </a:rPr>
            <a:t>following an abnormal finding?</a:t>
          </a:r>
        </a:p>
      </dgm:t>
    </dgm:pt>
    <dgm:pt modelId="{FD043802-7683-4C37-89C7-8150A9366B94}" type="parTrans" cxnId="{15BD03DA-448C-4F6B-8BF1-2F0F07552CE7}">
      <dgm:prSet/>
      <dgm:spPr/>
      <dgm:t>
        <a:bodyPr/>
        <a:lstStyle/>
        <a:p>
          <a:endParaRPr lang="en-US">
            <a:solidFill>
              <a:schemeClr val="tx1"/>
            </a:solidFill>
          </a:endParaRPr>
        </a:p>
      </dgm:t>
    </dgm:pt>
    <dgm:pt modelId="{1DFC1EAE-E442-40B0-9BF6-51A960897918}" type="sibTrans" cxnId="{15BD03DA-448C-4F6B-8BF1-2F0F07552CE7}">
      <dgm:prSet/>
      <dgm:spPr/>
      <dgm:t>
        <a:bodyPr/>
        <a:lstStyle/>
        <a:p>
          <a:endParaRPr lang="en-US">
            <a:solidFill>
              <a:schemeClr val="tx1"/>
            </a:solidFill>
          </a:endParaRPr>
        </a:p>
      </dgm:t>
    </dgm:pt>
    <dgm:pt modelId="{90EA5E8D-97E7-4DE5-8DA8-906FD1658C3A}">
      <dgm:prSet phldrT="[Text]" custT="1"/>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a:sp3d>
          <a:bevelT w="114300" prst="artDeco"/>
        </a:sp3d>
      </dgm:spPr>
      <dgm:t>
        <a:bodyPr/>
        <a:lstStyle/>
        <a:p>
          <a:pPr algn="ctr"/>
          <a:r>
            <a:rPr lang="en-US" sz="2000" dirty="0">
              <a:solidFill>
                <a:schemeClr val="tx1"/>
              </a:solidFill>
            </a:rPr>
            <a:t>Receive </a:t>
          </a:r>
          <a:r>
            <a:rPr lang="en-US" sz="2000" b="1" dirty="0">
              <a:solidFill>
                <a:schemeClr val="tx1"/>
              </a:solidFill>
            </a:rPr>
            <a:t>timelier treatments </a:t>
          </a:r>
          <a:r>
            <a:rPr lang="en-US" sz="2000" dirty="0">
              <a:solidFill>
                <a:schemeClr val="tx1"/>
              </a:solidFill>
            </a:rPr>
            <a:t>following a positive diagnosis?</a:t>
          </a:r>
        </a:p>
      </dgm:t>
    </dgm:pt>
    <dgm:pt modelId="{FAB09080-52C6-491E-A09E-645B036AE6C1}" type="parTrans" cxnId="{95D3DF9A-6E47-4128-BBB4-5E257E34F54F}">
      <dgm:prSet/>
      <dgm:spPr/>
      <dgm:t>
        <a:bodyPr/>
        <a:lstStyle/>
        <a:p>
          <a:endParaRPr lang="en-US">
            <a:solidFill>
              <a:schemeClr val="tx1"/>
            </a:solidFill>
          </a:endParaRPr>
        </a:p>
      </dgm:t>
    </dgm:pt>
    <dgm:pt modelId="{278C0BE3-55A7-4A66-BE3B-75F7538BE261}" type="sibTrans" cxnId="{95D3DF9A-6E47-4128-BBB4-5E257E34F54F}">
      <dgm:prSet/>
      <dgm:spPr/>
      <dgm:t>
        <a:bodyPr/>
        <a:lstStyle/>
        <a:p>
          <a:endParaRPr lang="en-US">
            <a:solidFill>
              <a:schemeClr val="tx1"/>
            </a:solidFill>
          </a:endParaRPr>
        </a:p>
      </dgm:t>
    </dgm:pt>
    <dgm:pt modelId="{6B683F18-6FEE-4394-981A-EDA05C9D2416}">
      <dgm:prSet phldrT="[Text]" custT="1"/>
      <dgm:spPr>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lin ang="2700000" scaled="1"/>
          <a:tileRect/>
        </a:gradFill>
        <a:sp3d>
          <a:bevelT w="114300" prst="artDeco"/>
        </a:sp3d>
      </dgm:spPr>
      <dgm:t>
        <a:bodyPr/>
        <a:lstStyle/>
        <a:p>
          <a:pPr algn="ctr"/>
          <a:r>
            <a:rPr lang="en-US" sz="2000" dirty="0">
              <a:solidFill>
                <a:schemeClr val="tx1"/>
              </a:solidFill>
            </a:rPr>
            <a:t>Improve their </a:t>
          </a:r>
          <a:r>
            <a:rPr lang="en-US" sz="2000" b="1" dirty="0">
              <a:solidFill>
                <a:schemeClr val="tx1"/>
              </a:solidFill>
            </a:rPr>
            <a:t>satisfaction </a:t>
          </a:r>
          <a:r>
            <a:rPr lang="en-US" sz="2000" dirty="0">
              <a:solidFill>
                <a:schemeClr val="tx1"/>
              </a:solidFill>
            </a:rPr>
            <a:t>with the health care system experience?</a:t>
          </a:r>
        </a:p>
      </dgm:t>
    </dgm:pt>
    <dgm:pt modelId="{8879731B-28B5-43C6-9DF8-80F75047ACD9}" type="parTrans" cxnId="{6FC33C4F-1D51-435D-967E-92D7443A07A7}">
      <dgm:prSet/>
      <dgm:spPr/>
      <dgm:t>
        <a:bodyPr/>
        <a:lstStyle/>
        <a:p>
          <a:endParaRPr lang="en-US">
            <a:solidFill>
              <a:schemeClr val="tx1"/>
            </a:solidFill>
          </a:endParaRPr>
        </a:p>
      </dgm:t>
    </dgm:pt>
    <dgm:pt modelId="{8CB2F344-1CA7-4293-832E-B1FE04B30EB6}" type="sibTrans" cxnId="{6FC33C4F-1D51-435D-967E-92D7443A07A7}">
      <dgm:prSet/>
      <dgm:spPr/>
      <dgm:t>
        <a:bodyPr/>
        <a:lstStyle/>
        <a:p>
          <a:endParaRPr lang="en-US">
            <a:solidFill>
              <a:schemeClr val="tx1"/>
            </a:solidFill>
          </a:endParaRPr>
        </a:p>
      </dgm:t>
    </dgm:pt>
    <dgm:pt modelId="{2526B91B-9A1D-4136-92CC-6DD73CB8E76B}" type="pres">
      <dgm:prSet presAssocID="{C478CD12-4D0F-43B5-B94D-95FF04A08B3A}" presName="composite" presStyleCnt="0">
        <dgm:presLayoutVars>
          <dgm:chMax val="1"/>
          <dgm:dir/>
          <dgm:resizeHandles val="exact"/>
        </dgm:presLayoutVars>
      </dgm:prSet>
      <dgm:spPr/>
    </dgm:pt>
    <dgm:pt modelId="{F9E4F415-1B75-4A19-A552-294F43289F26}" type="pres">
      <dgm:prSet presAssocID="{2FAB4047-6DA4-43FC-A0DB-89283AEC9D87}" presName="roof" presStyleLbl="dkBgShp" presStyleIdx="0" presStyleCnt="2"/>
      <dgm:spPr/>
    </dgm:pt>
    <dgm:pt modelId="{7677D9C3-1FAF-4E6C-8491-0A72D5C8E608}" type="pres">
      <dgm:prSet presAssocID="{2FAB4047-6DA4-43FC-A0DB-89283AEC9D87}" presName="pillars" presStyleCnt="0"/>
      <dgm:spPr>
        <a:sp3d>
          <a:bevelT w="114300" prst="artDeco"/>
        </a:sp3d>
      </dgm:spPr>
    </dgm:pt>
    <dgm:pt modelId="{3BC19ECD-1599-4F93-B01B-D636D16F270D}" type="pres">
      <dgm:prSet presAssocID="{2FAB4047-6DA4-43FC-A0DB-89283AEC9D87}" presName="pillar1" presStyleLbl="node1" presStyleIdx="0" presStyleCnt="3">
        <dgm:presLayoutVars>
          <dgm:bulletEnabled val="1"/>
        </dgm:presLayoutVars>
      </dgm:prSet>
      <dgm:spPr/>
    </dgm:pt>
    <dgm:pt modelId="{3C35CD98-6F93-4E9E-AED1-313F7C846323}" type="pres">
      <dgm:prSet presAssocID="{90EA5E8D-97E7-4DE5-8DA8-906FD1658C3A}" presName="pillarX" presStyleLbl="node1" presStyleIdx="1" presStyleCnt="3">
        <dgm:presLayoutVars>
          <dgm:bulletEnabled val="1"/>
        </dgm:presLayoutVars>
      </dgm:prSet>
      <dgm:spPr/>
    </dgm:pt>
    <dgm:pt modelId="{81935D3D-AB56-47BB-8CCE-6F093F5E36AA}" type="pres">
      <dgm:prSet presAssocID="{6B683F18-6FEE-4394-981A-EDA05C9D2416}" presName="pillarX" presStyleLbl="node1" presStyleIdx="2" presStyleCnt="3">
        <dgm:presLayoutVars>
          <dgm:bulletEnabled val="1"/>
        </dgm:presLayoutVars>
      </dgm:prSet>
      <dgm:spPr/>
    </dgm:pt>
    <dgm:pt modelId="{E60E4F72-2F26-4277-B82F-69AB0B4AC3F4}" type="pres">
      <dgm:prSet presAssocID="{2FAB4047-6DA4-43FC-A0DB-89283AEC9D87}" presName="base" presStyleLbl="dkBgShp" presStyleIdx="1" presStyleCnt="2"/>
      <dgm:spPr>
        <a:solidFill>
          <a:schemeClr val="accent1"/>
        </a:solidFill>
        <a:sp3d>
          <a:bevelT w="114300" prst="artDeco"/>
        </a:sp3d>
      </dgm:spPr>
    </dgm:pt>
  </dgm:ptLst>
  <dgm:cxnLst>
    <dgm:cxn modelId="{6FC33C4F-1D51-435D-967E-92D7443A07A7}" srcId="{2FAB4047-6DA4-43FC-A0DB-89283AEC9D87}" destId="{6B683F18-6FEE-4394-981A-EDA05C9D2416}" srcOrd="2" destOrd="0" parTransId="{8879731B-28B5-43C6-9DF8-80F75047ACD9}" sibTransId="{8CB2F344-1CA7-4293-832E-B1FE04B30EB6}"/>
    <dgm:cxn modelId="{FC5C8670-773E-4F13-AB18-F5A72D8F3A02}" type="presOf" srcId="{90EA5E8D-97E7-4DE5-8DA8-906FD1658C3A}" destId="{3C35CD98-6F93-4E9E-AED1-313F7C846323}" srcOrd="0" destOrd="0" presId="urn:microsoft.com/office/officeart/2005/8/layout/hList3"/>
    <dgm:cxn modelId="{487BB788-6DE6-4E13-AAC5-81E876B2D446}" type="presOf" srcId="{C478CD12-4D0F-43B5-B94D-95FF04A08B3A}" destId="{2526B91B-9A1D-4136-92CC-6DD73CB8E76B}" srcOrd="0" destOrd="0" presId="urn:microsoft.com/office/officeart/2005/8/layout/hList3"/>
    <dgm:cxn modelId="{72055F98-C860-4508-97DB-4D92CD702884}" type="presOf" srcId="{935F2AC5-6CA6-4E86-886B-03B6866D73CA}" destId="{3BC19ECD-1599-4F93-B01B-D636D16F270D}" srcOrd="0" destOrd="0" presId="urn:microsoft.com/office/officeart/2005/8/layout/hList3"/>
    <dgm:cxn modelId="{95D3DF9A-6E47-4128-BBB4-5E257E34F54F}" srcId="{2FAB4047-6DA4-43FC-A0DB-89283AEC9D87}" destId="{90EA5E8D-97E7-4DE5-8DA8-906FD1658C3A}" srcOrd="1" destOrd="0" parTransId="{FAB09080-52C6-491E-A09E-645B036AE6C1}" sibTransId="{278C0BE3-55A7-4A66-BE3B-75F7538BE261}"/>
    <dgm:cxn modelId="{15BD03DA-448C-4F6B-8BF1-2F0F07552CE7}" srcId="{2FAB4047-6DA4-43FC-A0DB-89283AEC9D87}" destId="{935F2AC5-6CA6-4E86-886B-03B6866D73CA}" srcOrd="0" destOrd="0" parTransId="{FD043802-7683-4C37-89C7-8150A9366B94}" sibTransId="{1DFC1EAE-E442-40B0-9BF6-51A960897918}"/>
    <dgm:cxn modelId="{61206CDB-B786-4018-AE60-C099C39F34C2}" type="presOf" srcId="{6B683F18-6FEE-4394-981A-EDA05C9D2416}" destId="{81935D3D-AB56-47BB-8CCE-6F093F5E36AA}" srcOrd="0" destOrd="0" presId="urn:microsoft.com/office/officeart/2005/8/layout/hList3"/>
    <dgm:cxn modelId="{2084E2DE-1C4E-4A3E-A853-06429D8A317B}" type="presOf" srcId="{2FAB4047-6DA4-43FC-A0DB-89283AEC9D87}" destId="{F9E4F415-1B75-4A19-A552-294F43289F26}" srcOrd="0" destOrd="0" presId="urn:microsoft.com/office/officeart/2005/8/layout/hList3"/>
    <dgm:cxn modelId="{959EFBEB-6325-4947-B2BA-9EF11A6052D1}" srcId="{C478CD12-4D0F-43B5-B94D-95FF04A08B3A}" destId="{2FAB4047-6DA4-43FC-A0DB-89283AEC9D87}" srcOrd="0" destOrd="0" parTransId="{3128082F-6E34-44C8-A75C-75FFEC367B7A}" sibTransId="{252A7451-6A0E-43D9-AD3A-C8CB40FB23CB}"/>
    <dgm:cxn modelId="{938B92E1-B3D7-45B7-A9BE-1491EB55BCFB}" type="presParOf" srcId="{2526B91B-9A1D-4136-92CC-6DD73CB8E76B}" destId="{F9E4F415-1B75-4A19-A552-294F43289F26}" srcOrd="0" destOrd="0" presId="urn:microsoft.com/office/officeart/2005/8/layout/hList3"/>
    <dgm:cxn modelId="{BCC9BBF3-146A-48D4-81DD-C0A47191FA58}" type="presParOf" srcId="{2526B91B-9A1D-4136-92CC-6DD73CB8E76B}" destId="{7677D9C3-1FAF-4E6C-8491-0A72D5C8E608}" srcOrd="1" destOrd="0" presId="urn:microsoft.com/office/officeart/2005/8/layout/hList3"/>
    <dgm:cxn modelId="{5E8FE453-ACF0-44CD-8976-C6E5E61BB3C6}" type="presParOf" srcId="{7677D9C3-1FAF-4E6C-8491-0A72D5C8E608}" destId="{3BC19ECD-1599-4F93-B01B-D636D16F270D}" srcOrd="0" destOrd="0" presId="urn:microsoft.com/office/officeart/2005/8/layout/hList3"/>
    <dgm:cxn modelId="{0DDBC6DE-8AAD-4240-9EBC-8E29D447F97C}" type="presParOf" srcId="{7677D9C3-1FAF-4E6C-8491-0A72D5C8E608}" destId="{3C35CD98-6F93-4E9E-AED1-313F7C846323}" srcOrd="1" destOrd="0" presId="urn:microsoft.com/office/officeart/2005/8/layout/hList3"/>
    <dgm:cxn modelId="{83E74122-ED9B-45E6-922C-14B2C0934F45}" type="presParOf" srcId="{7677D9C3-1FAF-4E6C-8491-0A72D5C8E608}" destId="{81935D3D-AB56-47BB-8CCE-6F093F5E36AA}" srcOrd="2" destOrd="0" presId="urn:microsoft.com/office/officeart/2005/8/layout/hList3"/>
    <dgm:cxn modelId="{07BCFEC7-0CB8-4A30-AAEF-297F3F2915BF}" type="presParOf" srcId="{2526B91B-9A1D-4136-92CC-6DD73CB8E76B}" destId="{E60E4F72-2F26-4277-B82F-69AB0B4AC3F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60F2CF-74E5-4B21-B713-D207BA7A362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EC88E558-07AD-46E7-A31F-37B2AF4CF9B4}">
      <dgm:prSet phldrT="[Text]"/>
      <dgm:spPr/>
      <dgm:t>
        <a:bodyPr/>
        <a:lstStyle/>
        <a:p>
          <a:r>
            <a:rPr lang="en-US" dirty="0"/>
            <a:t>Food (28%)</a:t>
          </a:r>
        </a:p>
      </dgm:t>
    </dgm:pt>
    <dgm:pt modelId="{D8C95F2F-C6C7-4F03-ACA2-BB5C5CABAC3F}" type="parTrans" cxnId="{90C87554-5C3C-4FB8-B9CC-3F2D3F0CF049}">
      <dgm:prSet/>
      <dgm:spPr/>
      <dgm:t>
        <a:bodyPr/>
        <a:lstStyle/>
        <a:p>
          <a:endParaRPr lang="en-US"/>
        </a:p>
      </dgm:t>
    </dgm:pt>
    <dgm:pt modelId="{7271CD54-27C6-479C-9B0C-A721C2F29248}" type="sibTrans" cxnId="{90C87554-5C3C-4FB8-B9CC-3F2D3F0CF049}">
      <dgm:prSet/>
      <dgm:spPr/>
      <dgm:t>
        <a:bodyPr/>
        <a:lstStyle/>
        <a:p>
          <a:endParaRPr lang="en-US"/>
        </a:p>
      </dgm:t>
    </dgm:pt>
    <dgm:pt modelId="{7898980B-169B-461A-ABA9-7C2686244358}">
      <dgm:prSet phldrT="[Text]"/>
      <dgm:spPr/>
      <dgm:t>
        <a:bodyPr/>
        <a:lstStyle/>
        <a:p>
          <a:r>
            <a:rPr lang="en-US" dirty="0"/>
            <a:t>Employment (21%)</a:t>
          </a:r>
        </a:p>
      </dgm:t>
    </dgm:pt>
    <dgm:pt modelId="{AB4A9E8E-BE86-4358-A832-C5C4402C74A1}" type="parTrans" cxnId="{B1B5E555-D93A-4EB8-AC9D-CD1826587159}">
      <dgm:prSet/>
      <dgm:spPr/>
      <dgm:t>
        <a:bodyPr/>
        <a:lstStyle/>
        <a:p>
          <a:endParaRPr lang="en-US"/>
        </a:p>
      </dgm:t>
    </dgm:pt>
    <dgm:pt modelId="{9C733C3F-E295-4DA3-87B9-B0DC39499987}" type="sibTrans" cxnId="{B1B5E555-D93A-4EB8-AC9D-CD1826587159}">
      <dgm:prSet/>
      <dgm:spPr/>
      <dgm:t>
        <a:bodyPr/>
        <a:lstStyle/>
        <a:p>
          <a:endParaRPr lang="en-US"/>
        </a:p>
      </dgm:t>
    </dgm:pt>
    <dgm:pt modelId="{E0118C61-7ACC-4D33-9E9B-DB4D8B012FA2}">
      <dgm:prSet phldrT="[Text]"/>
      <dgm:spPr/>
      <dgm:t>
        <a:bodyPr/>
        <a:lstStyle/>
        <a:p>
          <a:r>
            <a:rPr lang="en-US" dirty="0"/>
            <a:t>Utilities (16%)</a:t>
          </a:r>
        </a:p>
      </dgm:t>
    </dgm:pt>
    <dgm:pt modelId="{ACBB2751-73D0-4859-B4D2-F8844F6418EC}" type="parTrans" cxnId="{150E7750-3895-438F-87E6-D4FF8E04C0E1}">
      <dgm:prSet/>
      <dgm:spPr/>
      <dgm:t>
        <a:bodyPr/>
        <a:lstStyle/>
        <a:p>
          <a:endParaRPr lang="en-US"/>
        </a:p>
      </dgm:t>
    </dgm:pt>
    <dgm:pt modelId="{BE68778C-8A8D-4032-B7F5-6BF7345B6884}" type="sibTrans" cxnId="{150E7750-3895-438F-87E6-D4FF8E04C0E1}">
      <dgm:prSet/>
      <dgm:spPr/>
      <dgm:t>
        <a:bodyPr/>
        <a:lstStyle/>
        <a:p>
          <a:endParaRPr lang="en-US"/>
        </a:p>
      </dgm:t>
    </dgm:pt>
    <dgm:pt modelId="{54F80F4D-53FC-4B03-8127-C31A875FA32D}" type="pres">
      <dgm:prSet presAssocID="{DB60F2CF-74E5-4B21-B713-D207BA7A3629}" presName="Name0" presStyleCnt="0">
        <dgm:presLayoutVars>
          <dgm:dir/>
          <dgm:resizeHandles val="exact"/>
        </dgm:presLayoutVars>
      </dgm:prSet>
      <dgm:spPr/>
    </dgm:pt>
    <dgm:pt modelId="{14AF63C9-39D2-4E5A-A0C1-EC968EE6B5C4}" type="pres">
      <dgm:prSet presAssocID="{EC88E558-07AD-46E7-A31F-37B2AF4CF9B4}" presName="compNode" presStyleCnt="0"/>
      <dgm:spPr/>
    </dgm:pt>
    <dgm:pt modelId="{264DA79D-0685-46E6-9A96-8B8477C72B89}" type="pres">
      <dgm:prSet presAssocID="{EC88E558-07AD-46E7-A31F-37B2AF4CF9B4}" presName="pictRect" presStyleLbl="node1" presStyleIdx="0" presStyleCnt="3" custScaleX="63862" custScaleY="63862"/>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0743" t="389" r="11395" b="-14069"/>
          </a:stretch>
        </a:blipFill>
      </dgm:spPr>
    </dgm:pt>
    <dgm:pt modelId="{2DFF0D1B-63B0-46FC-9901-EB18808C9FE1}" type="pres">
      <dgm:prSet presAssocID="{EC88E558-07AD-46E7-A31F-37B2AF4CF9B4}" presName="textRect" presStyleLbl="revTx" presStyleIdx="0" presStyleCnt="3">
        <dgm:presLayoutVars>
          <dgm:bulletEnabled val="1"/>
        </dgm:presLayoutVars>
      </dgm:prSet>
      <dgm:spPr/>
    </dgm:pt>
    <dgm:pt modelId="{132BFE3A-0415-426C-83B8-EFE26AFDEED8}" type="pres">
      <dgm:prSet presAssocID="{7271CD54-27C6-479C-9B0C-A721C2F29248}" presName="sibTrans" presStyleLbl="sibTrans2D1" presStyleIdx="0" presStyleCnt="0"/>
      <dgm:spPr/>
    </dgm:pt>
    <dgm:pt modelId="{E33D20A5-F860-4D4A-A6C9-990A6758B1FB}" type="pres">
      <dgm:prSet presAssocID="{7898980B-169B-461A-ABA9-7C2686244358}" presName="compNode" presStyleCnt="0"/>
      <dgm:spPr/>
    </dgm:pt>
    <dgm:pt modelId="{0D30FC14-074B-481F-979C-8BD5F0491968}" type="pres">
      <dgm:prSet presAssocID="{7898980B-169B-461A-ABA9-7C2686244358}" presName="pictRect" presStyleLbl="node1" presStyleIdx="1" presStyleCnt="3" custScaleX="62305" custScaleY="6230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6861" t="-8268" r="2547" b="-23996"/>
          </a:stretch>
        </a:blipFill>
      </dgm:spPr>
    </dgm:pt>
    <dgm:pt modelId="{3B8404E5-10D7-4944-82C1-F087B568C262}" type="pres">
      <dgm:prSet presAssocID="{7898980B-169B-461A-ABA9-7C2686244358}" presName="textRect" presStyleLbl="revTx" presStyleIdx="1" presStyleCnt="3">
        <dgm:presLayoutVars>
          <dgm:bulletEnabled val="1"/>
        </dgm:presLayoutVars>
      </dgm:prSet>
      <dgm:spPr/>
    </dgm:pt>
    <dgm:pt modelId="{F2479C3A-596A-48E2-B189-D180FB4E68F9}" type="pres">
      <dgm:prSet presAssocID="{9C733C3F-E295-4DA3-87B9-B0DC39499987}" presName="sibTrans" presStyleLbl="sibTrans2D1" presStyleIdx="0" presStyleCnt="0"/>
      <dgm:spPr/>
    </dgm:pt>
    <dgm:pt modelId="{11F0851F-0107-421D-8666-BF330E67A8FF}" type="pres">
      <dgm:prSet presAssocID="{E0118C61-7ACC-4D33-9E9B-DB4D8B012FA2}" presName="compNode" presStyleCnt="0"/>
      <dgm:spPr/>
    </dgm:pt>
    <dgm:pt modelId="{7A18F2AD-0FD5-43E6-81DC-36C04EAB3E09}" type="pres">
      <dgm:prSet presAssocID="{E0118C61-7ACC-4D33-9E9B-DB4D8B012FA2}" presName="pictRect" presStyleLbl="node1" presStyleIdx="2" presStyleCnt="3" custScaleX="74265" custScaleY="74265"/>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2350" t="4882" r="13408" b="-13276"/>
          </a:stretch>
        </a:blipFill>
      </dgm:spPr>
    </dgm:pt>
    <dgm:pt modelId="{C70B1835-D9E0-4775-97CF-F73C1E4E9FC8}" type="pres">
      <dgm:prSet presAssocID="{E0118C61-7ACC-4D33-9E9B-DB4D8B012FA2}" presName="textRect" presStyleLbl="revTx" presStyleIdx="2" presStyleCnt="3">
        <dgm:presLayoutVars>
          <dgm:bulletEnabled val="1"/>
        </dgm:presLayoutVars>
      </dgm:prSet>
      <dgm:spPr/>
    </dgm:pt>
  </dgm:ptLst>
  <dgm:cxnLst>
    <dgm:cxn modelId="{C3E74318-5457-46AA-9AB7-02B0BBCBC34E}" type="presOf" srcId="{DB60F2CF-74E5-4B21-B713-D207BA7A3629}" destId="{54F80F4D-53FC-4B03-8127-C31A875FA32D}" srcOrd="0" destOrd="0" presId="urn:microsoft.com/office/officeart/2005/8/layout/pList1"/>
    <dgm:cxn modelId="{6F7F822D-C9D6-4C4B-9475-A958CBEA9C6B}" type="presOf" srcId="{9C733C3F-E295-4DA3-87B9-B0DC39499987}" destId="{F2479C3A-596A-48E2-B189-D180FB4E68F9}" srcOrd="0" destOrd="0" presId="urn:microsoft.com/office/officeart/2005/8/layout/pList1"/>
    <dgm:cxn modelId="{150E7750-3895-438F-87E6-D4FF8E04C0E1}" srcId="{DB60F2CF-74E5-4B21-B713-D207BA7A3629}" destId="{E0118C61-7ACC-4D33-9E9B-DB4D8B012FA2}" srcOrd="2" destOrd="0" parTransId="{ACBB2751-73D0-4859-B4D2-F8844F6418EC}" sibTransId="{BE68778C-8A8D-4032-B7F5-6BF7345B6884}"/>
    <dgm:cxn modelId="{90C87554-5C3C-4FB8-B9CC-3F2D3F0CF049}" srcId="{DB60F2CF-74E5-4B21-B713-D207BA7A3629}" destId="{EC88E558-07AD-46E7-A31F-37B2AF4CF9B4}" srcOrd="0" destOrd="0" parTransId="{D8C95F2F-C6C7-4F03-ACA2-BB5C5CABAC3F}" sibTransId="{7271CD54-27C6-479C-9B0C-A721C2F29248}"/>
    <dgm:cxn modelId="{B1B5E555-D93A-4EB8-AC9D-CD1826587159}" srcId="{DB60F2CF-74E5-4B21-B713-D207BA7A3629}" destId="{7898980B-169B-461A-ABA9-7C2686244358}" srcOrd="1" destOrd="0" parTransId="{AB4A9E8E-BE86-4358-A832-C5C4402C74A1}" sibTransId="{9C733C3F-E295-4DA3-87B9-B0DC39499987}"/>
    <dgm:cxn modelId="{80E0EABA-2444-4549-9BD8-DAE333BFFDDC}" type="presOf" srcId="{EC88E558-07AD-46E7-A31F-37B2AF4CF9B4}" destId="{2DFF0D1B-63B0-46FC-9901-EB18808C9FE1}" srcOrd="0" destOrd="0" presId="urn:microsoft.com/office/officeart/2005/8/layout/pList1"/>
    <dgm:cxn modelId="{F55E27C7-3C6F-4696-BA53-A7DA64E77DF7}" type="presOf" srcId="{7898980B-169B-461A-ABA9-7C2686244358}" destId="{3B8404E5-10D7-4944-82C1-F087B568C262}" srcOrd="0" destOrd="0" presId="urn:microsoft.com/office/officeart/2005/8/layout/pList1"/>
    <dgm:cxn modelId="{973EA1D6-5B60-4A63-B094-46E87A8F9E05}" type="presOf" srcId="{7271CD54-27C6-479C-9B0C-A721C2F29248}" destId="{132BFE3A-0415-426C-83B8-EFE26AFDEED8}" srcOrd="0" destOrd="0" presId="urn:microsoft.com/office/officeart/2005/8/layout/pList1"/>
    <dgm:cxn modelId="{24108AEE-784A-466B-9403-938D83347C71}" type="presOf" srcId="{E0118C61-7ACC-4D33-9E9B-DB4D8B012FA2}" destId="{C70B1835-D9E0-4775-97CF-F73C1E4E9FC8}" srcOrd="0" destOrd="0" presId="urn:microsoft.com/office/officeart/2005/8/layout/pList1"/>
    <dgm:cxn modelId="{EA956083-91EB-4866-9888-05A026035532}" type="presParOf" srcId="{54F80F4D-53FC-4B03-8127-C31A875FA32D}" destId="{14AF63C9-39D2-4E5A-A0C1-EC968EE6B5C4}" srcOrd="0" destOrd="0" presId="urn:microsoft.com/office/officeart/2005/8/layout/pList1"/>
    <dgm:cxn modelId="{13E9FBC2-1323-48F7-8792-7FD6F97DC03D}" type="presParOf" srcId="{14AF63C9-39D2-4E5A-A0C1-EC968EE6B5C4}" destId="{264DA79D-0685-46E6-9A96-8B8477C72B89}" srcOrd="0" destOrd="0" presId="urn:microsoft.com/office/officeart/2005/8/layout/pList1"/>
    <dgm:cxn modelId="{2F34A585-3EB9-491B-A208-37A91AFFF93F}" type="presParOf" srcId="{14AF63C9-39D2-4E5A-A0C1-EC968EE6B5C4}" destId="{2DFF0D1B-63B0-46FC-9901-EB18808C9FE1}" srcOrd="1" destOrd="0" presId="urn:microsoft.com/office/officeart/2005/8/layout/pList1"/>
    <dgm:cxn modelId="{E399734A-648D-4D58-A270-D8A08FE89C91}" type="presParOf" srcId="{54F80F4D-53FC-4B03-8127-C31A875FA32D}" destId="{132BFE3A-0415-426C-83B8-EFE26AFDEED8}" srcOrd="1" destOrd="0" presId="urn:microsoft.com/office/officeart/2005/8/layout/pList1"/>
    <dgm:cxn modelId="{248330BD-BE88-4C09-BB8F-01BE22D11B5A}" type="presParOf" srcId="{54F80F4D-53FC-4B03-8127-C31A875FA32D}" destId="{E33D20A5-F860-4D4A-A6C9-990A6758B1FB}" srcOrd="2" destOrd="0" presId="urn:microsoft.com/office/officeart/2005/8/layout/pList1"/>
    <dgm:cxn modelId="{97216BA1-699A-4042-A375-257E2680412C}" type="presParOf" srcId="{E33D20A5-F860-4D4A-A6C9-990A6758B1FB}" destId="{0D30FC14-074B-481F-979C-8BD5F0491968}" srcOrd="0" destOrd="0" presId="urn:microsoft.com/office/officeart/2005/8/layout/pList1"/>
    <dgm:cxn modelId="{56AD0E1E-CD46-4A15-B44A-6A0C543924B3}" type="presParOf" srcId="{E33D20A5-F860-4D4A-A6C9-990A6758B1FB}" destId="{3B8404E5-10D7-4944-82C1-F087B568C262}" srcOrd="1" destOrd="0" presId="urn:microsoft.com/office/officeart/2005/8/layout/pList1"/>
    <dgm:cxn modelId="{237CA10D-DF3F-4E77-BEF3-0351A455D6C7}" type="presParOf" srcId="{54F80F4D-53FC-4B03-8127-C31A875FA32D}" destId="{F2479C3A-596A-48E2-B189-D180FB4E68F9}" srcOrd="3" destOrd="0" presId="urn:microsoft.com/office/officeart/2005/8/layout/pList1"/>
    <dgm:cxn modelId="{D6E52CAA-A758-42F0-9A27-A2BA55AAC60F}" type="presParOf" srcId="{54F80F4D-53FC-4B03-8127-C31A875FA32D}" destId="{11F0851F-0107-421D-8666-BF330E67A8FF}" srcOrd="4" destOrd="0" presId="urn:microsoft.com/office/officeart/2005/8/layout/pList1"/>
    <dgm:cxn modelId="{12AEC3BC-E943-4179-BEBE-5EA27977738E}" type="presParOf" srcId="{11F0851F-0107-421D-8666-BF330E67A8FF}" destId="{7A18F2AD-0FD5-43E6-81DC-36C04EAB3E09}" srcOrd="0" destOrd="0" presId="urn:microsoft.com/office/officeart/2005/8/layout/pList1"/>
    <dgm:cxn modelId="{0536D6A4-4137-454E-AB72-BC37BBD92B39}" type="presParOf" srcId="{11F0851F-0107-421D-8666-BF330E67A8FF}" destId="{C70B1835-D9E0-4775-97CF-F73C1E4E9FC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9D5CF-86F5-4696-AD0D-5C677D05D2CD}">
      <dsp:nvSpPr>
        <dsp:cNvPr id="0" name=""/>
        <dsp:cNvSpPr/>
      </dsp:nvSpPr>
      <dsp:spPr>
        <a:xfrm>
          <a:off x="1535324" y="371"/>
          <a:ext cx="1083468" cy="7042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BIOLOGIC</a:t>
          </a:r>
        </a:p>
      </dsp:txBody>
      <dsp:txXfrm>
        <a:off x="1569703" y="34750"/>
        <a:ext cx="1014710" cy="635496"/>
      </dsp:txXfrm>
    </dsp:sp>
    <dsp:sp modelId="{0339E9A2-B9CB-4ECF-8CBB-466CC6914311}">
      <dsp:nvSpPr>
        <dsp:cNvPr id="0" name=""/>
        <dsp:cNvSpPr/>
      </dsp:nvSpPr>
      <dsp:spPr>
        <a:xfrm>
          <a:off x="967504" y="350698"/>
          <a:ext cx="2330968" cy="2330968"/>
        </a:xfrm>
        <a:custGeom>
          <a:avLst/>
          <a:gdLst/>
          <a:ahLst/>
          <a:cxnLst/>
          <a:rect l="0" t="0" r="0" b="0"/>
          <a:pathLst>
            <a:path>
              <a:moveTo>
                <a:pt x="1659870" y="110052"/>
              </a:moveTo>
              <a:arcTo wR="1165484" hR="1165484" stAng="17705960" swAng="281698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4E1339-2A83-4C85-8E98-AB1525C0AFFF}">
      <dsp:nvSpPr>
        <dsp:cNvPr id="0" name=""/>
        <dsp:cNvSpPr/>
      </dsp:nvSpPr>
      <dsp:spPr>
        <a:xfrm>
          <a:off x="2757350" y="1165989"/>
          <a:ext cx="1083468" cy="7042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PROVIDER</a:t>
          </a:r>
          <a:endParaRPr lang="en-US" sz="1600" kern="1200" dirty="0"/>
        </a:p>
      </dsp:txBody>
      <dsp:txXfrm>
        <a:off x="2791729" y="1200368"/>
        <a:ext cx="1014710" cy="635496"/>
      </dsp:txXfrm>
    </dsp:sp>
    <dsp:sp modelId="{13EAAB1C-5DEF-4D5B-8D35-CA4D47513E5A}">
      <dsp:nvSpPr>
        <dsp:cNvPr id="0" name=""/>
        <dsp:cNvSpPr/>
      </dsp:nvSpPr>
      <dsp:spPr>
        <a:xfrm>
          <a:off x="968115" y="352632"/>
          <a:ext cx="2330968" cy="2330968"/>
        </a:xfrm>
        <a:custGeom>
          <a:avLst/>
          <a:gdLst/>
          <a:ahLst/>
          <a:cxnLst/>
          <a:rect l="0" t="0" r="0" b="0"/>
          <a:pathLst>
            <a:path>
              <a:moveTo>
                <a:pt x="2273790" y="1526053"/>
              </a:moveTo>
              <a:arcTo wR="1165484" hR="1165484" stAng="1081287" swAng="263066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AE6002-8B12-4E48-B5D0-75A12E6D276E}">
      <dsp:nvSpPr>
        <dsp:cNvPr id="0" name=""/>
        <dsp:cNvSpPr/>
      </dsp:nvSpPr>
      <dsp:spPr>
        <a:xfrm>
          <a:off x="1591865" y="2331473"/>
          <a:ext cx="1083468" cy="7042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SYSTEM</a:t>
          </a:r>
        </a:p>
      </dsp:txBody>
      <dsp:txXfrm>
        <a:off x="1626244" y="2365852"/>
        <a:ext cx="1014710" cy="635496"/>
      </dsp:txXfrm>
    </dsp:sp>
    <dsp:sp modelId="{2350B094-D2E0-4698-A3FD-945D281D462D}">
      <dsp:nvSpPr>
        <dsp:cNvPr id="0" name=""/>
        <dsp:cNvSpPr/>
      </dsp:nvSpPr>
      <dsp:spPr>
        <a:xfrm>
          <a:off x="968115" y="352632"/>
          <a:ext cx="2330968" cy="2330968"/>
        </a:xfrm>
        <a:custGeom>
          <a:avLst/>
          <a:gdLst/>
          <a:ahLst/>
          <a:cxnLst/>
          <a:rect l="0" t="0" r="0" b="0"/>
          <a:pathLst>
            <a:path>
              <a:moveTo>
                <a:pt x="615914" y="2193262"/>
              </a:moveTo>
              <a:arcTo wR="1165484" hR="1165484" stAng="7088048" swAng="2630664"/>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F76470-5E8A-4003-8785-DF173F61E00A}">
      <dsp:nvSpPr>
        <dsp:cNvPr id="0" name=""/>
        <dsp:cNvSpPr/>
      </dsp:nvSpPr>
      <dsp:spPr>
        <a:xfrm>
          <a:off x="426381" y="1165989"/>
          <a:ext cx="1083468" cy="7042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PATIENT</a:t>
          </a:r>
        </a:p>
      </dsp:txBody>
      <dsp:txXfrm>
        <a:off x="460760" y="1200368"/>
        <a:ext cx="1014710" cy="635496"/>
      </dsp:txXfrm>
    </dsp:sp>
    <dsp:sp modelId="{B5FDA1F4-7B82-4184-8DC4-256657724155}">
      <dsp:nvSpPr>
        <dsp:cNvPr id="0" name=""/>
        <dsp:cNvSpPr/>
      </dsp:nvSpPr>
      <dsp:spPr>
        <a:xfrm>
          <a:off x="968797" y="350472"/>
          <a:ext cx="2330968" cy="2330968"/>
        </a:xfrm>
        <a:custGeom>
          <a:avLst/>
          <a:gdLst/>
          <a:ahLst/>
          <a:cxnLst/>
          <a:rect l="0" t="0" r="0" b="0"/>
          <a:pathLst>
            <a:path>
              <a:moveTo>
                <a:pt x="56298" y="807630"/>
              </a:moveTo>
              <a:arcTo wR="1165484" hR="1165484" stAng="11872868" swAng="2447226"/>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9D5CF-86F5-4696-AD0D-5C677D05D2CD}">
      <dsp:nvSpPr>
        <dsp:cNvPr id="0" name=""/>
        <dsp:cNvSpPr/>
      </dsp:nvSpPr>
      <dsp:spPr>
        <a:xfrm>
          <a:off x="2246050" y="0"/>
          <a:ext cx="1452562" cy="9441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BIOLOGIC</a:t>
          </a:r>
        </a:p>
      </dsp:txBody>
      <dsp:txXfrm>
        <a:off x="2292140" y="46090"/>
        <a:ext cx="1360382" cy="851985"/>
      </dsp:txXfrm>
    </dsp:sp>
    <dsp:sp modelId="{0339E9A2-B9CB-4ECF-8CBB-466CC6914311}">
      <dsp:nvSpPr>
        <dsp:cNvPr id="0" name=""/>
        <dsp:cNvSpPr/>
      </dsp:nvSpPr>
      <dsp:spPr>
        <a:xfrm>
          <a:off x="1487438" y="469671"/>
          <a:ext cx="3119485" cy="3119485"/>
        </a:xfrm>
        <a:custGeom>
          <a:avLst/>
          <a:gdLst/>
          <a:ahLst/>
          <a:cxnLst/>
          <a:rect l="0" t="0" r="0" b="0"/>
          <a:pathLst>
            <a:path>
              <a:moveTo>
                <a:pt x="2222635" y="147874"/>
              </a:moveTo>
              <a:arcTo wR="1559742" hR="1559742" stAng="17709045" swAng="281200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4E1339-2A83-4C85-8E98-AB1525C0AFFF}">
      <dsp:nvSpPr>
        <dsp:cNvPr id="0" name=""/>
        <dsp:cNvSpPr/>
      </dsp:nvSpPr>
      <dsp:spPr>
        <a:xfrm>
          <a:off x="3881461" y="1559917"/>
          <a:ext cx="1452562" cy="9441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PROVIDER</a:t>
          </a:r>
          <a:endParaRPr lang="en-US" sz="2200" kern="1200" dirty="0"/>
        </a:p>
      </dsp:txBody>
      <dsp:txXfrm>
        <a:off x="3927551" y="1606007"/>
        <a:ext cx="1360382" cy="851985"/>
      </dsp:txXfrm>
    </dsp:sp>
    <dsp:sp modelId="{13EAAB1C-5DEF-4D5B-8D35-CA4D47513E5A}">
      <dsp:nvSpPr>
        <dsp:cNvPr id="0" name=""/>
        <dsp:cNvSpPr/>
      </dsp:nvSpPr>
      <dsp:spPr>
        <a:xfrm>
          <a:off x="1488257" y="472257"/>
          <a:ext cx="3119485" cy="3119485"/>
        </a:xfrm>
        <a:custGeom>
          <a:avLst/>
          <a:gdLst/>
          <a:ahLst/>
          <a:cxnLst/>
          <a:rect l="0" t="0" r="0" b="0"/>
          <a:pathLst>
            <a:path>
              <a:moveTo>
                <a:pt x="3042700" y="2043101"/>
              </a:moveTo>
              <a:arcTo wR="1559742" hR="1559742" stAng="1083178" swAng="2625610"/>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AE6002-8B12-4E48-B5D0-75A12E6D276E}">
      <dsp:nvSpPr>
        <dsp:cNvPr id="0" name=""/>
        <dsp:cNvSpPr/>
      </dsp:nvSpPr>
      <dsp:spPr>
        <a:xfrm>
          <a:off x="2321718" y="3119659"/>
          <a:ext cx="1452562" cy="9441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SYSTEM</a:t>
          </a:r>
        </a:p>
      </dsp:txBody>
      <dsp:txXfrm>
        <a:off x="2367808" y="3165749"/>
        <a:ext cx="1360382" cy="851985"/>
      </dsp:txXfrm>
    </dsp:sp>
    <dsp:sp modelId="{2350B094-D2E0-4698-A3FD-945D281D462D}">
      <dsp:nvSpPr>
        <dsp:cNvPr id="0" name=""/>
        <dsp:cNvSpPr/>
      </dsp:nvSpPr>
      <dsp:spPr>
        <a:xfrm>
          <a:off x="1488257" y="472257"/>
          <a:ext cx="3119485" cy="3119485"/>
        </a:xfrm>
        <a:custGeom>
          <a:avLst/>
          <a:gdLst/>
          <a:ahLst/>
          <a:cxnLst/>
          <a:rect l="0" t="0" r="0" b="0"/>
          <a:pathLst>
            <a:path>
              <a:moveTo>
                <a:pt x="823000" y="2934518"/>
              </a:moveTo>
              <a:arcTo wR="1559742" hR="1559742" stAng="7091212" swAng="2625610"/>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F76470-5E8A-4003-8785-DF173F61E00A}">
      <dsp:nvSpPr>
        <dsp:cNvPr id="0" name=""/>
        <dsp:cNvSpPr/>
      </dsp:nvSpPr>
      <dsp:spPr>
        <a:xfrm>
          <a:off x="761975" y="1559917"/>
          <a:ext cx="1452562" cy="9441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PATIENT</a:t>
          </a:r>
        </a:p>
      </dsp:txBody>
      <dsp:txXfrm>
        <a:off x="808065" y="1606007"/>
        <a:ext cx="1360382" cy="851985"/>
      </dsp:txXfrm>
    </dsp:sp>
    <dsp:sp modelId="{B5FDA1F4-7B82-4184-8DC4-256657724155}">
      <dsp:nvSpPr>
        <dsp:cNvPr id="0" name=""/>
        <dsp:cNvSpPr/>
      </dsp:nvSpPr>
      <dsp:spPr>
        <a:xfrm>
          <a:off x="1489171" y="469367"/>
          <a:ext cx="3119485" cy="3119485"/>
        </a:xfrm>
        <a:custGeom>
          <a:avLst/>
          <a:gdLst/>
          <a:ahLst/>
          <a:cxnLst/>
          <a:rect l="0" t="0" r="0" b="0"/>
          <a:pathLst>
            <a:path>
              <a:moveTo>
                <a:pt x="75605" y="1080018"/>
              </a:moveTo>
              <a:arcTo wR="1559742" hR="1559742" stAng="11874758" swAng="2442066"/>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4F415-1B75-4A19-A552-294F43289F26}">
      <dsp:nvSpPr>
        <dsp:cNvPr id="0" name=""/>
        <dsp:cNvSpPr/>
      </dsp:nvSpPr>
      <dsp:spPr>
        <a:xfrm>
          <a:off x="0" y="0"/>
          <a:ext cx="7315200" cy="1325880"/>
        </a:xfrm>
        <a:prstGeom prst="rect">
          <a:avLst/>
        </a:prstGeom>
        <a:solidFill>
          <a:schemeClr val="accent1"/>
        </a:solidFill>
        <a:ln>
          <a:noFill/>
        </a:ln>
        <a:effectLst/>
        <a:scene3d>
          <a:camera prst="orthographicFront"/>
          <a:lightRig rig="threePt" dir="t"/>
        </a:scene3d>
        <a:sp3d>
          <a:bevelT w="114300" prst="artDeco"/>
        </a:sp3d>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solidFill>
                <a:schemeClr val="bg1"/>
              </a:solidFill>
            </a:rPr>
            <a:t>Will navigated patients…</a:t>
          </a:r>
        </a:p>
      </dsp:txBody>
      <dsp:txXfrm>
        <a:off x="0" y="0"/>
        <a:ext cx="7315200" cy="1325880"/>
      </dsp:txXfrm>
    </dsp:sp>
    <dsp:sp modelId="{3BC19ECD-1599-4F93-B01B-D636D16F270D}">
      <dsp:nvSpPr>
        <dsp:cNvPr id="0" name=""/>
        <dsp:cNvSpPr/>
      </dsp:nvSpPr>
      <dsp:spPr>
        <a:xfrm>
          <a:off x="3571" y="1325880"/>
          <a:ext cx="2436018" cy="2784348"/>
        </a:xfrm>
        <a:prstGeom prst="rect">
          <a:avLst/>
        </a:prstGeom>
        <a:solidFill>
          <a:schemeClr val="accent2">
            <a:hueOff val="0"/>
            <a:satOff val="0"/>
            <a:lumOff val="0"/>
            <a:alphaOff val="0"/>
          </a:schemeClr>
        </a:solidFill>
        <a:ln w="12700" cap="flat" cmpd="sng" algn="ctr">
          <a:no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Receive </a:t>
          </a:r>
          <a:r>
            <a:rPr lang="en-US" sz="2000" b="1" kern="1200" dirty="0">
              <a:solidFill>
                <a:schemeClr val="tx1"/>
              </a:solidFill>
            </a:rPr>
            <a:t>timelier, definitive resolution </a:t>
          </a:r>
          <a:r>
            <a:rPr lang="en-US" sz="2000" kern="1200" dirty="0">
              <a:solidFill>
                <a:schemeClr val="tx1"/>
              </a:solidFill>
            </a:rPr>
            <a:t>following an abnormal finding?</a:t>
          </a:r>
        </a:p>
      </dsp:txBody>
      <dsp:txXfrm>
        <a:off x="3571" y="1325880"/>
        <a:ext cx="2436018" cy="2784348"/>
      </dsp:txXfrm>
    </dsp:sp>
    <dsp:sp modelId="{3C35CD98-6F93-4E9E-AED1-313F7C846323}">
      <dsp:nvSpPr>
        <dsp:cNvPr id="0" name=""/>
        <dsp:cNvSpPr/>
      </dsp:nvSpPr>
      <dsp:spPr>
        <a:xfrm>
          <a:off x="2439590" y="1325880"/>
          <a:ext cx="2436018" cy="2784348"/>
        </a:xfrm>
        <a:prstGeom prst="rect">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Receive </a:t>
          </a:r>
          <a:r>
            <a:rPr lang="en-US" sz="2000" b="1" kern="1200" dirty="0">
              <a:solidFill>
                <a:schemeClr val="tx1"/>
              </a:solidFill>
            </a:rPr>
            <a:t>timelier treatments </a:t>
          </a:r>
          <a:r>
            <a:rPr lang="en-US" sz="2000" kern="1200" dirty="0">
              <a:solidFill>
                <a:schemeClr val="tx1"/>
              </a:solidFill>
            </a:rPr>
            <a:t>following a positive diagnosis?</a:t>
          </a:r>
        </a:p>
      </dsp:txBody>
      <dsp:txXfrm>
        <a:off x="2439590" y="1325880"/>
        <a:ext cx="2436018" cy="2784348"/>
      </dsp:txXfrm>
    </dsp:sp>
    <dsp:sp modelId="{81935D3D-AB56-47BB-8CCE-6F093F5E36AA}">
      <dsp:nvSpPr>
        <dsp:cNvPr id="0" name=""/>
        <dsp:cNvSpPr/>
      </dsp:nvSpPr>
      <dsp:spPr>
        <a:xfrm>
          <a:off x="4875609" y="1325880"/>
          <a:ext cx="2436018" cy="2784348"/>
        </a:xfrm>
        <a:prstGeom prst="rect">
          <a:avLst/>
        </a:prstGeom>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lin ang="2700000" scaled="1"/>
          <a:tileRect/>
        </a:gra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Improve their </a:t>
          </a:r>
          <a:r>
            <a:rPr lang="en-US" sz="2000" b="1" kern="1200" dirty="0">
              <a:solidFill>
                <a:schemeClr val="tx1"/>
              </a:solidFill>
            </a:rPr>
            <a:t>satisfaction </a:t>
          </a:r>
          <a:r>
            <a:rPr lang="en-US" sz="2000" kern="1200" dirty="0">
              <a:solidFill>
                <a:schemeClr val="tx1"/>
              </a:solidFill>
            </a:rPr>
            <a:t>with the health care system experience?</a:t>
          </a:r>
        </a:p>
      </dsp:txBody>
      <dsp:txXfrm>
        <a:off x="4875609" y="1325880"/>
        <a:ext cx="2436018" cy="2784348"/>
      </dsp:txXfrm>
    </dsp:sp>
    <dsp:sp modelId="{E60E4F72-2F26-4277-B82F-69AB0B4AC3F4}">
      <dsp:nvSpPr>
        <dsp:cNvPr id="0" name=""/>
        <dsp:cNvSpPr/>
      </dsp:nvSpPr>
      <dsp:spPr>
        <a:xfrm>
          <a:off x="0" y="4110228"/>
          <a:ext cx="7315200" cy="309372"/>
        </a:xfrm>
        <a:prstGeom prst="rect">
          <a:avLst/>
        </a:prstGeom>
        <a:solidFill>
          <a:schemeClr val="accent1"/>
        </a:solidFill>
        <a:ln>
          <a:noFill/>
        </a:ln>
        <a:effectLst/>
        <a:sp3d>
          <a:bevelT w="114300" prst="artDeco"/>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DA79D-0685-46E6-9A96-8B8477C72B89}">
      <dsp:nvSpPr>
        <dsp:cNvPr id="0" name=""/>
        <dsp:cNvSpPr/>
      </dsp:nvSpPr>
      <dsp:spPr>
        <a:xfrm>
          <a:off x="946283" y="236"/>
          <a:ext cx="1208079" cy="832366"/>
        </a:xfrm>
        <a:prstGeom prst="round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0743" t="389" r="11395" b="-1406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F0D1B-63B0-46FC-9901-EB18808C9FE1}">
      <dsp:nvSpPr>
        <dsp:cNvPr id="0" name=""/>
        <dsp:cNvSpPr/>
      </dsp:nvSpPr>
      <dsp:spPr>
        <a:xfrm>
          <a:off x="604471" y="1068112"/>
          <a:ext cx="1891703" cy="70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Food (28%)</a:t>
          </a:r>
        </a:p>
      </dsp:txBody>
      <dsp:txXfrm>
        <a:off x="604471" y="1068112"/>
        <a:ext cx="1891703" cy="701822"/>
      </dsp:txXfrm>
    </dsp:sp>
    <dsp:sp modelId="{0D30FC14-074B-481F-979C-8BD5F0491968}">
      <dsp:nvSpPr>
        <dsp:cNvPr id="0" name=""/>
        <dsp:cNvSpPr/>
      </dsp:nvSpPr>
      <dsp:spPr>
        <a:xfrm>
          <a:off x="3041963" y="5310"/>
          <a:ext cx="1178625" cy="812073"/>
        </a:xfrm>
        <a:prstGeom prst="round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6861" t="-8268" r="2547" b="-2399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8404E5-10D7-4944-82C1-F087B568C262}">
      <dsp:nvSpPr>
        <dsp:cNvPr id="0" name=""/>
        <dsp:cNvSpPr/>
      </dsp:nvSpPr>
      <dsp:spPr>
        <a:xfrm>
          <a:off x="2685424" y="1063038"/>
          <a:ext cx="1891703" cy="70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Employment (21%)</a:t>
          </a:r>
        </a:p>
      </dsp:txBody>
      <dsp:txXfrm>
        <a:off x="2685424" y="1063038"/>
        <a:ext cx="1891703" cy="701822"/>
      </dsp:txXfrm>
    </dsp:sp>
    <dsp:sp modelId="{7A18F2AD-0FD5-43E6-81DC-36C04EAB3E09}">
      <dsp:nvSpPr>
        <dsp:cNvPr id="0" name=""/>
        <dsp:cNvSpPr/>
      </dsp:nvSpPr>
      <dsp:spPr>
        <a:xfrm>
          <a:off x="1888363" y="1959104"/>
          <a:ext cx="1404873" cy="967957"/>
        </a:xfrm>
        <a:prstGeom prst="round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2350" t="4882" r="13408" b="-1327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0B1835-D9E0-4775-97CF-F73C1E4E9FC8}">
      <dsp:nvSpPr>
        <dsp:cNvPr id="0" name=""/>
        <dsp:cNvSpPr/>
      </dsp:nvSpPr>
      <dsp:spPr>
        <a:xfrm>
          <a:off x="1644948" y="3094775"/>
          <a:ext cx="1891703" cy="701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kern="1200" dirty="0"/>
            <a:t>Utilities (16%)</a:t>
          </a:r>
        </a:p>
      </dsp:txBody>
      <dsp:txXfrm>
        <a:off x="1644948" y="3094775"/>
        <a:ext cx="1891703" cy="70182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FBA5865-E4D8-45D3-BE43-0C8479649973}" type="datetimeFigureOut">
              <a:rPr lang="en-US" smtClean="0"/>
              <a:t>2/22/21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7398E51-0F70-4F51-B436-92EEC37C4EA8}" type="slidenum">
              <a:rPr lang="en-US" smtClean="0"/>
              <a:t>‹#›</a:t>
            </a:fld>
            <a:endParaRPr lang="en-US"/>
          </a:p>
        </p:txBody>
      </p:sp>
    </p:spTree>
    <p:extLst>
      <p:ext uri="{BB962C8B-B14F-4D97-AF65-F5344CB8AC3E}">
        <p14:creationId xmlns:p14="http://schemas.microsoft.com/office/powerpoint/2010/main" val="3615557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3F0143-BAE5-442E-A080-F9CF0B4455D8}" type="datetimeFigureOut">
              <a:rPr lang="en-US" smtClean="0"/>
              <a:t>2/22/21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A34F5D-C005-47BF-A21B-04EAC03D1FD1}" type="slidenum">
              <a:rPr lang="en-US" smtClean="0"/>
              <a:t>‹#›</a:t>
            </a:fld>
            <a:endParaRPr lang="en-US"/>
          </a:p>
        </p:txBody>
      </p:sp>
    </p:spTree>
    <p:extLst>
      <p:ext uri="{BB962C8B-B14F-4D97-AF65-F5344CB8AC3E}">
        <p14:creationId xmlns:p14="http://schemas.microsoft.com/office/powerpoint/2010/main" val="19180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6</a:t>
            </a:fld>
            <a:endParaRPr lang="en-US"/>
          </a:p>
        </p:txBody>
      </p:sp>
    </p:spTree>
    <p:extLst>
      <p:ext uri="{BB962C8B-B14F-4D97-AF65-F5344CB8AC3E}">
        <p14:creationId xmlns:p14="http://schemas.microsoft.com/office/powerpoint/2010/main" val="778444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5" rIns="91413" bIns="45705"/>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4710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5" rIns="91413" bIns="45705" anchor="b"/>
          <a:lstStyle>
            <a:lvl1pPr defTabSz="895350">
              <a:spcBef>
                <a:spcPct val="30000"/>
              </a:spcBef>
              <a:defRPr sz="1200">
                <a:solidFill>
                  <a:schemeClr val="tx1"/>
                </a:solidFill>
                <a:latin typeface="Arial" panose="020B0604020202020204" pitchFamily="34" charset="0"/>
              </a:defRPr>
            </a:lvl1pPr>
            <a:lvl2pPr marL="742950" indent="-285750" defTabSz="895350">
              <a:spcBef>
                <a:spcPct val="30000"/>
              </a:spcBef>
              <a:defRPr sz="1200">
                <a:solidFill>
                  <a:schemeClr val="tx1"/>
                </a:solidFill>
                <a:latin typeface="Arial" panose="020B0604020202020204" pitchFamily="34" charset="0"/>
              </a:defRPr>
            </a:lvl2pPr>
            <a:lvl3pPr marL="1143000" indent="-228600" defTabSz="895350">
              <a:spcBef>
                <a:spcPct val="30000"/>
              </a:spcBef>
              <a:defRPr sz="1200">
                <a:solidFill>
                  <a:schemeClr val="tx1"/>
                </a:solidFill>
                <a:latin typeface="Arial" panose="020B0604020202020204" pitchFamily="34" charset="0"/>
              </a:defRPr>
            </a:lvl3pPr>
            <a:lvl4pPr marL="1600200" indent="-228600" defTabSz="895350">
              <a:spcBef>
                <a:spcPct val="30000"/>
              </a:spcBef>
              <a:defRPr sz="1200">
                <a:solidFill>
                  <a:schemeClr val="tx1"/>
                </a:solidFill>
                <a:latin typeface="Arial" panose="020B0604020202020204" pitchFamily="34" charset="0"/>
              </a:defRPr>
            </a:lvl4pPr>
            <a:lvl5pPr marL="2057400" indent="-228600" defTabSz="895350">
              <a:spcBef>
                <a:spcPct val="30000"/>
              </a:spcBef>
              <a:defRPr sz="1200">
                <a:solidFill>
                  <a:schemeClr val="tx1"/>
                </a:solidFill>
                <a:latin typeface="Arial" panose="020B0604020202020204" pitchFamily="34" charset="0"/>
              </a:defRPr>
            </a:lvl5pPr>
            <a:lvl6pPr marL="2514600" indent="-228600" defTabSz="8953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53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53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535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E4D3DC51-7E1C-486D-B553-D4ADBE7874D3}" type="slidenum">
              <a:rPr lang="en-US" altLang="en-US">
                <a:latin typeface="Calibri" panose="020F0502020204030204" pitchFamily="34" charset="0"/>
              </a:rPr>
              <a:pPr algn="r">
                <a:spcBef>
                  <a:spcPct val="0"/>
                </a:spcBef>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99536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2"/>
          <p:cNvSpPr>
            <a:spLocks noGrp="1" noRot="1" noChangeAspect="1" noChangeArrowheads="1" noTextEdit="1"/>
          </p:cNvSpPr>
          <p:nvPr>
            <p:ph type="sldImg"/>
          </p:nvPr>
        </p:nvSpPr>
        <p:spPr>
          <a:ln/>
        </p:spPr>
      </p:sp>
      <p:sp>
        <p:nvSpPr>
          <p:cNvPr id="3174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order to address both the time to diagnostic resolution and the censoring for lack of ever reaching resolution we developed Kaplan-Meier survival curves and proportional hazards regression models to examine the effect of patient navigation on time to definitive diagnosis.  The Kaplan Meier curves and hazards ratios were calculated separately for breast and cervical cancer screening abnormalities. The adjusted Hazards Ratios for the proportional hazards models. where the hazard ratio greater than 1.0 indicates that patient navigation is associated with a greater likelihood of diagnostic resolution. </a:t>
            </a:r>
          </a:p>
          <a:p>
            <a:endParaRPr lang="en-US" altLang="en-US">
              <a:latin typeface="Arial" panose="020B0604020202020204" pitchFamily="34" charset="0"/>
            </a:endParaRPr>
          </a:p>
        </p:txBody>
      </p:sp>
    </p:spTree>
    <p:extLst>
      <p:ext uri="{BB962C8B-B14F-4D97-AF65-F5344CB8AC3E}">
        <p14:creationId xmlns:p14="http://schemas.microsoft.com/office/powerpoint/2010/main" val="137463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434975" y="709613"/>
            <a:ext cx="6307138" cy="3548062"/>
          </a:xfrm>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Those with one barrier in the other barrier category had less timely resolution than those with no barriers (p=0.010). Those with two or more barriers including a social service barrier had a significantly longer time to resolution than those with no barrier (p&lt;0.001), those with one other barrier (p=0.001), and those with two or more other barriers (p=0.014).</a:t>
            </a:r>
          </a:p>
        </p:txBody>
      </p:sp>
    </p:spTree>
    <p:extLst>
      <p:ext uri="{BB962C8B-B14F-4D97-AF65-F5344CB8AC3E}">
        <p14:creationId xmlns:p14="http://schemas.microsoft.com/office/powerpoint/2010/main" val="206065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5" rIns="93170" bIns="46585" anchor="b"/>
          <a:lstStyle>
            <a:lvl1pPr defTabSz="885825" eaLnBrk="0" hangingPunct="0">
              <a:defRPr sz="2800">
                <a:solidFill>
                  <a:schemeClr val="tx2"/>
                </a:solidFill>
                <a:latin typeface="Arial" panose="020B0604020202020204" pitchFamily="34" charset="0"/>
                <a:sym typeface="Wingdings" panose="05000000000000000000" pitchFamily="2" charset="2"/>
              </a:defRPr>
            </a:lvl1pPr>
            <a:lvl2pPr marL="742950" indent="-285750" defTabSz="885825" eaLnBrk="0" hangingPunct="0">
              <a:defRPr sz="2800">
                <a:solidFill>
                  <a:schemeClr val="tx2"/>
                </a:solidFill>
                <a:latin typeface="Arial" panose="020B0604020202020204" pitchFamily="34" charset="0"/>
                <a:sym typeface="Wingdings" panose="05000000000000000000" pitchFamily="2" charset="2"/>
              </a:defRPr>
            </a:lvl2pPr>
            <a:lvl3pPr marL="1143000" indent="-228600" defTabSz="885825" eaLnBrk="0" hangingPunct="0">
              <a:defRPr sz="2800">
                <a:solidFill>
                  <a:schemeClr val="tx2"/>
                </a:solidFill>
                <a:latin typeface="Arial" panose="020B0604020202020204" pitchFamily="34" charset="0"/>
                <a:sym typeface="Wingdings" panose="05000000000000000000" pitchFamily="2" charset="2"/>
              </a:defRPr>
            </a:lvl3pPr>
            <a:lvl4pPr marL="1600200" indent="-228600" defTabSz="885825" eaLnBrk="0" hangingPunct="0">
              <a:defRPr sz="2800">
                <a:solidFill>
                  <a:schemeClr val="tx2"/>
                </a:solidFill>
                <a:latin typeface="Arial" panose="020B0604020202020204" pitchFamily="34" charset="0"/>
                <a:sym typeface="Wingdings" panose="05000000000000000000" pitchFamily="2" charset="2"/>
              </a:defRPr>
            </a:lvl4pPr>
            <a:lvl5pPr marL="2057400" indent="-228600" defTabSz="885825" eaLnBrk="0" hangingPunct="0">
              <a:defRPr sz="2800">
                <a:solidFill>
                  <a:schemeClr val="tx2"/>
                </a:solidFill>
                <a:latin typeface="Arial" panose="020B0604020202020204" pitchFamily="34" charset="0"/>
                <a:sym typeface="Wingdings" panose="05000000000000000000" pitchFamily="2" charset="2"/>
              </a:defRPr>
            </a:lvl5pPr>
            <a:lvl6pPr marL="2514600" indent="-228600" defTabSz="885825"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6pPr>
            <a:lvl7pPr marL="2971800" indent="-228600" defTabSz="885825"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7pPr>
            <a:lvl8pPr marL="3429000" indent="-228600" defTabSz="885825"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8pPr>
            <a:lvl9pPr marL="3886200" indent="-228600" defTabSz="885825"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9pPr>
          </a:lstStyle>
          <a:p>
            <a:pPr algn="r"/>
            <a:fld id="{1AAB867A-C633-432A-8FB4-839BE3380B5B}" type="slidenum">
              <a:rPr lang="en-US" altLang="en-US" sz="1200">
                <a:solidFill>
                  <a:schemeClr val="tx1"/>
                </a:solidFill>
                <a:latin typeface="Times" panose="02020603050405020304" pitchFamily="18" charset="0"/>
              </a:rPr>
              <a:pPr algn="r"/>
              <a:t>28</a:t>
            </a:fld>
            <a:endParaRPr lang="en-US" altLang="en-US" sz="1200">
              <a:solidFill>
                <a:schemeClr val="tx1"/>
              </a:solidFill>
              <a:latin typeface="Times" panose="02020603050405020304" pitchFamily="18" charset="0"/>
            </a:endParaRPr>
          </a:p>
        </p:txBody>
      </p:sp>
      <p:sp>
        <p:nvSpPr>
          <p:cNvPr id="103427" name="Rectangle 2"/>
          <p:cNvSpPr>
            <a:spLocks noGrp="1" noRot="1" noChangeAspect="1" noChangeArrowheads="1" noTextEdit="1"/>
          </p:cNvSpPr>
          <p:nvPr>
            <p:ph type="sldImg"/>
          </p:nvPr>
        </p:nvSpPr>
        <p:spPr>
          <a:xfrm>
            <a:off x="406400" y="696913"/>
            <a:ext cx="6197600" cy="3486150"/>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rIns="93170"/>
          <a:lstStyle/>
          <a:p>
            <a:pPr>
              <a:spcBef>
                <a:spcPct val="80000"/>
              </a:spcBef>
            </a:pPr>
            <a:r>
              <a:rPr lang="en-US" altLang="en-US" sz="1500">
                <a:latin typeface="Arial" panose="020B0604020202020204" pitchFamily="34" charset="0"/>
              </a:rPr>
              <a:t>Define attributes of the work of patient navigators </a:t>
            </a:r>
          </a:p>
          <a:p>
            <a:r>
              <a:rPr lang="en-US" altLang="en-US" sz="1500">
                <a:latin typeface="Arial" panose="020B0604020202020204" pitchFamily="34" charset="0"/>
              </a:rPr>
              <a:t>Describe variation in navigation  </a:t>
            </a:r>
          </a:p>
          <a:p>
            <a:r>
              <a:rPr lang="en-US" altLang="en-US" sz="1500">
                <a:latin typeface="Arial" panose="020B0604020202020204" pitchFamily="34" charset="0"/>
              </a:rPr>
              <a:t>Develop an evaluation instrument for observing navigator work that produces valid, reliable data across sites</a:t>
            </a:r>
          </a:p>
          <a:p>
            <a:r>
              <a:rPr lang="en-US" altLang="en-US" sz="1500">
                <a:latin typeface="Arial" panose="020B0604020202020204" pitchFamily="34" charset="0"/>
              </a:rPr>
              <a:t>Use this instrument to define and compare across sites and programs</a:t>
            </a:r>
          </a:p>
          <a:p>
            <a:endParaRPr lang="en-US" altLang="en-US" sz="1000">
              <a:latin typeface="Arial" panose="020B0604020202020204" pitchFamily="34" charset="0"/>
            </a:endParaRPr>
          </a:p>
          <a:p>
            <a:r>
              <a:rPr lang="en-US" altLang="en-US" sz="1000">
                <a:latin typeface="Arial" panose="020B0604020202020204" pitchFamily="34" charset="0"/>
              </a:rPr>
              <a:t>*leveraged funds through the Avon foundation</a:t>
            </a:r>
          </a:p>
          <a:p>
            <a:pPr lvl="4"/>
            <a:endParaRPr lang="en-US" altLang="en-US" sz="1500">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1880853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 fact that a lot of the innovative care is inaccessible,</a:t>
            </a:r>
            <a:r>
              <a:rPr lang="en-US" baseline="0" dirty="0"/>
              <a:t> why is it inaccessible? Barriers to care = SDOH</a:t>
            </a:r>
          </a:p>
          <a:p>
            <a:r>
              <a:rPr lang="en-US" baseline="0" dirty="0"/>
              <a:t>Break down between discoveries and deliveries; and in deliveries</a:t>
            </a:r>
          </a:p>
          <a:p>
            <a:endParaRPr lang="en-US" dirty="0"/>
          </a:p>
        </p:txBody>
      </p:sp>
      <p:sp>
        <p:nvSpPr>
          <p:cNvPr id="4" name="Slide Number Placeholder 3"/>
          <p:cNvSpPr>
            <a:spLocks noGrp="1"/>
          </p:cNvSpPr>
          <p:nvPr>
            <p:ph type="sldNum" sz="quarter" idx="10"/>
          </p:nvPr>
        </p:nvSpPr>
        <p:spPr/>
        <p:txBody>
          <a:bodyPr/>
          <a:lstStyle/>
          <a:p>
            <a:fld id="{08A34F5D-C005-47BF-A21B-04EAC03D1FD1}" type="slidenum">
              <a:rPr lang="en-US" smtClean="0"/>
              <a:t>29</a:t>
            </a:fld>
            <a:endParaRPr lang="en-US"/>
          </a:p>
        </p:txBody>
      </p:sp>
    </p:spTree>
    <p:extLst>
      <p:ext uri="{BB962C8B-B14F-4D97-AF65-F5344CB8AC3E}">
        <p14:creationId xmlns:p14="http://schemas.microsoft.com/office/powerpoint/2010/main" val="970197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Numerator data from national death files </a:t>
            </a:r>
          </a:p>
          <a:p>
            <a:r>
              <a:rPr lang="en-US" dirty="0"/>
              <a:t>Population-based denominators from the U.S. Census Bureau</a:t>
            </a:r>
          </a:p>
          <a:p>
            <a:endParaRPr lang="en-US" b="1" dirty="0"/>
          </a:p>
          <a:p>
            <a:r>
              <a:rPr lang="en-US" dirty="0"/>
              <a:t>Between 1990-1994 (T1) and 2005-2009 (T2), in Boston:</a:t>
            </a:r>
          </a:p>
          <a:p>
            <a:pPr lvl="1"/>
            <a:r>
              <a:rPr lang="en-US" dirty="0"/>
              <a:t>T2:T1 rate ratio of cancer mortality for Black women: </a:t>
            </a:r>
            <a:r>
              <a:rPr lang="en-US" b="1" dirty="0"/>
              <a:t>0.90</a:t>
            </a:r>
          </a:p>
          <a:p>
            <a:pPr lvl="1"/>
            <a:r>
              <a:rPr lang="en-US" dirty="0"/>
              <a:t>T2:T1 rate ratio of cancer mortality for White women: </a:t>
            </a:r>
            <a:r>
              <a:rPr lang="en-US" b="1" dirty="0"/>
              <a:t>0.57</a:t>
            </a:r>
            <a:endParaRPr lang="en-US" dirty="0"/>
          </a:p>
          <a:p>
            <a:endParaRPr lang="en-US" b="1" dirty="0"/>
          </a:p>
          <a:p>
            <a:endParaRPr lang="en-US" dirty="0"/>
          </a:p>
          <a:p>
            <a:r>
              <a:rPr lang="en-US" dirty="0"/>
              <a:t>*Where Black</a:t>
            </a:r>
            <a:r>
              <a:rPr lang="en-US" baseline="0" dirty="0"/>
              <a:t> = non-Hispanic Black and White = non-Hispanic White</a:t>
            </a:r>
            <a:endParaRPr lang="en-US" dirty="0"/>
          </a:p>
        </p:txBody>
      </p:sp>
      <p:sp>
        <p:nvSpPr>
          <p:cNvPr id="4" name="Slide Number Placeholder 3"/>
          <p:cNvSpPr>
            <a:spLocks noGrp="1"/>
          </p:cNvSpPr>
          <p:nvPr>
            <p:ph type="sldNum" sz="quarter" idx="10"/>
          </p:nvPr>
        </p:nvSpPr>
        <p:spPr/>
        <p:txBody>
          <a:bodyPr/>
          <a:lstStyle/>
          <a:p>
            <a:fld id="{00F376D0-31B4-49EB-B85F-D91B1A06358E}" type="slidenum">
              <a:rPr lang="en-US" smtClean="0"/>
              <a:t>34</a:t>
            </a:fld>
            <a:endParaRPr lang="en-US" dirty="0"/>
          </a:p>
        </p:txBody>
      </p:sp>
    </p:spTree>
    <p:extLst>
      <p:ext uri="{BB962C8B-B14F-4D97-AF65-F5344CB8AC3E}">
        <p14:creationId xmlns:p14="http://schemas.microsoft.com/office/powerpoint/2010/main" val="333436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DE47C31-796F-47B2-BF1D-6B10444E1B89}" type="slidenum">
              <a:rPr lang="en-US" smtClean="0"/>
              <a:t>36</a:t>
            </a:fld>
            <a:endParaRPr lang="en-US" dirty="0"/>
          </a:p>
        </p:txBody>
      </p:sp>
    </p:spTree>
    <p:extLst>
      <p:ext uri="{BB962C8B-B14F-4D97-AF65-F5344CB8AC3E}">
        <p14:creationId xmlns:p14="http://schemas.microsoft.com/office/powerpoint/2010/main" val="3524581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376D0-31B4-49EB-B85F-D91B1A06358E}" type="slidenum">
              <a:rPr lang="en-US" smtClean="0"/>
              <a:t>39</a:t>
            </a:fld>
            <a:endParaRPr lang="en-US" dirty="0"/>
          </a:p>
        </p:txBody>
      </p:sp>
    </p:spTree>
    <p:extLst>
      <p:ext uri="{BB962C8B-B14F-4D97-AF65-F5344CB8AC3E}">
        <p14:creationId xmlns:p14="http://schemas.microsoft.com/office/powerpoint/2010/main" val="2024285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no</a:t>
            </a:r>
            <a:r>
              <a:rPr lang="en-US" baseline="0" dirty="0"/>
              <a:t> words</a:t>
            </a:r>
            <a:endParaRPr lang="en-US" dirty="0"/>
          </a:p>
        </p:txBody>
      </p:sp>
      <p:sp>
        <p:nvSpPr>
          <p:cNvPr id="4" name="Slide Number Placeholder 3"/>
          <p:cNvSpPr>
            <a:spLocks noGrp="1"/>
          </p:cNvSpPr>
          <p:nvPr>
            <p:ph type="sldNum" sz="quarter" idx="10"/>
          </p:nvPr>
        </p:nvSpPr>
        <p:spPr/>
        <p:txBody>
          <a:bodyPr/>
          <a:lstStyle/>
          <a:p>
            <a:fld id="{00F376D0-31B4-49EB-B85F-D91B1A06358E}" type="slidenum">
              <a:rPr lang="en-US" smtClean="0"/>
              <a:t>40</a:t>
            </a:fld>
            <a:endParaRPr lang="en-US" dirty="0"/>
          </a:p>
        </p:txBody>
      </p:sp>
    </p:spTree>
    <p:extLst>
      <p:ext uri="{BB962C8B-B14F-4D97-AF65-F5344CB8AC3E}">
        <p14:creationId xmlns:p14="http://schemas.microsoft.com/office/powerpoint/2010/main" val="3609616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F5D-C005-47BF-A21B-04EAC03D1FD1}" type="slidenum">
              <a:rPr lang="en-US" smtClean="0"/>
              <a:t>44</a:t>
            </a:fld>
            <a:endParaRPr lang="en-US"/>
          </a:p>
        </p:txBody>
      </p:sp>
    </p:spTree>
    <p:extLst>
      <p:ext uri="{BB962C8B-B14F-4D97-AF65-F5344CB8AC3E}">
        <p14:creationId xmlns:p14="http://schemas.microsoft.com/office/powerpoint/2010/main" val="72881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24E60-E7FE-431F-80D6-BA6396B95106}" type="slidenum">
              <a:rPr lang="en-US" altLang="en-US"/>
              <a:pPr/>
              <a:t>7</a:t>
            </a:fld>
            <a:endParaRPr lang="en-US" altLang="en-US"/>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altLang="en-US" sz="2000" dirty="0"/>
          </a:p>
        </p:txBody>
      </p:sp>
    </p:spTree>
    <p:extLst>
      <p:ext uri="{BB962C8B-B14F-4D97-AF65-F5344CB8AC3E}">
        <p14:creationId xmlns:p14="http://schemas.microsoft.com/office/powerpoint/2010/main" val="391927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a:t>
            </a:r>
          </a:p>
        </p:txBody>
      </p:sp>
      <p:sp>
        <p:nvSpPr>
          <p:cNvPr id="4" name="Slide Number Placeholder 3"/>
          <p:cNvSpPr>
            <a:spLocks noGrp="1"/>
          </p:cNvSpPr>
          <p:nvPr>
            <p:ph type="sldNum" sz="quarter" idx="10"/>
          </p:nvPr>
        </p:nvSpPr>
        <p:spPr/>
        <p:txBody>
          <a:bodyPr/>
          <a:lstStyle/>
          <a:p>
            <a:fld id="{00F376D0-31B4-49EB-B85F-D91B1A06358E}" type="slidenum">
              <a:rPr lang="en-US" smtClean="0"/>
              <a:t>45</a:t>
            </a:fld>
            <a:endParaRPr lang="en-US" dirty="0"/>
          </a:p>
        </p:txBody>
      </p:sp>
    </p:spTree>
    <p:extLst>
      <p:ext uri="{BB962C8B-B14F-4D97-AF65-F5344CB8AC3E}">
        <p14:creationId xmlns:p14="http://schemas.microsoft.com/office/powerpoint/2010/main" val="3162436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domains of need, n= 186 (people with no needs reported + people with 1 need + people with 2 or more needs) = 186</a:t>
            </a:r>
          </a:p>
        </p:txBody>
      </p:sp>
      <p:sp>
        <p:nvSpPr>
          <p:cNvPr id="4" name="Slide Number Placeholder 3"/>
          <p:cNvSpPr>
            <a:spLocks noGrp="1"/>
          </p:cNvSpPr>
          <p:nvPr>
            <p:ph type="sldNum" sz="quarter" idx="5"/>
          </p:nvPr>
        </p:nvSpPr>
        <p:spPr/>
        <p:txBody>
          <a:bodyPr/>
          <a:lstStyle/>
          <a:p>
            <a:fld id="{08A34F5D-C005-47BF-A21B-04EAC03D1FD1}" type="slidenum">
              <a:rPr lang="en-US" smtClean="0"/>
              <a:t>46</a:t>
            </a:fld>
            <a:endParaRPr lang="en-US"/>
          </a:p>
        </p:txBody>
      </p:sp>
    </p:spTree>
    <p:extLst>
      <p:ext uri="{BB962C8B-B14F-4D97-AF65-F5344CB8AC3E}">
        <p14:creationId xmlns:p14="http://schemas.microsoft.com/office/powerpoint/2010/main" val="4078408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49</a:t>
            </a:fld>
            <a:endParaRPr lang="en-US" dirty="0"/>
          </a:p>
        </p:txBody>
      </p:sp>
    </p:spTree>
    <p:extLst>
      <p:ext uri="{BB962C8B-B14F-4D97-AF65-F5344CB8AC3E}">
        <p14:creationId xmlns:p14="http://schemas.microsoft.com/office/powerpoint/2010/main" val="1151004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1FA7C-379B-41AA-B2D1-0704B277A66F}" type="slidenum">
              <a:rPr lang="en-US" smtClean="0"/>
              <a:t>50</a:t>
            </a:fld>
            <a:endParaRPr lang="en-US"/>
          </a:p>
        </p:txBody>
      </p:sp>
    </p:spTree>
    <p:extLst>
      <p:ext uri="{BB962C8B-B14F-4D97-AF65-F5344CB8AC3E}">
        <p14:creationId xmlns:p14="http://schemas.microsoft.com/office/powerpoint/2010/main" val="836217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note we have been referring to the 7 initial member as at large members.</a:t>
            </a:r>
          </a:p>
        </p:txBody>
      </p:sp>
      <p:sp>
        <p:nvSpPr>
          <p:cNvPr id="4" name="Slide Number Placeholder 3"/>
          <p:cNvSpPr>
            <a:spLocks noGrp="1"/>
          </p:cNvSpPr>
          <p:nvPr>
            <p:ph type="sldNum" sz="quarter" idx="5"/>
          </p:nvPr>
        </p:nvSpPr>
        <p:spPr/>
        <p:txBody>
          <a:bodyPr/>
          <a:lstStyle/>
          <a:p>
            <a:pPr>
              <a:defRPr/>
            </a:pPr>
            <a:fld id="{40618FDC-1855-C546-BF42-5CB6C6A24D28}"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4082500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B3702-95C2-482C-A215-B79F403B3566}" type="slidenum">
              <a:rPr lang="en-US" altLang="en-US"/>
              <a:pPr/>
              <a:t>58</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0161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4064696" y="8986331"/>
            <a:ext cx="3109567" cy="473051"/>
          </a:xfrm>
          <a:prstGeom prst="rect">
            <a:avLst/>
          </a:prstGeom>
          <a:noFill/>
          <a:ln w="9525">
            <a:noFill/>
            <a:miter lim="800000"/>
            <a:headEnd/>
            <a:tailEnd/>
          </a:ln>
        </p:spPr>
        <p:txBody>
          <a:bodyPr lIns="95045" tIns="47523" rIns="95045" bIns="47523" anchor="b"/>
          <a:lstStyle/>
          <a:p>
            <a:pPr algn="r"/>
            <a:fld id="{5DC487F4-6C0E-44F4-9AA3-2A5107A3BB29}" type="slidenum">
              <a:rPr lang="en-US" altLang="en-US" sz="1200">
                <a:latin typeface="Calibri" pitchFamily="34" charset="0"/>
                <a:sym typeface="Wingdings" pitchFamily="2" charset="2"/>
              </a:rPr>
              <a:pPr algn="r"/>
              <a:t>9</a:t>
            </a:fld>
            <a:endParaRPr lang="en-US" altLang="en-US" sz="1200" dirty="0">
              <a:latin typeface="Calibri" pitchFamily="34" charset="0"/>
              <a:sym typeface="Wingdings" pitchFamily="2" charset="2"/>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lIns="95002" tIns="47502" rIns="95002" bIns="47502" numCol="1" anchor="t" anchorCtr="0" compatLnSpc="1">
            <a:prstTxWarp prst="textNoShape">
              <a:avLst/>
            </a:prstTxWarp>
          </a:bodyPr>
          <a:lstStyle/>
          <a:p>
            <a:pPr>
              <a:spcBef>
                <a:spcPct val="0"/>
              </a:spcBef>
            </a:pPr>
            <a:r>
              <a:rPr lang="en-US" altLang="en-US" dirty="0">
                <a:latin typeface="Arial" charset="0"/>
              </a:rPr>
              <a:t>Threatens the realization for health equity</a:t>
            </a:r>
          </a:p>
        </p:txBody>
      </p:sp>
    </p:spTree>
    <p:extLst>
      <p:ext uri="{BB962C8B-B14F-4D97-AF65-F5344CB8AC3E}">
        <p14:creationId xmlns:p14="http://schemas.microsoft.com/office/powerpoint/2010/main" val="116750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13</a:t>
            </a:fld>
            <a:endParaRPr lang="en-US"/>
          </a:p>
        </p:txBody>
      </p:sp>
    </p:spTree>
    <p:extLst>
      <p:ext uri="{BB962C8B-B14F-4D97-AF65-F5344CB8AC3E}">
        <p14:creationId xmlns:p14="http://schemas.microsoft.com/office/powerpoint/2010/main" val="637087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Among 523 women with mammography abnormalities and 474 women with Pap test</a:t>
            </a:r>
          </a:p>
          <a:p>
            <a:r>
              <a:rPr lang="en-US" altLang="en-US" dirty="0">
                <a:latin typeface="Arial" panose="020B0604020202020204" pitchFamily="34" charset="0"/>
              </a:rPr>
              <a:t>abnormalities, &gt;90% achieved diagnostic resolution within 12 months. Median time to resolution</a:t>
            </a:r>
          </a:p>
          <a:p>
            <a:r>
              <a:rPr lang="en-US" altLang="en-US" dirty="0">
                <a:latin typeface="Arial" panose="020B0604020202020204" pitchFamily="34" charset="0"/>
              </a:rPr>
              <a:t>was longer for Pap test than for mammography abnormalities (85 versus 27 days). Site of care, rather</a:t>
            </a:r>
          </a:p>
          <a:p>
            <a:r>
              <a:rPr lang="en-US" altLang="en-US" dirty="0">
                <a:latin typeface="Arial" panose="020B0604020202020204" pitchFamily="34" charset="0"/>
              </a:rPr>
              <a:t>than any sociodemographic characteristic of individuals, including race/ethnicity, was the only</a:t>
            </a:r>
          </a:p>
          <a:p>
            <a:r>
              <a:rPr lang="en-US" altLang="en-US" dirty="0">
                <a:latin typeface="Arial" panose="020B0604020202020204" pitchFamily="34" charset="0"/>
              </a:rPr>
              <a:t>significant predictor of timely follow up for both mammogram and Pap test abnormalities.</a:t>
            </a:r>
          </a:p>
        </p:txBody>
      </p:sp>
    </p:spTree>
    <p:extLst>
      <p:ext uri="{BB962C8B-B14F-4D97-AF65-F5344CB8AC3E}">
        <p14:creationId xmlns:p14="http://schemas.microsoft.com/office/powerpoint/2010/main" val="2601914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Blacks were less likely to receive GCC after adjusting for age and clinical variables (OR: 0.75; 95% CI: 0.61, 0.92). Marital status and insurance were predictors of receipt of GCC. After adjustment for all covariates, there were no longer significant differences between black and white women regarding the receipt of GCC. Nevertheless, black women were more likely to die of early-stage breast cancer than white women after adjusting for clinical, treatment, socioeconomic variables, and reporting hospital (HR: 1.6; 95% CI: 1.1–2.1).</a:t>
            </a:r>
          </a:p>
          <a:p>
            <a:r>
              <a:rPr lang="en-US" dirty="0">
                <a:effectLst/>
              </a:rPr>
              <a:t>Conclusions: Socioeconomic factors are mediators of racial differences in treatment outcomes. Significant racial differences exist in disease-specific mortality for women with early-stage breast cancer. </a:t>
            </a:r>
            <a:r>
              <a:rPr lang="en-US">
                <a:effectLst/>
              </a:rPr>
              <a:t>Attention to reducing socioeconomic barriers to care may influence racial differences in breast cancer treatment and mortality.</a:t>
            </a:r>
          </a:p>
          <a:p>
            <a:endParaRPr lang="en-US"/>
          </a:p>
        </p:txBody>
      </p:sp>
      <p:sp>
        <p:nvSpPr>
          <p:cNvPr id="4" name="Slide Number Placeholder 3"/>
          <p:cNvSpPr>
            <a:spLocks noGrp="1"/>
          </p:cNvSpPr>
          <p:nvPr>
            <p:ph type="sldNum" sz="quarter" idx="10"/>
          </p:nvPr>
        </p:nvSpPr>
        <p:spPr/>
        <p:txBody>
          <a:bodyPr/>
          <a:lstStyle/>
          <a:p>
            <a:fld id="{831DC63C-80A2-46C0-B9E7-8DD347282DDA}" type="slidenum">
              <a:rPr lang="en-US" smtClean="0"/>
              <a:t>17</a:t>
            </a:fld>
            <a:endParaRPr lang="en-US"/>
          </a:p>
        </p:txBody>
      </p:sp>
    </p:spTree>
    <p:extLst>
      <p:ext uri="{BB962C8B-B14F-4D97-AF65-F5344CB8AC3E}">
        <p14:creationId xmlns:p14="http://schemas.microsoft.com/office/powerpoint/2010/main" val="328210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34F5D-C005-47BF-A21B-04EAC03D1FD1}" type="slidenum">
              <a:rPr lang="en-US" smtClean="0"/>
              <a:t>18</a:t>
            </a:fld>
            <a:endParaRPr lang="en-US"/>
          </a:p>
        </p:txBody>
      </p:sp>
    </p:spTree>
    <p:extLst>
      <p:ext uri="{BB962C8B-B14F-4D97-AF65-F5344CB8AC3E}">
        <p14:creationId xmlns:p14="http://schemas.microsoft.com/office/powerpoint/2010/main" val="6972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4225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a typeface="ＭＳ Ｐゴシック" panose="020B0600070205080204" pitchFamily="34" charset="-128"/>
            </a:endParaRPr>
          </a:p>
        </p:txBody>
      </p:sp>
      <p:sp>
        <p:nvSpPr>
          <p:cNvPr id="419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425D1A8-8C71-4D72-A3EB-3B3060DCD5B2}" type="slidenum">
              <a:rPr lang="en-US" altLang="en-US">
                <a:latin typeface="Calibri" panose="020F0502020204030204" pitchFamily="34" charset="0"/>
              </a:rPr>
              <a:pPr algn="r" eaLnBrk="1" hangingPunct="1">
                <a:spcBef>
                  <a:spcPct val="0"/>
                </a:spcBef>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38815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EF4016-12BE-46B5-AABF-45576BA9A21E}"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295300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F4016-12BE-46B5-AABF-45576BA9A21E}"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10427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F4016-12BE-46B5-AABF-45576BA9A21E}"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7139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7" name="Shape 67"/>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68" name="Shape 68"/>
          <p:cNvSpPr>
            <a:spLocks noGrp="1"/>
          </p:cNvSpPr>
          <p:nvPr>
            <p:ph type="title"/>
          </p:nvPr>
        </p:nvSpPr>
        <p:spPr>
          <a:prstGeom prst="rect">
            <a:avLst/>
          </a:prstGeom>
        </p:spPr>
        <p:txBody>
          <a:bodyPr/>
          <a:lstStyle/>
          <a:p>
            <a:pPr lvl="0">
              <a:defRPr sz="1800">
                <a:uFillTx/>
              </a:defRPr>
            </a:pPr>
            <a:r>
              <a:rPr sz="844">
                <a:uFill>
                  <a:solidFill/>
                </a:uFill>
              </a:rPr>
              <a:t>Title Text</a:t>
            </a:r>
          </a:p>
        </p:txBody>
      </p:sp>
      <p:sp>
        <p:nvSpPr>
          <p:cNvPr id="69" name="Shape 69"/>
          <p:cNvSpPr>
            <a:spLocks noGrp="1"/>
          </p:cNvSpPr>
          <p:nvPr>
            <p:ph type="body" idx="1"/>
          </p:nvPr>
        </p:nvSpPr>
        <p:spPr>
          <a:prstGeom prst="rect">
            <a:avLst/>
          </a:prstGeom>
        </p:spPr>
        <p:txBody>
          <a:bodyPr/>
          <a:lstStyle/>
          <a:p>
            <a:pPr lvl="0">
              <a:defRPr sz="1800">
                <a:uFillTx/>
              </a:defRPr>
            </a:pPr>
            <a:r>
              <a:rPr sz="844">
                <a:uFill>
                  <a:solidFill/>
                </a:uFill>
              </a:rPr>
              <a:t>Body Level One</a:t>
            </a:r>
          </a:p>
          <a:p>
            <a:pPr lvl="1">
              <a:defRPr sz="1800">
                <a:uFillTx/>
              </a:defRPr>
            </a:pPr>
            <a:r>
              <a:rPr sz="844">
                <a:uFill>
                  <a:solidFill/>
                </a:uFill>
              </a:rPr>
              <a:t>Body Level Two</a:t>
            </a:r>
          </a:p>
          <a:p>
            <a:pPr lvl="2">
              <a:defRPr sz="1800">
                <a:uFillTx/>
              </a:defRPr>
            </a:pPr>
            <a:r>
              <a:rPr sz="844">
                <a:uFill>
                  <a:solidFill/>
                </a:uFill>
              </a:rPr>
              <a:t>Body Level Three</a:t>
            </a:r>
          </a:p>
          <a:p>
            <a:pPr lvl="3">
              <a:defRPr sz="1800">
                <a:uFillTx/>
              </a:defRPr>
            </a:pPr>
            <a:r>
              <a:rPr sz="844">
                <a:uFill>
                  <a:solidFill/>
                </a:uFill>
              </a:rPr>
              <a:t>Body Level Four</a:t>
            </a:r>
          </a:p>
          <a:p>
            <a:pPr lvl="4">
              <a:defRPr sz="1800">
                <a:uFillTx/>
              </a:defRPr>
            </a:pPr>
            <a:r>
              <a:rPr sz="844">
                <a:uFill>
                  <a:solidFill/>
                </a:uFill>
              </a:rPr>
              <a:t>Body Level Five</a:t>
            </a:r>
          </a:p>
        </p:txBody>
      </p:sp>
    </p:spTree>
    <p:extLst>
      <p:ext uri="{BB962C8B-B14F-4D97-AF65-F5344CB8AC3E}">
        <p14:creationId xmlns:p14="http://schemas.microsoft.com/office/powerpoint/2010/main" val="61966570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a:t>Click to edit Master title style</a:t>
            </a:r>
          </a:p>
        </p:txBody>
      </p:sp>
      <p:sp>
        <p:nvSpPr>
          <p:cNvPr id="3" name="Table Placeholder 2"/>
          <p:cNvSpPr>
            <a:spLocks noGrp="1"/>
          </p:cNvSpPr>
          <p:nvPr>
            <p:ph type="tbl" idx="1"/>
          </p:nvPr>
        </p:nvSpPr>
        <p:spPr>
          <a:xfrm>
            <a:off x="2032000" y="1905000"/>
            <a:ext cx="9347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703D0A-51EB-47E4-8088-D2D3C5C8F47E}" type="slidenum">
              <a:rPr lang="en-US" altLang="en-US"/>
              <a:pPr>
                <a:defRPr/>
              </a:pPr>
              <a:t>‹#›</a:t>
            </a:fld>
            <a:endParaRPr lang="en-US" altLang="en-US"/>
          </a:p>
        </p:txBody>
      </p:sp>
    </p:spTree>
    <p:extLst>
      <p:ext uri="{BB962C8B-B14F-4D97-AF65-F5344CB8AC3E}">
        <p14:creationId xmlns:p14="http://schemas.microsoft.com/office/powerpoint/2010/main" val="155287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231773" y="155577"/>
            <a:ext cx="1167016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sz="1800" dirty="0">
              <a:solidFill>
                <a:srgbClr val="FFFFFF"/>
              </a:solidFill>
              <a:latin typeface="Arial"/>
              <a:cs typeface="+mn-cs"/>
            </a:endParaRPr>
          </a:p>
        </p:txBody>
      </p:sp>
    </p:spTree>
    <p:extLst>
      <p:ext uri="{BB962C8B-B14F-4D97-AF65-F5344CB8AC3E}">
        <p14:creationId xmlns:p14="http://schemas.microsoft.com/office/powerpoint/2010/main" val="2415632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718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31527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825625"/>
            <a:ext cx="10515600" cy="3863746"/>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5894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ED27F3-01FB-F742-B9CA-CAA473C679F3}" type="datetimeFigureOut">
              <a:rPr lang="en-US" smtClean="0">
                <a:solidFill>
                  <a:prstClr val="white"/>
                </a:solidFill>
              </a:rPr>
              <a:pPr/>
              <a:t>2/22/21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8760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384868"/>
            <a:ext cx="10515600" cy="1331259"/>
          </a:xfrm>
        </p:spPr>
        <p:txBody>
          <a:bodyPr anchor="b"/>
          <a:lstStyle>
            <a:lvl1pPr>
              <a:defRPr sz="6000">
                <a:solidFill>
                  <a:srgbClr val="403F41"/>
                </a:solidFill>
              </a:defRPr>
            </a:lvl1pPr>
          </a:lstStyle>
          <a:p>
            <a:r>
              <a:rPr lang="en-US" dirty="0"/>
              <a:t>Click to edit Master title style</a:t>
            </a:r>
          </a:p>
        </p:txBody>
      </p:sp>
      <p:sp>
        <p:nvSpPr>
          <p:cNvPr id="3" name="Text Placeholder 2"/>
          <p:cNvSpPr>
            <a:spLocks noGrp="1"/>
          </p:cNvSpPr>
          <p:nvPr>
            <p:ph type="body" idx="1"/>
          </p:nvPr>
        </p:nvSpPr>
        <p:spPr>
          <a:xfrm>
            <a:off x="831850" y="3982828"/>
            <a:ext cx="9361021" cy="1802279"/>
          </a:xfrm>
        </p:spPr>
        <p:txBody>
          <a:bodyPr/>
          <a:lstStyle>
            <a:lvl1pPr marL="0" indent="0">
              <a:buNone/>
              <a:defRPr sz="2400" b="0">
                <a:solidFill>
                  <a:srgbClr val="403F4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1ED27F3-01FB-F742-B9CA-CAA473C679F3}" type="datetimeFigureOut">
              <a:rPr lang="en-US" smtClean="0">
                <a:solidFill>
                  <a:prstClr val="white"/>
                </a:solidFill>
              </a:rPr>
              <a:pPr/>
              <a:t>2/22/21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47523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27751"/>
            <a:ext cx="10509250" cy="672218"/>
          </a:xfrm>
        </p:spPr>
        <p:txBody>
          <a:bodyPr>
            <a:normAutofit/>
          </a:bodyPr>
          <a:lstStyle>
            <a:lvl1pPr>
              <a:defRPr sz="3200">
                <a:solidFill>
                  <a:srgbClr val="403F41"/>
                </a:solidFill>
              </a:defRPr>
            </a:lvl1pPr>
          </a:lstStyle>
          <a:p>
            <a:r>
              <a:rPr lang="en-US" dirty="0"/>
              <a:t>Click to edit Master title style</a:t>
            </a:r>
          </a:p>
        </p:txBody>
      </p:sp>
      <p:sp>
        <p:nvSpPr>
          <p:cNvPr id="3" name="Content Placeholder 2"/>
          <p:cNvSpPr>
            <a:spLocks noGrp="1"/>
          </p:cNvSpPr>
          <p:nvPr>
            <p:ph sz="half" idx="1"/>
          </p:nvPr>
        </p:nvSpPr>
        <p:spPr>
          <a:xfrm>
            <a:off x="838200" y="3237139"/>
            <a:ext cx="5181600" cy="29398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3237139"/>
            <a:ext cx="5181600" cy="2939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ED27F3-01FB-F742-B9CA-CAA473C679F3}" type="datetimeFigureOut">
              <a:rPr lang="en-US" smtClean="0">
                <a:solidFill>
                  <a:prstClr val="white"/>
                </a:solidFill>
              </a:rPr>
              <a:pPr/>
              <a:t>2/22/21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2072" y="5515535"/>
            <a:ext cx="871728" cy="524256"/>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552" y="585059"/>
            <a:ext cx="4429048" cy="1488453"/>
          </a:xfrm>
          <a:prstGeom prst="rect">
            <a:avLst/>
          </a:prstGeom>
        </p:spPr>
      </p:pic>
      <p:cxnSp>
        <p:nvCxnSpPr>
          <p:cNvPr id="17" name="Straight Connector 16"/>
          <p:cNvCxnSpPr/>
          <p:nvPr userDrawn="1"/>
        </p:nvCxnSpPr>
        <p:spPr>
          <a:xfrm>
            <a:off x="5056094" y="1438835"/>
            <a:ext cx="6291356" cy="53749"/>
          </a:xfrm>
          <a:prstGeom prst="line">
            <a:avLst/>
          </a:prstGeom>
          <a:ln w="12700">
            <a:solidFill>
              <a:srgbClr val="44B8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93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F4016-12BE-46B5-AABF-45576BA9A21E}"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46683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271616"/>
            <a:ext cx="10515600" cy="704334"/>
          </a:xfrm>
        </p:spPr>
        <p:txBody>
          <a:bodyPr/>
          <a:lstStyle>
            <a:lvl1pPr>
              <a:defRPr>
                <a:solidFill>
                  <a:srgbClr val="403F41"/>
                </a:solidFill>
              </a:defRPr>
            </a:lvl1pPr>
          </a:lstStyle>
          <a:p>
            <a:r>
              <a:rPr lang="en-US" dirty="0"/>
              <a:t>Click to edit Master title style</a:t>
            </a:r>
          </a:p>
        </p:txBody>
      </p:sp>
      <p:sp>
        <p:nvSpPr>
          <p:cNvPr id="4" name="Content Placeholder 3"/>
          <p:cNvSpPr>
            <a:spLocks noGrp="1"/>
          </p:cNvSpPr>
          <p:nvPr>
            <p:ph sz="half" idx="2"/>
          </p:nvPr>
        </p:nvSpPr>
        <p:spPr>
          <a:xfrm>
            <a:off x="839788" y="3174055"/>
            <a:ext cx="5157787" cy="3182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72200" y="3174055"/>
            <a:ext cx="5183188" cy="3182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ED27F3-01FB-F742-B9CA-CAA473C679F3}" type="datetimeFigureOut">
              <a:rPr lang="en-US" smtClean="0">
                <a:solidFill>
                  <a:prstClr val="white"/>
                </a:solidFill>
              </a:rPr>
              <a:pPr/>
              <a:t>2/22/21</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2072" y="5515535"/>
            <a:ext cx="871728" cy="52425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552" y="585059"/>
            <a:ext cx="4429048" cy="1488453"/>
          </a:xfrm>
          <a:prstGeom prst="rect">
            <a:avLst/>
          </a:prstGeom>
        </p:spPr>
      </p:pic>
      <p:cxnSp>
        <p:nvCxnSpPr>
          <p:cNvPr id="14" name="Straight Connector 13"/>
          <p:cNvCxnSpPr/>
          <p:nvPr userDrawn="1"/>
        </p:nvCxnSpPr>
        <p:spPr>
          <a:xfrm>
            <a:off x="5056094" y="1438835"/>
            <a:ext cx="6291356" cy="53749"/>
          </a:xfrm>
          <a:prstGeom prst="line">
            <a:avLst/>
          </a:prstGeom>
          <a:ln w="12700">
            <a:solidFill>
              <a:srgbClr val="44B8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948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ED27F3-01FB-F742-B9CA-CAA473C679F3}" type="datetimeFigureOut">
              <a:rPr lang="en-US" smtClean="0">
                <a:solidFill>
                  <a:prstClr val="white"/>
                </a:solidFill>
              </a:rPr>
              <a:pPr/>
              <a:t>2/22/21</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84048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D27F3-01FB-F742-B9CA-CAA473C679F3}" type="datetimeFigureOut">
              <a:rPr lang="en-US" smtClean="0">
                <a:solidFill>
                  <a:prstClr val="white"/>
                </a:solidFill>
              </a:rPr>
              <a:pPr/>
              <a:t>2/22/21</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2310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220345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2203450"/>
            <a:ext cx="6172200" cy="3657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3803650"/>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1ED27F3-01FB-F742-B9CA-CAA473C679F3}" type="datetimeFigureOut">
              <a:rPr lang="en-US" smtClean="0">
                <a:solidFill>
                  <a:prstClr val="white"/>
                </a:solidFill>
              </a:rPr>
              <a:pPr/>
              <a:t>2/22/21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40070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2124635"/>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056094" y="2124636"/>
            <a:ext cx="6299294" cy="33214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3724835"/>
            <a:ext cx="3932237" cy="213621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1ED27F3-01FB-F742-B9CA-CAA473C679F3}" type="datetimeFigureOut">
              <a:rPr lang="en-US" smtClean="0">
                <a:solidFill>
                  <a:prstClr val="white"/>
                </a:solidFill>
              </a:rPr>
              <a:pPr/>
              <a:t>2/22/21</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88FE077-60B4-BD49-872E-7004728C97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36468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2262100"/>
            <a:ext cx="10515600" cy="132556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ED27F3-01FB-F742-B9CA-CAA473C679F3}" type="datetimeFigureOut">
              <a:rPr lang="en-US" smtClean="0">
                <a:solidFill>
                  <a:prstClr val="white"/>
                </a:solidFill>
              </a:rPr>
              <a:pPr/>
              <a:t>2/22/21</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88FE077-60B4-BD49-872E-7004728C97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346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61B65A-47C5-8A41-BE62-B3A142D7E75C}" type="datetimeFigureOut">
              <a:rPr lang="en-US" smtClean="0">
                <a:solidFill>
                  <a:prstClr val="white"/>
                </a:solidFill>
              </a:rPr>
              <a:pPr/>
              <a:t>2/22/21</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F4A33FE-97D6-874A-A7D1-841F7245DD05}" type="slidenum">
              <a:rPr lang="en-US" smtClean="0">
                <a:solidFill>
                  <a:prstClr val="white"/>
                </a:solidFill>
              </a:rPr>
              <a:pPr/>
              <a:t>‹#›</a:t>
            </a:fld>
            <a:endParaRPr lang="en-US">
              <a:solidFill>
                <a:prstClr val="white"/>
              </a:solidFill>
            </a:endParaRPr>
          </a:p>
        </p:txBody>
      </p:sp>
      <p:cxnSp>
        <p:nvCxnSpPr>
          <p:cNvPr id="13" name="Straight Connector 12"/>
          <p:cNvCxnSpPr/>
          <p:nvPr userDrawn="1"/>
        </p:nvCxnSpPr>
        <p:spPr>
          <a:xfrm>
            <a:off x="1524000" y="3455894"/>
            <a:ext cx="9144000" cy="0"/>
          </a:xfrm>
          <a:prstGeom prst="line">
            <a:avLst/>
          </a:prstGeom>
          <a:ln w="12700">
            <a:solidFill>
              <a:srgbClr val="44B8C4"/>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7270" y="3749012"/>
            <a:ext cx="4976388" cy="1672394"/>
          </a:xfrm>
          <a:prstGeom prst="rect">
            <a:avLst/>
          </a:prstGeom>
        </p:spPr>
      </p:pic>
      <p:sp>
        <p:nvSpPr>
          <p:cNvPr id="22" name="Title 1"/>
          <p:cNvSpPr>
            <a:spLocks noGrp="1"/>
          </p:cNvSpPr>
          <p:nvPr>
            <p:ph type="title"/>
          </p:nvPr>
        </p:nvSpPr>
        <p:spPr>
          <a:xfrm>
            <a:off x="1524000" y="1512132"/>
            <a:ext cx="9144000" cy="1573306"/>
          </a:xfrm>
          <a:prstGeom prst="rect">
            <a:avLst/>
          </a:prstGeom>
        </p:spPr>
        <p:txBody>
          <a:bodyPr>
            <a:normAutofit/>
          </a:bodyPr>
          <a:lstStyle>
            <a:lvl1pPr algn="ctr">
              <a:defRPr sz="3200" b="1" i="0" cap="all" baseline="0">
                <a:solidFill>
                  <a:srgbClr val="403F4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595384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2/22/21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820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2/22/21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04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2/22/21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92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EF4016-12BE-46B5-AABF-45576BA9A21E}"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87730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03AB48-F7B8-4260-8873-A70819B600AF}" type="datetimeFigureOut">
              <a:rPr lang="en-US" smtClean="0">
                <a:solidFill>
                  <a:prstClr val="black">
                    <a:tint val="75000"/>
                  </a:prstClr>
                </a:solidFill>
              </a:rPr>
              <a:pPr/>
              <a:t>2/22/21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57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03AB48-F7B8-4260-8873-A70819B600AF}" type="datetimeFigureOut">
              <a:rPr lang="en-US" smtClean="0">
                <a:solidFill>
                  <a:prstClr val="black">
                    <a:tint val="75000"/>
                  </a:prstClr>
                </a:solidFill>
              </a:rPr>
              <a:pPr/>
              <a:t>2/22/21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50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03AB48-F7B8-4260-8873-A70819B600AF}" type="datetimeFigureOut">
              <a:rPr lang="en-US" smtClean="0">
                <a:solidFill>
                  <a:prstClr val="black">
                    <a:tint val="75000"/>
                  </a:prstClr>
                </a:solidFill>
              </a:rPr>
              <a:pPr/>
              <a:t>2/22/21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24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3AB48-F7B8-4260-8873-A70819B600AF}" type="datetimeFigureOut">
              <a:rPr lang="en-US" smtClean="0">
                <a:solidFill>
                  <a:prstClr val="black">
                    <a:tint val="75000"/>
                  </a:prstClr>
                </a:solidFill>
              </a:rPr>
              <a:pPr/>
              <a:t>2/22/21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98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03AB48-F7B8-4260-8873-A70819B600AF}" type="datetimeFigureOut">
              <a:rPr lang="en-US" smtClean="0">
                <a:solidFill>
                  <a:prstClr val="black">
                    <a:tint val="75000"/>
                  </a:prstClr>
                </a:solidFill>
              </a:rPr>
              <a:pPr/>
              <a:t>2/22/21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46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03AB48-F7B8-4260-8873-A70819B600AF}" type="datetimeFigureOut">
              <a:rPr lang="en-US" smtClean="0">
                <a:solidFill>
                  <a:prstClr val="black">
                    <a:tint val="75000"/>
                  </a:prstClr>
                </a:solidFill>
              </a:rPr>
              <a:pPr/>
              <a:t>2/22/21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450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2/22/21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728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3AB48-F7B8-4260-8873-A70819B600AF}" type="datetimeFigureOut">
              <a:rPr lang="en-US" smtClean="0">
                <a:solidFill>
                  <a:prstClr val="black">
                    <a:tint val="75000"/>
                  </a:prstClr>
                </a:solidFill>
              </a:rPr>
              <a:pPr/>
              <a:t>2/22/21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867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4465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12" name="TitleBottomPlaceholder"/>
          <p:cNvSpPr>
            <a:spLocks noChangeArrowheads="1"/>
          </p:cNvSpPr>
          <p:nvPr userDrawn="1"/>
        </p:nvSpPr>
        <p:spPr bwMode="auto">
          <a:xfrm>
            <a:off x="0" y="2283841"/>
            <a:ext cx="2984827" cy="4187763"/>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dirty="0">
              <a:solidFill>
                <a:srgbClr val="000000"/>
              </a:solidFill>
              <a:cs typeface="Arial" charset="0"/>
            </a:endParaRPr>
          </a:p>
        </p:txBody>
      </p:sp>
      <p:sp>
        <p:nvSpPr>
          <p:cNvPr id="13314" name="Rectangle 1026"/>
          <p:cNvSpPr>
            <a:spLocks noGrp="1" noChangeArrowheads="1"/>
          </p:cNvSpPr>
          <p:nvPr>
            <p:ph type="ctrTitle"/>
          </p:nvPr>
        </p:nvSpPr>
        <p:spPr>
          <a:xfrm>
            <a:off x="3474500" y="3105357"/>
            <a:ext cx="6714779" cy="502445"/>
          </a:xfrm>
          <a:prstGeom prst="rect">
            <a:avLst/>
          </a:prstGeo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3474500" y="3711729"/>
            <a:ext cx="6714779"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1218768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fontAlgn="base">
                <a:spcBef>
                  <a:spcPct val="0"/>
                </a:spcBef>
                <a:spcAft>
                  <a:spcPct val="0"/>
                </a:spcAft>
              </a:pPr>
              <a:r>
                <a:rPr lang="en-US" sz="1428" dirty="0">
                  <a:solidFill>
                    <a:srgbClr val="000000"/>
                  </a:solidFill>
                  <a:cs typeface="Arial" charset="0"/>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0"/>
                </a:spcBef>
                <a:spcAft>
                  <a:spcPct val="0"/>
                </a:spcAft>
              </a:pPr>
              <a:r>
                <a:rPr lang="en-US" sz="1428" dirty="0">
                  <a:solidFill>
                    <a:srgbClr val="000000"/>
                  </a:solidFill>
                  <a:cs typeface="Arial" charset="0"/>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fontAlgn="base" hangingPunct="0">
                <a:spcBef>
                  <a:spcPct val="0"/>
                </a:spcBef>
                <a:spcAft>
                  <a:spcPct val="0"/>
                </a:spcAft>
              </a:pPr>
              <a:r>
                <a:rPr lang="en-US" sz="816" dirty="0">
                  <a:solidFill>
                    <a:srgbClr val="000000"/>
                  </a:solidFill>
                  <a:cs typeface="Arial" charset="0"/>
                </a:rPr>
                <a:t>CONFIDENTIAL AND PROPRIETARY</a:t>
              </a:r>
            </a:p>
            <a:p>
              <a:pPr defTabSz="821202" eaLnBrk="0" fontAlgn="base" hangingPunct="0">
                <a:spcBef>
                  <a:spcPct val="0"/>
                </a:spcBef>
                <a:spcAft>
                  <a:spcPct val="0"/>
                </a:spcAft>
              </a:pPr>
              <a:r>
                <a:rPr lang="en-US" sz="816" dirty="0">
                  <a:solidFill>
                    <a:srgbClr val="000000"/>
                  </a:solidFill>
                  <a:cs typeface="Arial" charset="0"/>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dirty="0">
                <a:solidFill>
                  <a:srgbClr val="000000"/>
                </a:solidFill>
                <a:cs typeface="Arial" charset="0"/>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dirty="0">
                <a:solidFill>
                  <a:srgbClr val="000000"/>
                </a:solidFill>
                <a:cs typeface="Arial" charset="0"/>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dirty="0">
                <a:solidFill>
                  <a:srgbClr val="000000"/>
                </a:solidFill>
                <a:cs typeface="Arial" charset="0"/>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0081" y="6574546"/>
            <a:ext cx="222674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984827" cy="2283840"/>
          </a:xfrm>
          <a:prstGeom prst="rect">
            <a:avLst/>
          </a:prstGeom>
          <a:solidFill>
            <a:srgbClr val="F8BF5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32" dirty="0">
              <a:solidFill>
                <a:srgbClr val="000000"/>
              </a:solidFill>
              <a:cs typeface="Arial" charset="0"/>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1727" y="1504987"/>
            <a:ext cx="3831221" cy="811676"/>
          </a:xfrm>
          <a:prstGeom prst="rect">
            <a:avLst/>
          </a:prstGeom>
        </p:spPr>
      </p:pic>
      <p:sp>
        <p:nvSpPr>
          <p:cNvPr id="18" name="Rectangle 17"/>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Tree>
    <p:extLst>
      <p:ext uri="{BB962C8B-B14F-4D97-AF65-F5344CB8AC3E}">
        <p14:creationId xmlns:p14="http://schemas.microsoft.com/office/powerpoint/2010/main" val="3663293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3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en-US" sz="1900" b="1" dirty="0">
              <a:solidFill>
                <a:srgbClr val="FFFFFF"/>
              </a:solidFill>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231773" y="155577"/>
            <a:ext cx="11670161" cy="634999"/>
          </a:xfrm>
          <a:prstGeom prst="rect">
            <a:avLst/>
          </a:prstGeom>
        </p:spPr>
        <p:txBody>
          <a:bodyPr anchor="ct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172180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EF4016-12BE-46B5-AABF-45576BA9A21E}" type="datetimeFigureOut">
              <a:rPr lang="en-US" smtClean="0"/>
              <a:t>2/22/21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220743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5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en-US" sz="1900" b="1" dirty="0">
              <a:solidFill>
                <a:srgbClr val="FFFFFF"/>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35835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8057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2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2404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2627682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582717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2720053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30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en-US" sz="1900" b="1" dirty="0">
              <a:solidFill>
                <a:srgbClr val="FFFFFF"/>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087041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1451562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3090419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4" y="1142357"/>
            <a:ext cx="11672551"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6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231774" y="155579"/>
            <a:ext cx="11670161" cy="634999"/>
          </a:xfrm>
          <a:prstGeom prst="rect">
            <a:avLst/>
          </a:prstGeo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2" y="878505"/>
            <a:ext cx="1219847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base">
              <a:spcBef>
                <a:spcPct val="0"/>
              </a:spcBef>
              <a:spcAft>
                <a:spcPct val="0"/>
              </a:spcAft>
              <a:defRPr/>
            </a:pPr>
            <a:endParaRPr lang="en-US" sz="1350" dirty="0">
              <a:solidFill>
                <a:srgbClr val="FFFFFF"/>
              </a:solidFill>
              <a:cs typeface="Arial" charset="0"/>
            </a:endParaRPr>
          </a:p>
        </p:txBody>
      </p:sp>
      <p:sp>
        <p:nvSpPr>
          <p:cNvPr id="9" name="Rectangle 8"/>
          <p:cNvSpPr>
            <a:spLocks noChangeArrowheads="1"/>
          </p:cNvSpPr>
          <p:nvPr userDrawn="1"/>
        </p:nvSpPr>
        <p:spPr bwMode="auto">
          <a:xfrm>
            <a:off x="7294263" y="878505"/>
            <a:ext cx="2924861"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base">
              <a:spcBef>
                <a:spcPct val="0"/>
              </a:spcBef>
              <a:spcAft>
                <a:spcPct val="0"/>
              </a:spcAft>
              <a:defRPr/>
            </a:pPr>
            <a:endParaRPr lang="en-US" sz="135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base">
              <a:spcBef>
                <a:spcPct val="0"/>
              </a:spcBef>
              <a:spcAft>
                <a:spcPct val="0"/>
              </a:spcAft>
              <a:defRPr/>
            </a:pPr>
            <a:endParaRPr lang="en-US" sz="1350" dirty="0">
              <a:solidFill>
                <a:srgbClr val="FFFFFF"/>
              </a:solidFill>
              <a:cs typeface="Arial" charset="0"/>
            </a:endParaRPr>
          </a:p>
        </p:txBody>
      </p:sp>
      <p:sp>
        <p:nvSpPr>
          <p:cNvPr id="18" name="Rectangle 17"/>
          <p:cNvSpPr>
            <a:spLocks noChangeArrowheads="1"/>
          </p:cNvSpPr>
          <p:nvPr userDrawn="1"/>
        </p:nvSpPr>
        <p:spPr bwMode="auto">
          <a:xfrm>
            <a:off x="9405849" y="878505"/>
            <a:ext cx="1626551"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base">
              <a:spcBef>
                <a:spcPct val="0"/>
              </a:spcBef>
              <a:spcAft>
                <a:spcPct val="0"/>
              </a:spcAft>
              <a:defRPr/>
            </a:pPr>
            <a:endParaRPr lang="en-US" sz="1350" dirty="0">
              <a:solidFill>
                <a:srgbClr val="FFFFFF"/>
              </a:solidFill>
              <a:cs typeface="Arial" charset="0"/>
            </a:endParaRPr>
          </a:p>
        </p:txBody>
      </p:sp>
      <p:sp>
        <p:nvSpPr>
          <p:cNvPr id="19" name="Rectangle 18"/>
          <p:cNvSpPr>
            <a:spLocks noChangeArrowheads="1"/>
          </p:cNvSpPr>
          <p:nvPr userDrawn="1"/>
        </p:nvSpPr>
        <p:spPr bwMode="auto">
          <a:xfrm>
            <a:off x="11032399" y="878505"/>
            <a:ext cx="1159604"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fontAlgn="base">
              <a:spcBef>
                <a:spcPct val="0"/>
              </a:spcBef>
              <a:spcAft>
                <a:spcPct val="0"/>
              </a:spcAft>
              <a:defRPr/>
            </a:pPr>
            <a:endParaRPr lang="en-US" sz="1350" dirty="0">
              <a:solidFill>
                <a:srgbClr val="FFFFFF"/>
              </a:solidFill>
              <a:cs typeface="Arial" charset="0"/>
            </a:endParaRPr>
          </a:p>
        </p:txBody>
      </p:sp>
    </p:spTree>
    <p:extLst>
      <p:ext uri="{BB962C8B-B14F-4D97-AF65-F5344CB8AC3E}">
        <p14:creationId xmlns:p14="http://schemas.microsoft.com/office/powerpoint/2010/main" val="22992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EF4016-12BE-46B5-AABF-45576BA9A21E}" type="datetimeFigureOut">
              <a:rPr lang="en-US" smtClean="0"/>
              <a:t>2/22/21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4294480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41770940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3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Content Placeholder 2"/>
          <p:cNvSpPr>
            <a:spLocks noGrp="1"/>
          </p:cNvSpPr>
          <p:nvPr>
            <p:ph idx="1"/>
          </p:nvPr>
        </p:nvSpPr>
        <p:spPr>
          <a:xfrm>
            <a:off x="231773" y="1142357"/>
            <a:ext cx="11672551"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79403" y="6660156"/>
            <a:ext cx="9426572"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231773" y="155577"/>
            <a:ext cx="11670161" cy="634999"/>
          </a:xfrm>
          <a:prstGeom prst="rect">
            <a:avLst/>
          </a:prstGeo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1" y="878505"/>
            <a:ext cx="1219847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8" name="Rectangle 17"/>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9" name="Rectangle 18"/>
          <p:cNvSpPr>
            <a:spLocks noChangeArrowheads="1"/>
          </p:cNvSpPr>
          <p:nvPr userDrawn="1"/>
        </p:nvSpPr>
        <p:spPr bwMode="auto">
          <a:xfrm>
            <a:off x="11032398" y="878505"/>
            <a:ext cx="1159604"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Tree>
    <p:extLst>
      <p:ext uri="{BB962C8B-B14F-4D97-AF65-F5344CB8AC3E}">
        <p14:creationId xmlns:p14="http://schemas.microsoft.com/office/powerpoint/2010/main" val="1353869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502926720"/>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9784513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39710109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019877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868084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840019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13881091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12913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EF4016-12BE-46B5-AABF-45576BA9A21E}" type="datetimeFigureOut">
              <a:rPr lang="en-US" smtClean="0"/>
              <a:t>2/22/21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38457346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35653595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5912486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15064450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8819522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076054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3581101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2140415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654263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7101" b="29128"/>
          <a:stretch/>
        </p:blipFill>
        <p:spPr>
          <a:xfrm rot="5400000">
            <a:off x="10517736" y="728564"/>
            <a:ext cx="1976928" cy="891276"/>
          </a:xfrm>
          <a:prstGeom prst="rect">
            <a:avLst/>
          </a:prstGeom>
        </p:spPr>
      </p:pic>
    </p:spTree>
    <p:extLst>
      <p:ext uri="{BB962C8B-B14F-4D97-AF65-F5344CB8AC3E}">
        <p14:creationId xmlns:p14="http://schemas.microsoft.com/office/powerpoint/2010/main" val="159801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F4016-12BE-46B5-AABF-45576BA9A21E}" type="datetimeFigureOut">
              <a:rPr lang="en-US" smtClean="0"/>
              <a:t>2/22/21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318102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EF4016-12BE-46B5-AABF-45576BA9A21E}" type="datetimeFigureOut">
              <a:rPr lang="en-US" smtClean="0"/>
              <a:t>2/22/21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150635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EF4016-12BE-46B5-AABF-45576BA9A21E}" type="datetimeFigureOut">
              <a:rPr lang="en-US" smtClean="0"/>
              <a:t>2/22/21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6405D-F480-4059-A15E-042C943E9634}" type="slidenum">
              <a:rPr lang="en-US" smtClean="0"/>
              <a:t>‹#›</a:t>
            </a:fld>
            <a:endParaRPr lang="en-US"/>
          </a:p>
        </p:txBody>
      </p:sp>
    </p:spTree>
    <p:extLst>
      <p:ext uri="{BB962C8B-B14F-4D97-AF65-F5344CB8AC3E}">
        <p14:creationId xmlns:p14="http://schemas.microsoft.com/office/powerpoint/2010/main" val="94332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ags" Target="../tags/tag4.xml"/><Relationship Id="rId3" Type="http://schemas.openxmlformats.org/officeDocument/2006/relationships/slideLayout" Target="../slideLayouts/slideLayout40.xml"/><Relationship Id="rId21" Type="http://schemas.openxmlformats.org/officeDocument/2006/relationships/image" Target="../media/image4.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ags" Target="../tags/tag3.xml"/><Relationship Id="rId2" Type="http://schemas.openxmlformats.org/officeDocument/2006/relationships/slideLayout" Target="../slideLayouts/slideLayout39.xml"/><Relationship Id="rId16" Type="http://schemas.openxmlformats.org/officeDocument/2006/relationships/vmlDrawing" Target="../drawings/vmlDrawing2.vml"/><Relationship Id="rId20" Type="http://schemas.openxmlformats.org/officeDocument/2006/relationships/image" Target="../media/image1.em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19" Type="http://schemas.openxmlformats.org/officeDocument/2006/relationships/oleObject" Target="../embeddings/oleObject2.bin"/><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8.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F4016-12BE-46B5-AABF-45576BA9A21E}" type="datetimeFigureOut">
              <a:rPr lang="en-US" smtClean="0"/>
              <a:t>2/22/21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6405D-F480-4059-A15E-042C943E9634}" type="slidenum">
              <a:rPr lang="en-US" smtClean="0"/>
              <a:t>‹#›</a:t>
            </a:fld>
            <a:endParaRPr lang="en-US"/>
          </a:p>
        </p:txBody>
      </p:sp>
    </p:spTree>
    <p:extLst>
      <p:ext uri="{BB962C8B-B14F-4D97-AF65-F5344CB8AC3E}">
        <p14:creationId xmlns:p14="http://schemas.microsoft.com/office/powerpoint/2010/main" val="478100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87" r:id="rId14"/>
    <p:sldLayoutId id="2147483688" r:id="rId15"/>
    <p:sldLayoutId id="214748372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04694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3509681"/>
            <a:ext cx="10515600" cy="26672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1ED27F3-01FB-F742-B9CA-CAA473C679F3}" type="datetimeFigureOut">
              <a:rPr lang="en-US" smtClean="0">
                <a:solidFill>
                  <a:prstClr val="white"/>
                </a:solidFill>
              </a:rPr>
              <a:pPr/>
              <a:t>2/22/21</a:t>
            </a:fld>
            <a:endParaRPr lang="en-US" dirty="0">
              <a:solidFill>
                <a:prstClr val="white"/>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88FE077-60B4-BD49-872E-7004728C97B0}"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82072" y="5515535"/>
            <a:ext cx="871728" cy="524256"/>
          </a:xfrm>
          <a:prstGeom prst="rect">
            <a:avLst/>
          </a:prstGeom>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1552" y="585059"/>
            <a:ext cx="4429048" cy="1488453"/>
          </a:xfrm>
          <a:prstGeom prst="rect">
            <a:avLst/>
          </a:prstGeom>
        </p:spPr>
      </p:pic>
      <p:cxnSp>
        <p:nvCxnSpPr>
          <p:cNvPr id="9" name="Straight Connector 8"/>
          <p:cNvCxnSpPr/>
          <p:nvPr userDrawn="1"/>
        </p:nvCxnSpPr>
        <p:spPr>
          <a:xfrm>
            <a:off x="5056094" y="1438835"/>
            <a:ext cx="6291356" cy="53749"/>
          </a:xfrm>
          <a:prstGeom prst="line">
            <a:avLst/>
          </a:prstGeom>
          <a:ln w="12700">
            <a:solidFill>
              <a:srgbClr val="44B8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13076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l" defTabSz="914400" rtl="0" eaLnBrk="1" latinLnBrk="0" hangingPunct="1">
        <a:lnSpc>
          <a:spcPct val="90000"/>
        </a:lnSpc>
        <a:spcBef>
          <a:spcPct val="0"/>
        </a:spcBef>
        <a:buNone/>
        <a:defRPr sz="4400" b="0" i="0" kern="1200">
          <a:solidFill>
            <a:srgbClr val="403F4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403F4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403F4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403F4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03F4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403F4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03AB48-F7B8-4260-8873-A70819B600AF}" type="datetimeFigureOut">
              <a:rPr lang="en-US" smtClean="0">
                <a:solidFill>
                  <a:prstClr val="black">
                    <a:tint val="75000"/>
                  </a:prstClr>
                </a:solidFill>
              </a:rPr>
              <a:pPr/>
              <a:t>2/22/21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6A6CCC-05DB-4226-BAA3-3CAE491302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4559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7"/>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210"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2118" y="1589"/>
                        <a:ext cx="2116" cy="1587"/>
                      </a:xfrm>
                      <a:prstGeom prst="rect">
                        <a:avLst/>
                      </a:prstGeom>
                    </p:spPr>
                  </p:pic>
                </p:oleObj>
              </mc:Fallback>
            </mc:AlternateContent>
          </a:graphicData>
        </a:graphic>
      </p:graphicFrame>
      <p:sp>
        <p:nvSpPr>
          <p:cNvPr id="13" name="Rectangle 12" hidden="1"/>
          <p:cNvSpPr/>
          <p:nvPr userDrawn="1">
            <p:custDataLst>
              <p:tags r:id="rId18"/>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en-US" sz="1900" b="1" dirty="0">
              <a:solidFill>
                <a:srgbClr val="FFFFFF"/>
              </a:solidFill>
              <a:cs typeface="Arial" panose="020B0604020202020204" pitchFamily="34" charset="0"/>
              <a:sym typeface="Arial" panose="020B0604020202020204" pitchFamily="34" charset="0"/>
            </a:endParaRPr>
          </a:p>
        </p:txBody>
      </p:sp>
      <p:sp>
        <p:nvSpPr>
          <p:cNvPr id="5" name="Rectangle 4"/>
          <p:cNvSpPr/>
          <p:nvPr userDrawn="1"/>
        </p:nvSpPr>
        <p:spPr>
          <a:xfrm>
            <a:off x="-1" y="6428097"/>
            <a:ext cx="12192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3" name="Text Placeholder 2"/>
          <p:cNvSpPr>
            <a:spLocks noGrp="1"/>
          </p:cNvSpPr>
          <p:nvPr>
            <p:ph type="body" idx="1"/>
          </p:nvPr>
        </p:nvSpPr>
        <p:spPr>
          <a:xfrm>
            <a:off x="234163" y="1146379"/>
            <a:ext cx="11665736" cy="5213324"/>
          </a:xfrm>
          <a:prstGeom prst="rect">
            <a:avLst/>
          </a:prstGeom>
        </p:spPr>
        <p:txBody>
          <a:bodyPr vert="horz" lIns="91440" tIns="45720" rIns="91440" bIns="45720" rtlCol="0">
            <a:noAutofit/>
          </a:bodyPr>
          <a:lstStyle/>
          <a:p>
            <a:pPr lvl="0"/>
            <a:r>
              <a:rPr lang="en-US"/>
              <a:t>Text</a:t>
            </a:r>
            <a:endParaRPr lang="en-US" dirty="0"/>
          </a:p>
        </p:txBody>
      </p:sp>
      <p:sp>
        <p:nvSpPr>
          <p:cNvPr id="7" name="Rectangle 6"/>
          <p:cNvSpPr>
            <a:spLocks noChangeArrowheads="1"/>
          </p:cNvSpPr>
          <p:nvPr userDrawn="1"/>
        </p:nvSpPr>
        <p:spPr bwMode="auto">
          <a:xfrm>
            <a:off x="1" y="878505"/>
            <a:ext cx="12198479" cy="77748"/>
          </a:xfrm>
          <a:prstGeom prst="rect">
            <a:avLst/>
          </a:prstGeom>
          <a:solidFill>
            <a:srgbClr val="6283C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pic>
        <p:nvPicPr>
          <p:cNvPr id="8" name="Picture 7"/>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9922429" y="6543028"/>
            <a:ext cx="1576916" cy="271437"/>
          </a:xfrm>
          <a:prstGeom prst="rect">
            <a:avLst/>
          </a:prstGeom>
        </p:spPr>
      </p:pic>
      <p:sp>
        <p:nvSpPr>
          <p:cNvPr id="9" name="Rectangle 8"/>
          <p:cNvSpPr>
            <a:spLocks noChangeArrowheads="1"/>
          </p:cNvSpPr>
          <p:nvPr userDrawn="1"/>
        </p:nvSpPr>
        <p:spPr bwMode="auto">
          <a:xfrm>
            <a:off x="7294262" y="878505"/>
            <a:ext cx="2924861"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0" name="Rectangle 9"/>
          <p:cNvSpPr>
            <a:spLocks noChangeArrowheads="1"/>
          </p:cNvSpPr>
          <p:nvPr userDrawn="1"/>
        </p:nvSpPr>
        <p:spPr bwMode="auto">
          <a:xfrm>
            <a:off x="11006448" y="878505"/>
            <a:ext cx="1185552"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1" name="Rectangle 10"/>
          <p:cNvSpPr>
            <a:spLocks noChangeArrowheads="1"/>
          </p:cNvSpPr>
          <p:nvPr userDrawn="1"/>
        </p:nvSpPr>
        <p:spPr bwMode="auto">
          <a:xfrm>
            <a:off x="9405847" y="878505"/>
            <a:ext cx="1626551"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12" name="Rectangle 11"/>
          <p:cNvSpPr>
            <a:spLocks noChangeArrowheads="1"/>
          </p:cNvSpPr>
          <p:nvPr userDrawn="1"/>
        </p:nvSpPr>
        <p:spPr bwMode="auto">
          <a:xfrm>
            <a:off x="11032398" y="878505"/>
            <a:ext cx="1159604" cy="77748"/>
          </a:xfrm>
          <a:prstGeom prst="rect">
            <a:avLst/>
          </a:pr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sz="1800" dirty="0">
              <a:solidFill>
                <a:srgbClr val="FFFFFF"/>
              </a:solidFill>
              <a:cs typeface="Arial" charset="0"/>
            </a:endParaRPr>
          </a:p>
        </p:txBody>
      </p:sp>
      <p:sp>
        <p:nvSpPr>
          <p:cNvPr id="4" name="TextBox 3"/>
          <p:cNvSpPr txBox="1"/>
          <p:nvPr userDrawn="1"/>
        </p:nvSpPr>
        <p:spPr>
          <a:xfrm>
            <a:off x="11347940" y="6536954"/>
            <a:ext cx="844061" cy="230832"/>
          </a:xfrm>
          <a:prstGeom prst="rect">
            <a:avLst/>
          </a:prstGeom>
          <a:noFill/>
        </p:spPr>
        <p:txBody>
          <a:bodyPr wrap="square" rtlCol="0">
            <a:spAutoFit/>
          </a:bodyPr>
          <a:lstStyle/>
          <a:p>
            <a:pPr algn="r" fontAlgn="base">
              <a:spcBef>
                <a:spcPct val="0"/>
              </a:spcBef>
              <a:spcAft>
                <a:spcPct val="0"/>
              </a:spcAft>
              <a:buFont typeface="Wingdings" panose="05000000000000000000" pitchFamily="2" charset="2"/>
              <a:buNone/>
            </a:pPr>
            <a:fld id="{875E1BC9-AFED-45F7-883E-56D4DC3C4571}" type="slidenum">
              <a:rPr lang="en-US" sz="900" smtClean="0">
                <a:solidFill>
                  <a:srgbClr val="FFFFFF"/>
                </a:solidFill>
                <a:cs typeface="Arial" panose="020B0604020202020204" pitchFamily="34" charset="0"/>
              </a:rPr>
              <a:pPr algn="r" fontAlgn="base">
                <a:spcBef>
                  <a:spcPct val="0"/>
                </a:spcBef>
                <a:spcAft>
                  <a:spcPct val="0"/>
                </a:spcAft>
                <a:buFont typeface="Wingdings" panose="05000000000000000000" pitchFamily="2" charset="2"/>
                <a:buNone/>
              </a:pPr>
              <a:t>‹#›</a:t>
            </a:fld>
            <a:endParaRPr lang="en-US" sz="900" dirty="0">
              <a:solidFill>
                <a:srgbClr val="FFFFFF"/>
              </a:solidFill>
              <a:cs typeface="Arial" panose="020B0604020202020204" pitchFamily="34" charset="0"/>
            </a:endParaRPr>
          </a:p>
        </p:txBody>
      </p:sp>
    </p:spTree>
    <p:extLst>
      <p:ext uri="{BB962C8B-B14F-4D97-AF65-F5344CB8AC3E}">
        <p14:creationId xmlns:p14="http://schemas.microsoft.com/office/powerpoint/2010/main" val="4551988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9D563A-11F8-43A6-83B7-796F7E36453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19" cstate="print">
            <a:extLst>
              <a:ext uri="{28A0092B-C50C-407E-A947-70E740481C1C}">
                <a14:useLocalDpi xmlns:a14="http://schemas.microsoft.com/office/drawing/2010/main" val="0"/>
              </a:ext>
            </a:extLst>
          </a:blip>
          <a:srcRect t="27101" b="29128"/>
          <a:stretch/>
        </p:blipFill>
        <p:spPr>
          <a:xfrm>
            <a:off x="9878320" y="127450"/>
            <a:ext cx="1976928" cy="891276"/>
          </a:xfrm>
          <a:prstGeom prst="rect">
            <a:avLst/>
          </a:prstGeom>
        </p:spPr>
      </p:pic>
    </p:spTree>
    <p:extLst>
      <p:ext uri="{BB962C8B-B14F-4D97-AF65-F5344CB8AC3E}">
        <p14:creationId xmlns:p14="http://schemas.microsoft.com/office/powerpoint/2010/main" val="4185877996"/>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29.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s>
</file>

<file path=ppt/slides/_rels/slide39.xml.rels><?xml version="1.0" encoding="UTF-8" standalone="yes"?>
<Relationships xmlns="http://schemas.openxmlformats.org/package/2006/relationships"><Relationship Id="rId8" Type="http://schemas.openxmlformats.org/officeDocument/2006/relationships/image" Target="../media/image60.gif"/><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gif"/><Relationship Id="rId9"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jpeg"/><Relationship Id="rId3" Type="http://schemas.openxmlformats.org/officeDocument/2006/relationships/image" Target="../media/image61.jpeg"/><Relationship Id="rId7" Type="http://schemas.openxmlformats.org/officeDocument/2006/relationships/image" Target="../media/image52.png"/><Relationship Id="rId12"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67.jpeg"/><Relationship Id="rId5" Type="http://schemas.openxmlformats.org/officeDocument/2006/relationships/image" Target="../media/image63.png"/><Relationship Id="rId10" Type="http://schemas.openxmlformats.org/officeDocument/2006/relationships/image" Target="../media/image28.png"/><Relationship Id="rId4" Type="http://schemas.openxmlformats.org/officeDocument/2006/relationships/image" Target="../media/image62.png"/><Relationship Id="rId9" Type="http://schemas.openxmlformats.org/officeDocument/2006/relationships/image" Target="../media/image66.png"/></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9668" y="1108670"/>
            <a:ext cx="7965295" cy="2387600"/>
          </a:xfrm>
        </p:spPr>
        <p:txBody>
          <a:bodyPr>
            <a:normAutofit fontScale="90000"/>
          </a:bodyPr>
          <a:lstStyle/>
          <a:p>
            <a:r>
              <a:rPr lang="en-US" b="1" dirty="0"/>
              <a:t>In Pursuit of Equity in </a:t>
            </a:r>
            <a:br>
              <a:rPr lang="en-US" b="1" dirty="0"/>
            </a:br>
            <a:r>
              <a:rPr lang="en-US" b="1" i="1" dirty="0"/>
              <a:t>Breast Cancer Care:</a:t>
            </a:r>
            <a:br>
              <a:rPr lang="en-US" b="1" dirty="0"/>
            </a:br>
            <a:r>
              <a:rPr lang="en-US" b="1" dirty="0"/>
              <a:t>A Generalist’s Perspective</a:t>
            </a:r>
            <a:endParaRPr lang="en-US" dirty="0"/>
          </a:p>
        </p:txBody>
      </p:sp>
      <p:sp>
        <p:nvSpPr>
          <p:cNvPr id="3" name="Subtitle 2"/>
          <p:cNvSpPr>
            <a:spLocks noGrp="1"/>
          </p:cNvSpPr>
          <p:nvPr>
            <p:ph type="subTitle" idx="1"/>
          </p:nvPr>
        </p:nvSpPr>
        <p:spPr>
          <a:xfrm>
            <a:off x="2749900" y="3607634"/>
            <a:ext cx="6858000" cy="1655762"/>
          </a:xfrm>
        </p:spPr>
        <p:txBody>
          <a:bodyPr/>
          <a:lstStyle/>
          <a:p>
            <a:endParaRPr lang="en-US" dirty="0"/>
          </a:p>
          <a:p>
            <a:r>
              <a:rPr lang="en-US" dirty="0"/>
              <a:t>Tracy A Battaglia, MD MPH</a:t>
            </a:r>
            <a:br>
              <a:rPr lang="en-US"/>
            </a:br>
            <a:r>
              <a:rPr lang="en-US"/>
              <a:t>March 10, 2021</a:t>
            </a:r>
            <a:endParaRPr lang="en-US" dirty="0"/>
          </a:p>
          <a:p>
            <a:endParaRPr lang="en-US" dirty="0"/>
          </a:p>
        </p:txBody>
      </p:sp>
      <p:pic>
        <p:nvPicPr>
          <p:cNvPr id="4" name="Picture 3"/>
          <p:cNvPicPr>
            <a:picLocks noChangeAspect="1"/>
          </p:cNvPicPr>
          <p:nvPr/>
        </p:nvPicPr>
        <p:blipFill>
          <a:blip r:embed="rId2"/>
          <a:stretch>
            <a:fillRect/>
          </a:stretch>
        </p:blipFill>
        <p:spPr>
          <a:xfrm>
            <a:off x="9714963" y="5776547"/>
            <a:ext cx="2301824" cy="940434"/>
          </a:xfrm>
          <a:prstGeom prst="rect">
            <a:avLst/>
          </a:prstGeom>
        </p:spPr>
      </p:pic>
      <p:pic>
        <p:nvPicPr>
          <p:cNvPr id="5" name="Picture 4"/>
          <p:cNvPicPr>
            <a:picLocks noChangeAspect="1"/>
          </p:cNvPicPr>
          <p:nvPr/>
        </p:nvPicPr>
        <p:blipFill>
          <a:blip r:embed="rId3"/>
          <a:stretch>
            <a:fillRect/>
          </a:stretch>
        </p:blipFill>
        <p:spPr>
          <a:xfrm>
            <a:off x="322816" y="5374760"/>
            <a:ext cx="2853704" cy="1184328"/>
          </a:xfrm>
          <a:prstGeom prst="rect">
            <a:avLst/>
          </a:prstGeom>
        </p:spPr>
      </p:pic>
      <p:pic>
        <p:nvPicPr>
          <p:cNvPr id="6" name="Picture 5"/>
          <p:cNvPicPr>
            <a:picLocks noChangeAspect="1"/>
          </p:cNvPicPr>
          <p:nvPr/>
        </p:nvPicPr>
        <p:blipFill>
          <a:blip r:embed="rId4"/>
          <a:stretch>
            <a:fillRect/>
          </a:stretch>
        </p:blipFill>
        <p:spPr>
          <a:xfrm>
            <a:off x="5642847" y="5112255"/>
            <a:ext cx="794348" cy="1456305"/>
          </a:xfrm>
          <a:prstGeom prst="rect">
            <a:avLst/>
          </a:prstGeom>
        </p:spPr>
      </p:pic>
    </p:spTree>
    <p:extLst>
      <p:ext uri="{BB962C8B-B14F-4D97-AF65-F5344CB8AC3E}">
        <p14:creationId xmlns:p14="http://schemas.microsoft.com/office/powerpoint/2010/main" val="265342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177422" y="1514901"/>
            <a:ext cx="7001300" cy="3991656"/>
          </a:xfrm>
        </p:spPr>
        <p:txBody>
          <a:bodyPr>
            <a:normAutofit/>
          </a:bodyPr>
          <a:lstStyle/>
          <a:p>
            <a:pPr eaLnBrk="1" hangingPunct="1">
              <a:lnSpc>
                <a:spcPct val="90000"/>
              </a:lnSpc>
              <a:defRPr/>
            </a:pPr>
            <a:r>
              <a:rPr lang="en-US" altLang="en-US" dirty="0"/>
              <a:t>Primary teaching hospital: Boston University</a:t>
            </a:r>
          </a:p>
          <a:p>
            <a:pPr eaLnBrk="1" hangingPunct="1">
              <a:lnSpc>
                <a:spcPct val="90000"/>
              </a:lnSpc>
              <a:defRPr/>
            </a:pPr>
            <a:r>
              <a:rPr lang="en-US" altLang="en-US" dirty="0"/>
              <a:t>Public hospital serving inner-city with 13 federally qualified health centers</a:t>
            </a:r>
          </a:p>
          <a:p>
            <a:pPr algn="ctr" eaLnBrk="1" hangingPunct="1">
              <a:lnSpc>
                <a:spcPct val="90000"/>
              </a:lnSpc>
              <a:buFont typeface="Wingdings" panose="05000000000000000000" pitchFamily="2" charset="2"/>
              <a:buNone/>
              <a:defRPr/>
            </a:pPr>
            <a:endParaRPr lang="en-US" altLang="en-US" sz="2250" dirty="0"/>
          </a:p>
        </p:txBody>
      </p:sp>
      <p:sp>
        <p:nvSpPr>
          <p:cNvPr id="45061" name="Text Box 5"/>
          <p:cNvSpPr txBox="1">
            <a:spLocks noChangeArrowheads="1"/>
          </p:cNvSpPr>
          <p:nvPr/>
        </p:nvSpPr>
        <p:spPr bwMode="auto">
          <a:xfrm>
            <a:off x="701111" y="3879323"/>
            <a:ext cx="56903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i="1" dirty="0">
                <a:solidFill>
                  <a:srgbClr val="000000"/>
                </a:solidFill>
              </a:rPr>
              <a:t>“Exceptional care without exception”</a:t>
            </a:r>
          </a:p>
        </p:txBody>
      </p:sp>
      <p:pic>
        <p:nvPicPr>
          <p:cNvPr id="450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 y="5506557"/>
            <a:ext cx="2323365" cy="12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6915172" y="207390"/>
            <a:ext cx="4995489" cy="5617313"/>
          </a:xfrm>
          <a:prstGeom prst="rect">
            <a:avLst/>
          </a:prstGeom>
        </p:spPr>
      </p:pic>
      <p:sp>
        <p:nvSpPr>
          <p:cNvPr id="3" name="TextBox 2"/>
          <p:cNvSpPr txBox="1"/>
          <p:nvPr/>
        </p:nvSpPr>
        <p:spPr>
          <a:xfrm>
            <a:off x="406400" y="264895"/>
            <a:ext cx="6772322" cy="769441"/>
          </a:xfrm>
          <a:prstGeom prst="rect">
            <a:avLst/>
          </a:prstGeom>
          <a:noFill/>
        </p:spPr>
        <p:txBody>
          <a:bodyPr wrap="square" rtlCol="0">
            <a:spAutoFit/>
          </a:bodyPr>
          <a:lstStyle/>
          <a:p>
            <a:r>
              <a:rPr lang="en-US" sz="4400" b="1" dirty="0">
                <a:latin typeface="+mj-lt"/>
              </a:rPr>
              <a:t>Boston Medical Center</a:t>
            </a:r>
          </a:p>
        </p:txBody>
      </p:sp>
      <p:pic>
        <p:nvPicPr>
          <p:cNvPr id="4" name="Picture 3"/>
          <p:cNvPicPr>
            <a:picLocks noChangeAspect="1"/>
          </p:cNvPicPr>
          <p:nvPr/>
        </p:nvPicPr>
        <p:blipFill>
          <a:blip r:embed="rId4"/>
          <a:stretch>
            <a:fillRect/>
          </a:stretch>
        </p:blipFill>
        <p:spPr>
          <a:xfrm>
            <a:off x="9614339" y="5824703"/>
            <a:ext cx="2298391" cy="938865"/>
          </a:xfrm>
          <a:prstGeom prst="rect">
            <a:avLst/>
          </a:prstGeom>
        </p:spPr>
      </p:pic>
    </p:spTree>
    <p:extLst>
      <p:ext uri="{BB962C8B-B14F-4D97-AF65-F5344CB8AC3E}">
        <p14:creationId xmlns:p14="http://schemas.microsoft.com/office/powerpoint/2010/main" val="41340822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697830" y="155577"/>
            <a:ext cx="8752621" cy="634999"/>
          </a:xfrm>
          <a:prstGeom prst="rect">
            <a:avLst/>
          </a:prstGeom>
        </p:spPr>
        <p:txBody>
          <a:bodyPr/>
          <a:lst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r>
              <a:rPr lang="en-US" dirty="0"/>
              <a:t>Our patient population is racially, culturally, and linguistically diverse—making the promotion of health equity a system imperative</a:t>
            </a:r>
          </a:p>
        </p:txBody>
      </p:sp>
      <p:pic>
        <p:nvPicPr>
          <p:cNvPr id="3" name="Picture 2"/>
          <p:cNvPicPr>
            <a:picLocks noChangeAspect="1"/>
          </p:cNvPicPr>
          <p:nvPr/>
        </p:nvPicPr>
        <p:blipFill>
          <a:blip r:embed="rId2"/>
          <a:stretch>
            <a:fillRect/>
          </a:stretch>
        </p:blipFill>
        <p:spPr>
          <a:xfrm>
            <a:off x="1697829" y="1366794"/>
            <a:ext cx="5898040" cy="1004266"/>
          </a:xfrm>
          <a:prstGeom prst="rect">
            <a:avLst/>
          </a:prstGeom>
        </p:spPr>
      </p:pic>
      <p:pic>
        <p:nvPicPr>
          <p:cNvPr id="20" name="Picture 19"/>
          <p:cNvPicPr>
            <a:picLocks noChangeAspect="1"/>
          </p:cNvPicPr>
          <p:nvPr/>
        </p:nvPicPr>
        <p:blipFill>
          <a:blip r:embed="rId3"/>
          <a:stretch>
            <a:fillRect/>
          </a:stretch>
        </p:blipFill>
        <p:spPr>
          <a:xfrm>
            <a:off x="1697833" y="2846069"/>
            <a:ext cx="5898037" cy="1004265"/>
          </a:xfrm>
          <a:prstGeom prst="rect">
            <a:avLst/>
          </a:prstGeom>
        </p:spPr>
      </p:pic>
      <p:pic>
        <p:nvPicPr>
          <p:cNvPr id="24" name="Picture 23"/>
          <p:cNvPicPr>
            <a:picLocks noChangeAspect="1"/>
          </p:cNvPicPr>
          <p:nvPr/>
        </p:nvPicPr>
        <p:blipFill>
          <a:blip r:embed="rId3"/>
          <a:stretch>
            <a:fillRect/>
          </a:stretch>
        </p:blipFill>
        <p:spPr>
          <a:xfrm>
            <a:off x="1697835" y="4325342"/>
            <a:ext cx="5898036" cy="1004265"/>
          </a:xfrm>
          <a:prstGeom prst="rect">
            <a:avLst/>
          </a:prstGeom>
        </p:spPr>
      </p:pic>
      <p:sp>
        <p:nvSpPr>
          <p:cNvPr id="28" name="Isosceles Triangle 27"/>
          <p:cNvSpPr/>
          <p:nvPr/>
        </p:nvSpPr>
        <p:spPr>
          <a:xfrm rot="5400000">
            <a:off x="7661198" y="1737426"/>
            <a:ext cx="687371" cy="26300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p:cNvSpPr/>
          <p:nvPr/>
        </p:nvSpPr>
        <p:spPr>
          <a:xfrm rot="5400000">
            <a:off x="7661203" y="3216699"/>
            <a:ext cx="687371" cy="26300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rot="5400000">
            <a:off x="7661204" y="4700922"/>
            <a:ext cx="687371" cy="26300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8403186" y="1249533"/>
            <a:ext cx="2047264" cy="123899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~70% </a:t>
            </a:r>
            <a:r>
              <a:rPr lang="en-US" sz="1600" dirty="0">
                <a:solidFill>
                  <a:schemeClr val="tx1"/>
                </a:solidFill>
              </a:rPr>
              <a:t>of our hospital patients identify as </a:t>
            </a:r>
            <a:r>
              <a:rPr lang="en-US" sz="1600" b="1" dirty="0">
                <a:solidFill>
                  <a:schemeClr val="tx1"/>
                </a:solidFill>
              </a:rPr>
              <a:t>people of color</a:t>
            </a:r>
          </a:p>
        </p:txBody>
      </p:sp>
      <p:sp>
        <p:nvSpPr>
          <p:cNvPr id="34" name="Rectangle 33"/>
          <p:cNvSpPr/>
          <p:nvPr/>
        </p:nvSpPr>
        <p:spPr>
          <a:xfrm>
            <a:off x="8413906" y="2728754"/>
            <a:ext cx="2047264" cy="123899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~50% </a:t>
            </a:r>
            <a:r>
              <a:rPr lang="en-US" sz="1600" dirty="0">
                <a:solidFill>
                  <a:schemeClr val="tx1"/>
                </a:solidFill>
              </a:rPr>
              <a:t>of our hospital patients live at or </a:t>
            </a:r>
            <a:r>
              <a:rPr lang="en-US" sz="1600" b="1" dirty="0">
                <a:solidFill>
                  <a:schemeClr val="tx1"/>
                </a:solidFill>
              </a:rPr>
              <a:t>below the federal poverty level</a:t>
            </a:r>
          </a:p>
        </p:txBody>
      </p:sp>
      <p:sp>
        <p:nvSpPr>
          <p:cNvPr id="35" name="Rectangle 34"/>
          <p:cNvSpPr/>
          <p:nvPr/>
        </p:nvSpPr>
        <p:spPr>
          <a:xfrm>
            <a:off x="8413906" y="4207975"/>
            <a:ext cx="2047264" cy="123899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~50% </a:t>
            </a:r>
            <a:r>
              <a:rPr lang="en-US" sz="1600" dirty="0">
                <a:solidFill>
                  <a:schemeClr val="tx1"/>
                </a:solidFill>
              </a:rPr>
              <a:t>of our Health Plan members have a </a:t>
            </a:r>
            <a:r>
              <a:rPr lang="en-US" sz="1600" b="1" dirty="0">
                <a:solidFill>
                  <a:schemeClr val="tx1"/>
                </a:solidFill>
              </a:rPr>
              <a:t>mental health and/or substance use disorder</a:t>
            </a:r>
          </a:p>
        </p:txBody>
      </p:sp>
      <p:sp>
        <p:nvSpPr>
          <p:cNvPr id="12" name="Rectangle 11"/>
          <p:cNvSpPr/>
          <p:nvPr/>
        </p:nvSpPr>
        <p:spPr>
          <a:xfrm>
            <a:off x="2443835" y="5577978"/>
            <a:ext cx="7260609" cy="6658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As a point of comparison, the low income patient population at other Boston-area academic medical centers is less than 15%</a:t>
            </a:r>
          </a:p>
        </p:txBody>
      </p:sp>
    </p:spTree>
    <p:extLst>
      <p:ext uri="{BB962C8B-B14F-4D97-AF65-F5344CB8AC3E}">
        <p14:creationId xmlns:p14="http://schemas.microsoft.com/office/powerpoint/2010/main" val="170494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9" y="567761"/>
            <a:ext cx="10958286" cy="1278128"/>
          </a:xfrm>
        </p:spPr>
        <p:txBody>
          <a:bodyPr>
            <a:noAutofit/>
          </a:bodyPr>
          <a:lstStyle/>
          <a:p>
            <a:pPr lvl="1" algn="ctr" defTabSz="685800" rtl="0">
              <a:lnSpc>
                <a:spcPct val="90000"/>
              </a:lnSpc>
              <a:spcBef>
                <a:spcPct val="0"/>
              </a:spcBef>
            </a:pPr>
            <a:br>
              <a:rPr lang="en-US" sz="4000" b="1" dirty="0">
                <a:latin typeface="+mj-lt"/>
              </a:rPr>
            </a:br>
            <a:r>
              <a:rPr lang="en-US" sz="4000" b="1" i="1" dirty="0">
                <a:latin typeface="+mj-lt"/>
              </a:rPr>
              <a:t>Women’s Health Unit</a:t>
            </a:r>
            <a:br>
              <a:rPr lang="en-US" sz="4000" b="1" dirty="0">
                <a:latin typeface="+mj-lt"/>
              </a:rPr>
            </a:br>
            <a:r>
              <a:rPr lang="en-US" sz="4000" b="1" dirty="0">
                <a:latin typeface="+mj-lt"/>
              </a:rPr>
              <a:t>A DHHS Center of Excellence in Women’s Health  </a:t>
            </a:r>
            <a:br>
              <a:rPr lang="en-US" sz="4000" b="1" dirty="0"/>
            </a:br>
            <a:br>
              <a:rPr lang="en-US" sz="4000" b="1" dirty="0">
                <a:solidFill>
                  <a:schemeClr val="tx1">
                    <a:lumMod val="65000"/>
                    <a:lumOff val="35000"/>
                  </a:schemeClr>
                </a:solidFill>
              </a:rPr>
            </a:br>
            <a:endParaRPr lang="en-US" sz="4000" b="1" dirty="0"/>
          </a:p>
        </p:txBody>
      </p:sp>
      <p:sp>
        <p:nvSpPr>
          <p:cNvPr id="3" name="Content Placeholder 2"/>
          <p:cNvSpPr>
            <a:spLocks noGrp="1"/>
          </p:cNvSpPr>
          <p:nvPr>
            <p:ph idx="1"/>
          </p:nvPr>
        </p:nvSpPr>
        <p:spPr>
          <a:xfrm>
            <a:off x="682389" y="1416254"/>
            <a:ext cx="9587442" cy="4906963"/>
          </a:xfrm>
        </p:spPr>
        <p:txBody>
          <a:bodyPr>
            <a:normAutofit/>
          </a:bodyPr>
          <a:lstStyle/>
          <a:p>
            <a:endParaRPr lang="en-US" sz="2400" dirty="0">
              <a:solidFill>
                <a:schemeClr val="tx1">
                  <a:lumMod val="65000"/>
                  <a:lumOff val="35000"/>
                </a:schemeClr>
              </a:solidFill>
            </a:endParaRPr>
          </a:p>
          <a:p>
            <a:pPr marL="0" indent="0">
              <a:buNone/>
            </a:pPr>
            <a:endParaRPr lang="en-US" sz="2800" dirty="0">
              <a:solidFill>
                <a:schemeClr val="tx1">
                  <a:lumMod val="65000"/>
                  <a:lumOff val="35000"/>
                </a:schemeClr>
              </a:solidFill>
            </a:endParaRPr>
          </a:p>
          <a:p>
            <a:r>
              <a:rPr lang="en-US" sz="2800" dirty="0"/>
              <a:t>Primary-care based academic clinical research unit</a:t>
            </a:r>
            <a:endParaRPr lang="en-US" sz="2800" b="1" dirty="0"/>
          </a:p>
          <a:p>
            <a:pPr marL="0" indent="0">
              <a:buNone/>
            </a:pPr>
            <a:endParaRPr lang="en-US" sz="1200" b="1" dirty="0"/>
          </a:p>
          <a:p>
            <a:r>
              <a:rPr lang="en-US" sz="2800" b="1" dirty="0"/>
              <a:t>Vision: </a:t>
            </a:r>
            <a:r>
              <a:rPr lang="en-US" sz="2800" dirty="0"/>
              <a:t>Lead the nation in delivery of equitable, </a:t>
            </a:r>
          </a:p>
          <a:p>
            <a:pPr marL="0" indent="0">
              <a:buNone/>
            </a:pPr>
            <a:r>
              <a:rPr lang="en-US" sz="2800" dirty="0"/>
              <a:t>comprehensive, coordinated and compassionate </a:t>
            </a:r>
          </a:p>
          <a:p>
            <a:pPr marL="0" indent="0">
              <a:buNone/>
            </a:pPr>
            <a:r>
              <a:rPr lang="en-US" sz="2800" dirty="0"/>
              <a:t>women’s health care</a:t>
            </a:r>
          </a:p>
          <a:p>
            <a:pPr marL="0" indent="0">
              <a:buNone/>
            </a:pPr>
            <a:endParaRPr lang="en-US" sz="1200" dirty="0">
              <a:solidFill>
                <a:schemeClr val="tx1">
                  <a:lumMod val="65000"/>
                  <a:lumOff val="35000"/>
                </a:schemeClr>
              </a:solidFill>
            </a:endParaRPr>
          </a:p>
          <a:p>
            <a:pPr marL="0" indent="0">
              <a:lnSpc>
                <a:spcPct val="100000"/>
              </a:lnSpc>
              <a:spcBef>
                <a:spcPts val="0"/>
              </a:spcBef>
              <a:buNone/>
            </a:pPr>
            <a:endParaRPr lang="en-US" sz="2400" dirty="0">
              <a:solidFill>
                <a:schemeClr val="tx1">
                  <a:lumMod val="65000"/>
                  <a:lumOff val="35000"/>
                </a:schemeClr>
              </a:solidFill>
            </a:endParaRPr>
          </a:p>
          <a:p>
            <a:pPr marL="0" indent="0">
              <a:lnSpc>
                <a:spcPct val="100000"/>
              </a:lnSpc>
              <a:spcBef>
                <a:spcPts val="0"/>
              </a:spcBef>
              <a:buNone/>
            </a:pPr>
            <a:endParaRPr lang="en-US" sz="2000" b="1" dirty="0">
              <a:solidFill>
                <a:schemeClr val="tx1">
                  <a:lumMod val="65000"/>
                  <a:lumOff val="3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896" y="2778542"/>
            <a:ext cx="3811311" cy="38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p:cNvSpPr txBox="1">
            <a:spLocks noChangeArrowheads="1"/>
          </p:cNvSpPr>
          <p:nvPr/>
        </p:nvSpPr>
        <p:spPr bwMode="auto">
          <a:xfrm>
            <a:off x="9410194" y="3410981"/>
            <a:ext cx="1524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prstClr val="black"/>
                </a:solidFill>
              </a:rPr>
              <a:t>Research</a:t>
            </a:r>
          </a:p>
          <a:p>
            <a:pPr algn="ctr" eaLnBrk="1" hangingPunct="1">
              <a:spcBef>
                <a:spcPct val="50000"/>
              </a:spcBef>
              <a:buFontTx/>
              <a:buNone/>
            </a:pPr>
            <a:r>
              <a:rPr lang="en-US" altLang="en-US" sz="1400" b="1" dirty="0">
                <a:solidFill>
                  <a:prstClr val="black"/>
                </a:solidFill>
              </a:rPr>
              <a:t>(Care delivery)</a:t>
            </a:r>
          </a:p>
        </p:txBody>
      </p:sp>
      <p:sp>
        <p:nvSpPr>
          <p:cNvPr id="6" name="Text Box 11"/>
          <p:cNvSpPr txBox="1">
            <a:spLocks noChangeArrowheads="1"/>
          </p:cNvSpPr>
          <p:nvPr/>
        </p:nvSpPr>
        <p:spPr bwMode="auto">
          <a:xfrm>
            <a:off x="8332340" y="4310520"/>
            <a:ext cx="19078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prstClr val="black"/>
                </a:solidFill>
              </a:rPr>
              <a:t>Training </a:t>
            </a:r>
          </a:p>
          <a:p>
            <a:pPr algn="ctr" eaLnBrk="1" hangingPunct="1">
              <a:spcBef>
                <a:spcPct val="50000"/>
              </a:spcBef>
              <a:buFontTx/>
              <a:buNone/>
            </a:pPr>
            <a:r>
              <a:rPr lang="en-US" altLang="en-US" sz="1400" b="1" dirty="0">
                <a:solidFill>
                  <a:prstClr val="black"/>
                </a:solidFill>
              </a:rPr>
              <a:t>&amp;</a:t>
            </a:r>
          </a:p>
          <a:p>
            <a:pPr algn="ctr" eaLnBrk="1" hangingPunct="1">
              <a:spcBef>
                <a:spcPct val="50000"/>
              </a:spcBef>
              <a:buFontTx/>
              <a:buNone/>
            </a:pPr>
            <a:r>
              <a:rPr lang="en-US" altLang="en-US" sz="1400" b="1" dirty="0">
                <a:solidFill>
                  <a:prstClr val="black"/>
                </a:solidFill>
              </a:rPr>
              <a:t>Education</a:t>
            </a:r>
          </a:p>
        </p:txBody>
      </p:sp>
      <p:sp>
        <p:nvSpPr>
          <p:cNvPr id="7" name="Text Box 8"/>
          <p:cNvSpPr txBox="1">
            <a:spLocks noChangeArrowheads="1"/>
          </p:cNvSpPr>
          <p:nvPr/>
        </p:nvSpPr>
        <p:spPr bwMode="auto">
          <a:xfrm>
            <a:off x="10162551" y="4513123"/>
            <a:ext cx="18288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prstClr val="black"/>
                </a:solidFill>
              </a:rPr>
              <a:t>Clinic care</a:t>
            </a:r>
          </a:p>
          <a:p>
            <a:pPr algn="ctr" eaLnBrk="1" hangingPunct="1">
              <a:spcBef>
                <a:spcPct val="50000"/>
              </a:spcBef>
              <a:buFontTx/>
              <a:buNone/>
            </a:pPr>
            <a:r>
              <a:rPr lang="en-US" altLang="en-US" sz="1400" b="1" dirty="0">
                <a:solidFill>
                  <a:prstClr val="black"/>
                </a:solidFill>
              </a:rPr>
              <a:t> coordination</a:t>
            </a:r>
          </a:p>
        </p:txBody>
      </p:sp>
      <p:sp>
        <p:nvSpPr>
          <p:cNvPr id="8" name="Text Box 10"/>
          <p:cNvSpPr txBox="1">
            <a:spLocks noChangeArrowheads="1"/>
          </p:cNvSpPr>
          <p:nvPr/>
        </p:nvSpPr>
        <p:spPr bwMode="auto">
          <a:xfrm>
            <a:off x="9286251" y="5459336"/>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prstClr val="black"/>
                </a:solidFill>
              </a:rPr>
              <a:t>Community Engagement</a:t>
            </a:r>
          </a:p>
        </p:txBody>
      </p:sp>
      <p:pic>
        <p:nvPicPr>
          <p:cNvPr id="4" name="Picture 3"/>
          <p:cNvPicPr>
            <a:picLocks noChangeAspect="1"/>
          </p:cNvPicPr>
          <p:nvPr/>
        </p:nvPicPr>
        <p:blipFill>
          <a:blip r:embed="rId3"/>
          <a:stretch>
            <a:fillRect/>
          </a:stretch>
        </p:blipFill>
        <p:spPr>
          <a:xfrm>
            <a:off x="928048" y="5824566"/>
            <a:ext cx="1675454" cy="875106"/>
          </a:xfrm>
          <a:prstGeom prst="rect">
            <a:avLst/>
          </a:prstGeom>
        </p:spPr>
      </p:pic>
      <p:pic>
        <p:nvPicPr>
          <p:cNvPr id="9" name="Picture 8"/>
          <p:cNvPicPr>
            <a:picLocks noChangeAspect="1"/>
          </p:cNvPicPr>
          <p:nvPr/>
        </p:nvPicPr>
        <p:blipFill>
          <a:blip r:embed="rId4"/>
          <a:stretch>
            <a:fillRect/>
          </a:stretch>
        </p:blipFill>
        <p:spPr>
          <a:xfrm>
            <a:off x="3135571" y="6033707"/>
            <a:ext cx="1441350" cy="592598"/>
          </a:xfrm>
          <a:prstGeom prst="rect">
            <a:avLst/>
          </a:prstGeom>
        </p:spPr>
      </p:pic>
    </p:spTree>
    <p:extLst>
      <p:ext uri="{BB962C8B-B14F-4D97-AF65-F5344CB8AC3E}">
        <p14:creationId xmlns:p14="http://schemas.microsoft.com/office/powerpoint/2010/main" val="85753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45998" y="1309147"/>
            <a:ext cx="6096000" cy="4064000"/>
            <a:chOff x="2926573" y="1556797"/>
            <a:chExt cx="6096000" cy="4064000"/>
          </a:xfrm>
        </p:grpSpPr>
        <p:graphicFrame>
          <p:nvGraphicFramePr>
            <p:cNvPr id="33" name="Diagram 32"/>
            <p:cNvGraphicFramePr/>
            <p:nvPr>
              <p:extLst>
                <p:ext uri="{D42A27DB-BD31-4B8C-83A1-F6EECF244321}">
                  <p14:modId xmlns:p14="http://schemas.microsoft.com/office/powerpoint/2010/main" val="4033296902"/>
                </p:ext>
              </p:extLst>
            </p:nvPr>
          </p:nvGraphicFramePr>
          <p:xfrm>
            <a:off x="2926573" y="155679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174470" y="4163053"/>
              <a:ext cx="1600201" cy="369332"/>
            </a:xfrm>
            <a:prstGeom prst="rect">
              <a:avLst/>
            </a:prstGeom>
            <a:solidFill>
              <a:schemeClr val="tx1"/>
            </a:solidFill>
          </p:spPr>
          <p:txBody>
            <a:bodyPr wrap="square" rtlCol="0">
              <a:spAutoFit/>
            </a:bodyPr>
            <a:lstStyle/>
            <a:p>
              <a:r>
                <a:rPr lang="en-US" b="1" dirty="0">
                  <a:solidFill>
                    <a:schemeClr val="bg1"/>
                  </a:solidFill>
                </a:rPr>
                <a:t>The generalist</a:t>
              </a:r>
            </a:p>
          </p:txBody>
        </p:sp>
      </p:grpSp>
      <p:sp>
        <p:nvSpPr>
          <p:cNvPr id="6" name="Rectangle 5"/>
          <p:cNvSpPr/>
          <p:nvPr/>
        </p:nvSpPr>
        <p:spPr>
          <a:xfrm>
            <a:off x="106460" y="1734384"/>
            <a:ext cx="6553647" cy="4401205"/>
          </a:xfrm>
          <a:prstGeom prst="rect">
            <a:avLst/>
          </a:prstGeom>
        </p:spPr>
        <p:txBody>
          <a:bodyPr wrap="square">
            <a:spAutoFit/>
          </a:bodyPr>
          <a:lstStyle/>
          <a:p>
            <a:pPr marL="457200" indent="-457200">
              <a:buFont typeface="Arial" panose="020B0604020202020204" pitchFamily="34" charset="0"/>
              <a:buChar char="•"/>
            </a:pPr>
            <a:r>
              <a:rPr lang="en-US" sz="2800" dirty="0"/>
              <a:t>Longitudinal relationships with </a:t>
            </a:r>
            <a:r>
              <a:rPr lang="en-US" sz="2800" b="1" i="1" dirty="0"/>
              <a:t>individuals</a:t>
            </a:r>
            <a:r>
              <a:rPr lang="en-US" sz="2800" dirty="0"/>
              <a:t>: patient/family</a:t>
            </a:r>
          </a:p>
          <a:p>
            <a:pPr marL="457200" indent="-457200">
              <a:buFont typeface="Arial" panose="020B0604020202020204" pitchFamily="34" charset="0"/>
              <a:buChar char="•"/>
            </a:pPr>
            <a:r>
              <a:rPr lang="en-US" sz="2800" dirty="0"/>
              <a:t>Front line view of the </a:t>
            </a:r>
            <a:r>
              <a:rPr lang="en-US" sz="2800" b="1" i="1" dirty="0"/>
              <a:t>health system </a:t>
            </a:r>
            <a:r>
              <a:rPr lang="en-US" sz="2800" dirty="0"/>
              <a:t>challenges to delivering quality care</a:t>
            </a:r>
          </a:p>
          <a:p>
            <a:pPr marL="457200" indent="-457200">
              <a:buFont typeface="Arial" panose="020B0604020202020204" pitchFamily="34" charset="0"/>
              <a:buChar char="•"/>
            </a:pPr>
            <a:r>
              <a:rPr lang="en-US" sz="2800" dirty="0"/>
              <a:t>Partner with public health and local community to understand </a:t>
            </a:r>
            <a:r>
              <a:rPr lang="en-US" sz="2800" b="1" i="1" dirty="0"/>
              <a:t>local context</a:t>
            </a:r>
          </a:p>
          <a:p>
            <a:endParaRPr lang="en-US" sz="2800" b="1" i="1" dirty="0"/>
          </a:p>
          <a:p>
            <a:pPr algn="ctr"/>
            <a:r>
              <a:rPr lang="en-US" sz="2800" b="1" i="1" dirty="0">
                <a:solidFill>
                  <a:srgbClr val="FF0000"/>
                </a:solidFill>
              </a:rPr>
              <a:t>Unique position to understand and address care delivery disparities across the care continuum </a:t>
            </a:r>
          </a:p>
        </p:txBody>
      </p:sp>
      <p:sp>
        <p:nvSpPr>
          <p:cNvPr id="8" name="Title 1"/>
          <p:cNvSpPr>
            <a:spLocks noGrp="1"/>
          </p:cNvSpPr>
          <p:nvPr>
            <p:ph type="title"/>
          </p:nvPr>
        </p:nvSpPr>
        <p:spPr>
          <a:xfrm>
            <a:off x="543733" y="256637"/>
            <a:ext cx="10515600" cy="1325563"/>
          </a:xfrm>
        </p:spPr>
        <p:txBody>
          <a:bodyPr>
            <a:normAutofit/>
          </a:bodyPr>
          <a:lstStyle/>
          <a:p>
            <a:pPr algn="ctr"/>
            <a:r>
              <a:rPr lang="en-US" sz="4000" b="1" dirty="0"/>
              <a:t>The Generalist Lens</a:t>
            </a:r>
          </a:p>
        </p:txBody>
      </p:sp>
      <p:pic>
        <p:nvPicPr>
          <p:cNvPr id="9" name="Picture 8">
            <a:extLst>
              <a:ext uri="{FF2B5EF4-FFF2-40B4-BE49-F238E27FC236}">
                <a16:creationId xmlns:a16="http://schemas.microsoft.com/office/drawing/2014/main" id="{6F04AB4E-6536-4C49-9E50-65467CCB0C85}"/>
              </a:ext>
            </a:extLst>
          </p:cNvPr>
          <p:cNvPicPr>
            <a:picLocks noChangeAspect="1"/>
          </p:cNvPicPr>
          <p:nvPr/>
        </p:nvPicPr>
        <p:blipFill>
          <a:blip r:embed="rId8"/>
          <a:stretch>
            <a:fillRect/>
          </a:stretch>
        </p:blipFill>
        <p:spPr>
          <a:xfrm>
            <a:off x="8403520" y="2267784"/>
            <a:ext cx="1180952" cy="1647619"/>
          </a:xfrm>
          <a:prstGeom prst="rect">
            <a:avLst/>
          </a:prstGeom>
        </p:spPr>
      </p:pic>
    </p:spTree>
    <p:extLst>
      <p:ext uri="{BB962C8B-B14F-4D97-AF65-F5344CB8AC3E}">
        <p14:creationId xmlns:p14="http://schemas.microsoft.com/office/powerpoint/2010/main" val="76506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73528" y="212974"/>
            <a:ext cx="11092543" cy="1325563"/>
          </a:xfrm>
        </p:spPr>
        <p:txBody>
          <a:bodyPr>
            <a:normAutofit/>
          </a:bodyPr>
          <a:lstStyle/>
          <a:p>
            <a:r>
              <a:rPr lang="en-US" altLang="en-US" sz="4000" b="1" dirty="0"/>
              <a:t>Mammography Screening Rates in Massachusetts </a:t>
            </a:r>
          </a:p>
        </p:txBody>
      </p:sp>
      <p:sp>
        <p:nvSpPr>
          <p:cNvPr id="20483" name="Rectangle 3"/>
          <p:cNvSpPr>
            <a:spLocks noGrp="1" noChangeArrowheads="1"/>
          </p:cNvSpPr>
          <p:nvPr>
            <p:ph sz="half" idx="1"/>
          </p:nvPr>
        </p:nvSpPr>
        <p:spPr/>
        <p:txBody>
          <a:bodyPr>
            <a:normAutofit/>
          </a:bodyPr>
          <a:lstStyle/>
          <a:p>
            <a:pPr marL="0" indent="0">
              <a:buNone/>
            </a:pPr>
            <a:r>
              <a:rPr lang="en-US" dirty="0"/>
              <a:t>BRFSS MA Mammography rates </a:t>
            </a:r>
            <a:r>
              <a:rPr lang="en-US" i="1" dirty="0"/>
              <a:t>among </a:t>
            </a:r>
            <a:r>
              <a:rPr lang="en-US" b="1" i="1" dirty="0"/>
              <a:t>highest</a:t>
            </a:r>
            <a:r>
              <a:rPr lang="en-US" i="1" dirty="0"/>
              <a:t> in the nation</a:t>
            </a:r>
          </a:p>
          <a:p>
            <a:r>
              <a:rPr lang="en-US" altLang="en-US" dirty="0"/>
              <a:t>85% of women aged 40-74  mammogram 2016-2018</a:t>
            </a:r>
          </a:p>
          <a:p>
            <a:r>
              <a:rPr lang="en-US" altLang="en-US" dirty="0"/>
              <a:t>No </a:t>
            </a:r>
            <a:r>
              <a:rPr lang="en-US" altLang="en-US" dirty="0" err="1"/>
              <a:t>Black:White</a:t>
            </a:r>
            <a:r>
              <a:rPr lang="en-US" altLang="en-US" dirty="0"/>
              <a:t> differences</a:t>
            </a:r>
          </a:p>
          <a:p>
            <a:pPr>
              <a:lnSpc>
                <a:spcPct val="90000"/>
              </a:lnSpc>
            </a:pPr>
            <a:endParaRPr lang="en-US" altLang="en-US" dirty="0"/>
          </a:p>
          <a:p>
            <a:pPr>
              <a:lnSpc>
                <a:spcPct val="90000"/>
              </a:lnSpc>
            </a:pPr>
            <a:endParaRPr lang="en-US" altLang="en-US" dirty="0"/>
          </a:p>
          <a:p>
            <a:pPr>
              <a:lnSpc>
                <a:spcPct val="90000"/>
              </a:lnSpc>
            </a:pPr>
            <a:endParaRPr lang="en-US" altLang="en-US" dirty="0"/>
          </a:p>
        </p:txBody>
      </p:sp>
      <p:sp>
        <p:nvSpPr>
          <p:cNvPr id="2" name="Content Placeholder 1"/>
          <p:cNvSpPr>
            <a:spLocks noGrp="1"/>
          </p:cNvSpPr>
          <p:nvPr>
            <p:ph sz="half" idx="2"/>
          </p:nvPr>
        </p:nvSpPr>
        <p:spPr>
          <a:xfrm>
            <a:off x="6172200" y="1825625"/>
            <a:ext cx="5715000" cy="4351338"/>
          </a:xfrm>
        </p:spPr>
        <p:txBody>
          <a:bodyPr>
            <a:normAutofit/>
          </a:bodyPr>
          <a:lstStyle/>
          <a:p>
            <a:pPr marL="0" indent="0">
              <a:buNone/>
            </a:pPr>
            <a:r>
              <a:rPr lang="en-US" dirty="0"/>
              <a:t>Local data reveal certain populations remain at risk</a:t>
            </a:r>
            <a:endParaRPr lang="en-US" altLang="en-US" dirty="0"/>
          </a:p>
          <a:p>
            <a:r>
              <a:rPr lang="en-US" altLang="en-US" dirty="0"/>
              <a:t>Asian women*: 70%</a:t>
            </a:r>
          </a:p>
          <a:p>
            <a:r>
              <a:rPr lang="en-US" altLang="en-US" dirty="0"/>
              <a:t>Uninsured women*: 55%</a:t>
            </a:r>
          </a:p>
          <a:p>
            <a:r>
              <a:rPr lang="en-US" altLang="en-US" dirty="0"/>
              <a:t>Foreign-born Muslim*: &lt;50%</a:t>
            </a:r>
          </a:p>
          <a:p>
            <a:r>
              <a:rPr lang="en-US" altLang="en-US" dirty="0"/>
              <a:t>Residency practices at BMC**: 55%</a:t>
            </a:r>
          </a:p>
          <a:p>
            <a:pPr marL="0" indent="0">
              <a:buNone/>
            </a:pPr>
            <a:endParaRPr lang="en-US" dirty="0"/>
          </a:p>
          <a:p>
            <a:endParaRPr lang="en-US" dirty="0"/>
          </a:p>
        </p:txBody>
      </p:sp>
      <p:sp>
        <p:nvSpPr>
          <p:cNvPr id="20484" name="Text Box 4"/>
          <p:cNvSpPr txBox="1">
            <a:spLocks noChangeArrowheads="1"/>
          </p:cNvSpPr>
          <p:nvPr/>
        </p:nvSpPr>
        <p:spPr bwMode="auto">
          <a:xfrm>
            <a:off x="6172200" y="6252027"/>
            <a:ext cx="419100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50000"/>
              </a:spcBef>
              <a:buClrTx/>
              <a:buSzTx/>
              <a:buNone/>
            </a:pPr>
            <a:r>
              <a:rPr lang="en-US" altLang="en-US" sz="1100" dirty="0"/>
              <a:t>*Boston CHNA-CHIP Collaborative</a:t>
            </a:r>
          </a:p>
          <a:p>
            <a:pPr eaLnBrk="1" hangingPunct="1">
              <a:spcBef>
                <a:spcPct val="50000"/>
              </a:spcBef>
              <a:buClrTx/>
              <a:buSzTx/>
              <a:buFontTx/>
              <a:buNone/>
            </a:pPr>
            <a:r>
              <a:rPr lang="en-US" altLang="en-US" sz="1100" dirty="0"/>
              <a:t>**</a:t>
            </a:r>
            <a:r>
              <a:rPr lang="en-US" altLang="en-US" sz="1100" dirty="0" err="1"/>
              <a:t>Schroff</a:t>
            </a:r>
            <a:r>
              <a:rPr lang="en-US" altLang="en-US" sz="1100" dirty="0"/>
              <a:t>, </a:t>
            </a:r>
            <a:r>
              <a:rPr lang="en-US" altLang="en-US" sz="1100" dirty="0" err="1"/>
              <a:t>Battaglia</a:t>
            </a:r>
            <a:r>
              <a:rPr lang="en-US" altLang="en-US" sz="1100" dirty="0"/>
              <a:t> et al SGIM 2013.</a:t>
            </a:r>
          </a:p>
        </p:txBody>
      </p:sp>
      <p:sp>
        <p:nvSpPr>
          <p:cNvPr id="8" name="Text Box 4"/>
          <p:cNvSpPr txBox="1">
            <a:spLocks noChangeArrowheads="1"/>
          </p:cNvSpPr>
          <p:nvPr/>
        </p:nvSpPr>
        <p:spPr bwMode="auto">
          <a:xfrm>
            <a:off x="838198" y="6464051"/>
            <a:ext cx="500914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1100" dirty="0"/>
              <a:t>Behavioral Risk Factor Surveillance System (BRFSS)</a:t>
            </a:r>
          </a:p>
        </p:txBody>
      </p:sp>
      <p:sp>
        <p:nvSpPr>
          <p:cNvPr id="9" name="Text Box 4"/>
          <p:cNvSpPr txBox="1">
            <a:spLocks noChangeArrowheads="1"/>
          </p:cNvSpPr>
          <p:nvPr/>
        </p:nvSpPr>
        <p:spPr bwMode="auto">
          <a:xfrm>
            <a:off x="838198" y="6244333"/>
            <a:ext cx="500914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1100" dirty="0"/>
              <a:t>Health of Boston Report 2017</a:t>
            </a:r>
          </a:p>
        </p:txBody>
      </p:sp>
    </p:spTree>
    <p:extLst>
      <p:ext uri="{BB962C8B-B14F-4D97-AF65-F5344CB8AC3E}">
        <p14:creationId xmlns:p14="http://schemas.microsoft.com/office/powerpoint/2010/main" val="372894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6114" y="222251"/>
            <a:ext cx="12075886" cy="550863"/>
          </a:xfrm>
        </p:spPr>
        <p:txBody>
          <a:bodyPr>
            <a:noAutofit/>
          </a:bodyPr>
          <a:lstStyle/>
          <a:p>
            <a:pPr algn="ctr"/>
            <a:r>
              <a:rPr lang="en-US" altLang="en-US" sz="4000" b="1" dirty="0"/>
              <a:t>Days to Diagnosis After Abnormal Mammogram</a:t>
            </a:r>
          </a:p>
        </p:txBody>
      </p:sp>
      <p:graphicFrame>
        <p:nvGraphicFramePr>
          <p:cNvPr id="21508" name="Object 4"/>
          <p:cNvGraphicFramePr>
            <a:graphicFrameLocks noGrp="1" noChangeAspect="1"/>
          </p:cNvGraphicFramePr>
          <p:nvPr>
            <p:ph sz="half" idx="2"/>
          </p:nvPr>
        </p:nvGraphicFramePr>
        <p:xfrm>
          <a:off x="1638300" y="917576"/>
          <a:ext cx="8940800" cy="5459413"/>
        </p:xfrm>
        <a:graphic>
          <a:graphicData uri="http://schemas.openxmlformats.org/presentationml/2006/ole">
            <mc:AlternateContent xmlns:mc="http://schemas.openxmlformats.org/markup-compatibility/2006">
              <mc:Choice xmlns:v="urn:schemas-microsoft-com:vml" Requires="v">
                <p:oleObj spid="_x0000_s3172" name="Chart" r:id="rId4" imgW="7753469" imgH="4734092" progId="Excel.Chart.8">
                  <p:embed/>
                </p:oleObj>
              </mc:Choice>
              <mc:Fallback>
                <p:oleObj name="Chart" r:id="rId4" imgW="7753469" imgH="473409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917576"/>
                        <a:ext cx="8940800" cy="54594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Text Box 5"/>
          <p:cNvSpPr txBox="1">
            <a:spLocks noChangeArrowheads="1"/>
          </p:cNvSpPr>
          <p:nvPr/>
        </p:nvSpPr>
        <p:spPr bwMode="auto">
          <a:xfrm>
            <a:off x="393192" y="6521451"/>
            <a:ext cx="19903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r" eaLnBrk="1" hangingPunct="1">
              <a:spcBef>
                <a:spcPct val="50000"/>
              </a:spcBef>
              <a:buClrTx/>
              <a:buSzTx/>
              <a:buFontTx/>
              <a:buNone/>
            </a:pPr>
            <a:r>
              <a:rPr lang="en-US" altLang="en-US" sz="1100"/>
              <a:t>*Battaglia et al Cancer 2010.</a:t>
            </a:r>
            <a:endParaRPr lang="en-US" altLang="en-US" sz="1100" dirty="0"/>
          </a:p>
        </p:txBody>
      </p:sp>
    </p:spTree>
    <p:extLst>
      <p:ext uri="{BB962C8B-B14F-4D97-AF65-F5344CB8AC3E}">
        <p14:creationId xmlns:p14="http://schemas.microsoft.com/office/powerpoint/2010/main" val="1175000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78877" y="149225"/>
            <a:ext cx="10843846" cy="1527175"/>
          </a:xfrm>
        </p:spPr>
        <p:txBody>
          <a:bodyPr>
            <a:normAutofit/>
          </a:bodyPr>
          <a:lstStyle/>
          <a:p>
            <a:pPr algn="ctr"/>
            <a:r>
              <a:rPr lang="en-US" altLang="en-US" sz="4000" b="1" dirty="0"/>
              <a:t>Breast Cancer Care at BMC</a:t>
            </a:r>
          </a:p>
        </p:txBody>
      </p:sp>
      <p:sp>
        <p:nvSpPr>
          <p:cNvPr id="23555" name="Rectangle 3"/>
          <p:cNvSpPr>
            <a:spLocks noGrp="1" noChangeArrowheads="1"/>
          </p:cNvSpPr>
          <p:nvPr>
            <p:ph type="body" idx="1"/>
          </p:nvPr>
        </p:nvSpPr>
        <p:spPr>
          <a:xfrm>
            <a:off x="1403287" y="1602463"/>
            <a:ext cx="10419436" cy="4798337"/>
          </a:xfrm>
        </p:spPr>
        <p:txBody>
          <a:bodyPr>
            <a:normAutofit/>
          </a:bodyPr>
          <a:lstStyle/>
          <a:p>
            <a:pPr marL="0" indent="0">
              <a:buNone/>
            </a:pPr>
            <a:r>
              <a:rPr lang="en-US" altLang="en-US" sz="3400" b="1" dirty="0"/>
              <a:t>EMR Chart review </a:t>
            </a:r>
            <a:endParaRPr lang="en-US" altLang="en-US" sz="3400" b="1" u="sng" dirty="0"/>
          </a:p>
          <a:p>
            <a:pPr marL="0" indent="0">
              <a:buNone/>
            </a:pPr>
            <a:r>
              <a:rPr lang="en-US" altLang="en-US" sz="3400" b="1" u="sng" dirty="0"/>
              <a:t>Diagnosis:</a:t>
            </a:r>
            <a:r>
              <a:rPr lang="en-US" altLang="en-US" sz="3400" b="1" dirty="0">
                <a:solidFill>
                  <a:srgbClr val="FF1919"/>
                </a:solidFill>
              </a:rPr>
              <a:t> </a:t>
            </a:r>
            <a:r>
              <a:rPr lang="en-US" altLang="en-US" sz="3200" dirty="0"/>
              <a:t>In 2005, </a:t>
            </a:r>
            <a:r>
              <a:rPr lang="en-US" altLang="en-US" sz="3200" b="1" dirty="0">
                <a:solidFill>
                  <a:srgbClr val="FF1919"/>
                </a:solidFill>
              </a:rPr>
              <a:t>36%</a:t>
            </a:r>
            <a:r>
              <a:rPr lang="en-US" altLang="en-US" sz="3200" dirty="0"/>
              <a:t> referrals for screening abnormality NEVER arrived for evaluation</a:t>
            </a:r>
            <a:r>
              <a:rPr lang="en-US" altLang="en-US" dirty="0"/>
              <a:t> (</a:t>
            </a:r>
            <a:r>
              <a:rPr lang="en-US" altLang="en-US" sz="2000" dirty="0" err="1"/>
              <a:t>Battaglia</a:t>
            </a:r>
            <a:r>
              <a:rPr lang="en-US" altLang="en-US" sz="2000" dirty="0"/>
              <a:t> et al, Cancer 2007</a:t>
            </a:r>
            <a:r>
              <a:rPr lang="en-US" altLang="en-US" dirty="0"/>
              <a:t>)</a:t>
            </a:r>
            <a:endParaRPr lang="en-US" altLang="en-US" sz="3400" b="1" dirty="0"/>
          </a:p>
          <a:p>
            <a:pPr marL="0" indent="0">
              <a:buNone/>
            </a:pPr>
            <a:r>
              <a:rPr lang="en-US" altLang="en-US" sz="3400" b="1" u="sng" dirty="0"/>
              <a:t>Treatment:</a:t>
            </a:r>
            <a:r>
              <a:rPr lang="en-US" altLang="en-US" sz="3400" dirty="0"/>
              <a:t> </a:t>
            </a:r>
            <a:r>
              <a:rPr lang="en-US" altLang="en-US" sz="3200" dirty="0"/>
              <a:t>ER+/PR+ Breast Cancer 2006-8</a:t>
            </a:r>
            <a:endParaRPr lang="en-US" altLang="en-US" sz="3400" dirty="0"/>
          </a:p>
          <a:p>
            <a:r>
              <a:rPr lang="en-US" altLang="en-US" sz="3200" b="1" dirty="0">
                <a:solidFill>
                  <a:srgbClr val="FF0000"/>
                </a:solidFill>
              </a:rPr>
              <a:t>36% </a:t>
            </a:r>
            <a:r>
              <a:rPr lang="en-US" altLang="en-US" sz="3200" dirty="0"/>
              <a:t>non-complaint initiation HT within 365 days</a:t>
            </a:r>
          </a:p>
          <a:p>
            <a:r>
              <a:rPr lang="en-US" altLang="en-US" sz="3200" dirty="0"/>
              <a:t>Non-complaint: non-white, non-US born</a:t>
            </a:r>
          </a:p>
          <a:p>
            <a:r>
              <a:rPr lang="en-US" altLang="en-US" sz="3200" dirty="0"/>
              <a:t>Longest delays related to social language, transportation, insurance, health literacy </a:t>
            </a:r>
            <a:r>
              <a:rPr lang="en-US" altLang="en-US" sz="1800" dirty="0"/>
              <a:t>(Crowley, </a:t>
            </a:r>
            <a:r>
              <a:rPr lang="en-US" altLang="en-US" sz="1800" dirty="0" err="1"/>
              <a:t>Battaglia</a:t>
            </a:r>
            <a:r>
              <a:rPr lang="en-US" altLang="en-US" sz="1800" dirty="0"/>
              <a:t> et al, J </a:t>
            </a:r>
            <a:r>
              <a:rPr lang="en-US" altLang="en-US" sz="1800" dirty="0" err="1"/>
              <a:t>Onc</a:t>
            </a:r>
            <a:r>
              <a:rPr lang="en-US" altLang="en-US" sz="1800" dirty="0"/>
              <a:t> Practice, 2014)</a:t>
            </a:r>
          </a:p>
          <a:p>
            <a:endParaRPr lang="en-US" altLang="en-US" sz="3400" dirty="0"/>
          </a:p>
        </p:txBody>
      </p:sp>
    </p:spTree>
    <p:extLst>
      <p:ext uri="{BB962C8B-B14F-4D97-AF65-F5344CB8AC3E}">
        <p14:creationId xmlns:p14="http://schemas.microsoft.com/office/powerpoint/2010/main" val="3013498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500" t="10000" r="63500" b="7407"/>
          <a:stretch/>
        </p:blipFill>
        <p:spPr>
          <a:xfrm>
            <a:off x="5783748" y="324698"/>
            <a:ext cx="5442001" cy="6425990"/>
          </a:xfrm>
          <a:prstGeom prst="rect">
            <a:avLst/>
          </a:prstGeom>
        </p:spPr>
      </p:pic>
      <p:sp>
        <p:nvSpPr>
          <p:cNvPr id="2" name="TextBox 1"/>
          <p:cNvSpPr txBox="1"/>
          <p:nvPr/>
        </p:nvSpPr>
        <p:spPr>
          <a:xfrm>
            <a:off x="785168" y="672203"/>
            <a:ext cx="5076136" cy="3785652"/>
          </a:xfrm>
          <a:prstGeom prst="rect">
            <a:avLst/>
          </a:prstGeom>
          <a:noFill/>
        </p:spPr>
        <p:txBody>
          <a:bodyPr wrap="square" rtlCol="0">
            <a:spAutoFit/>
          </a:bodyPr>
          <a:lstStyle/>
          <a:p>
            <a:pPr algn="ctr"/>
            <a:r>
              <a:rPr lang="en-US" sz="4000" b="1" dirty="0">
                <a:latin typeface="+mj-lt"/>
              </a:rPr>
              <a:t>MA Cancer Registry: </a:t>
            </a:r>
          </a:p>
          <a:p>
            <a:pPr algn="ctr"/>
            <a:endParaRPr lang="en-US" sz="4000" b="1" dirty="0">
              <a:latin typeface="+mj-lt"/>
            </a:endParaRPr>
          </a:p>
          <a:p>
            <a:r>
              <a:rPr lang="en-US" sz="3200" dirty="0"/>
              <a:t>Black, non Hispanic women less likely to receive guideline concordant treatment; </a:t>
            </a:r>
          </a:p>
          <a:p>
            <a:r>
              <a:rPr lang="en-US" sz="3200" dirty="0"/>
              <a:t>mediated by </a:t>
            </a:r>
          </a:p>
          <a:p>
            <a:r>
              <a:rPr lang="en-US" sz="3200" dirty="0"/>
              <a:t>Insurance status and Income</a:t>
            </a:r>
          </a:p>
        </p:txBody>
      </p:sp>
      <p:sp>
        <p:nvSpPr>
          <p:cNvPr id="5" name="Oval 4"/>
          <p:cNvSpPr/>
          <p:nvPr/>
        </p:nvSpPr>
        <p:spPr>
          <a:xfrm>
            <a:off x="6096001" y="1016001"/>
            <a:ext cx="3903097" cy="540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TextBox 6"/>
          <p:cNvSpPr txBox="1"/>
          <p:nvPr/>
        </p:nvSpPr>
        <p:spPr>
          <a:xfrm>
            <a:off x="-9144" y="6619883"/>
            <a:ext cx="6427621" cy="261610"/>
          </a:xfrm>
          <a:prstGeom prst="rect">
            <a:avLst/>
          </a:prstGeom>
          <a:noFill/>
        </p:spPr>
        <p:txBody>
          <a:bodyPr wrap="square" rtlCol="0">
            <a:spAutoFit/>
          </a:bodyPr>
          <a:lstStyle/>
          <a:p>
            <a:r>
              <a:rPr lang="en-US" sz="1100" dirty="0" err="1"/>
              <a:t>Berz</a:t>
            </a:r>
            <a:r>
              <a:rPr lang="en-US" sz="1100" dirty="0"/>
              <a:t>, J. P., Johnston, K., Backus, B., </a:t>
            </a:r>
            <a:r>
              <a:rPr lang="en-US" sz="1100" dirty="0" err="1"/>
              <a:t>Doros</a:t>
            </a:r>
            <a:r>
              <a:rPr lang="en-US" sz="1100" dirty="0"/>
              <a:t>, G., Rose, A. J., Pierre, S., &amp; </a:t>
            </a:r>
            <a:r>
              <a:rPr lang="en-US" sz="1100" dirty="0" err="1"/>
              <a:t>Battaglia</a:t>
            </a:r>
            <a:r>
              <a:rPr lang="en-US" sz="1100" dirty="0"/>
              <a:t>, T. A. (2009). Medical Care.</a:t>
            </a:r>
          </a:p>
        </p:txBody>
      </p:sp>
    </p:spTree>
    <p:extLst>
      <p:ext uri="{BB962C8B-B14F-4D97-AF65-F5344CB8AC3E}">
        <p14:creationId xmlns:p14="http://schemas.microsoft.com/office/powerpoint/2010/main" val="73128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5774" y="5369"/>
            <a:ext cx="10644673" cy="1325563"/>
          </a:xfrm>
        </p:spPr>
        <p:txBody>
          <a:bodyPr>
            <a:normAutofit/>
          </a:bodyPr>
          <a:lstStyle/>
          <a:p>
            <a:pPr algn="ctr"/>
            <a:r>
              <a:rPr lang="en-US" altLang="en-US" sz="4000" b="1" dirty="0"/>
              <a:t>The Addition of Internists to Breast Practice</a:t>
            </a:r>
            <a:endParaRPr lang="en-US" sz="4000" b="1" dirty="0"/>
          </a:p>
        </p:txBody>
      </p:sp>
      <p:sp>
        <p:nvSpPr>
          <p:cNvPr id="5" name="Content Placeholder 4"/>
          <p:cNvSpPr>
            <a:spLocks noGrp="1"/>
          </p:cNvSpPr>
          <p:nvPr>
            <p:ph sz="half" idx="1"/>
          </p:nvPr>
        </p:nvSpPr>
        <p:spPr>
          <a:xfrm>
            <a:off x="359391" y="1377433"/>
            <a:ext cx="5181600" cy="4351338"/>
          </a:xfrm>
        </p:spPr>
        <p:txBody>
          <a:bodyPr/>
          <a:lstStyle/>
          <a:p>
            <a:r>
              <a:rPr lang="en-US" altLang="en-US" dirty="0"/>
              <a:t>Multi-disciplinary practice</a:t>
            </a:r>
          </a:p>
          <a:p>
            <a:pPr lvl="1">
              <a:buFont typeface="Wingdings" panose="05000000000000000000" pitchFamily="2" charset="2"/>
              <a:buChar char="Ø"/>
            </a:pPr>
            <a:r>
              <a:rPr lang="en-US" altLang="en-US" dirty="0"/>
              <a:t>Primary care</a:t>
            </a:r>
          </a:p>
          <a:p>
            <a:pPr lvl="1">
              <a:buFont typeface="Wingdings" panose="05000000000000000000" pitchFamily="2" charset="2"/>
              <a:buChar char="Ø"/>
            </a:pPr>
            <a:r>
              <a:rPr lang="en-US" altLang="en-US" dirty="0"/>
              <a:t>Surgical oncology</a:t>
            </a:r>
          </a:p>
          <a:p>
            <a:pPr lvl="1">
              <a:buFont typeface="Wingdings" panose="05000000000000000000" pitchFamily="2" charset="2"/>
              <a:buChar char="Ø"/>
            </a:pPr>
            <a:r>
              <a:rPr lang="en-US" altLang="en-US" dirty="0"/>
              <a:t>Radiology</a:t>
            </a:r>
          </a:p>
          <a:p>
            <a:pPr lvl="1">
              <a:buFont typeface="Wingdings" panose="05000000000000000000" pitchFamily="2" charset="2"/>
              <a:buChar char="Ø"/>
            </a:pPr>
            <a:r>
              <a:rPr lang="en-US" altLang="en-US" dirty="0" err="1"/>
              <a:t>Cyto</a:t>
            </a:r>
            <a:r>
              <a:rPr lang="en-US" altLang="en-US" dirty="0"/>
              <a:t>-pathology</a:t>
            </a:r>
          </a:p>
          <a:p>
            <a:r>
              <a:rPr lang="en-US" altLang="en-US" dirty="0"/>
              <a:t>Triage system </a:t>
            </a:r>
          </a:p>
          <a:p>
            <a:pPr lvl="1"/>
            <a:r>
              <a:rPr lang="en-US" altLang="en-US" dirty="0"/>
              <a:t>Low Risk = medical providers</a:t>
            </a:r>
          </a:p>
          <a:p>
            <a:pPr lvl="1"/>
            <a:r>
              <a:rPr lang="en-US" altLang="en-US" dirty="0"/>
              <a:t>High Risk = surgical providers</a:t>
            </a:r>
          </a:p>
          <a:p>
            <a:r>
              <a:rPr lang="en-US" altLang="en-US" dirty="0"/>
              <a:t>Services Provided Concurrently</a:t>
            </a:r>
          </a:p>
          <a:p>
            <a:endParaRPr lang="en-US" dirty="0"/>
          </a:p>
        </p:txBody>
      </p:sp>
      <p:pic>
        <p:nvPicPr>
          <p:cNvPr id="8" name="Content Placeholder 7"/>
          <p:cNvPicPr>
            <a:picLocks noGrp="1" noChangeAspect="1"/>
          </p:cNvPicPr>
          <p:nvPr>
            <p:ph sz="half" idx="2"/>
          </p:nvPr>
        </p:nvPicPr>
        <p:blipFill>
          <a:blip r:embed="rId3"/>
          <a:stretch>
            <a:fillRect/>
          </a:stretch>
        </p:blipFill>
        <p:spPr>
          <a:xfrm>
            <a:off x="5418161" y="959648"/>
            <a:ext cx="6651009" cy="5505937"/>
          </a:xfrm>
          <a:prstGeom prst="rect">
            <a:avLst/>
          </a:prstGeom>
        </p:spPr>
      </p:pic>
      <p:pic>
        <p:nvPicPr>
          <p:cNvPr id="7" name="Picture 6"/>
          <p:cNvPicPr>
            <a:picLocks noChangeAspect="1"/>
          </p:cNvPicPr>
          <p:nvPr/>
        </p:nvPicPr>
        <p:blipFill>
          <a:blip r:embed="rId4"/>
          <a:stretch>
            <a:fillRect/>
          </a:stretch>
        </p:blipFill>
        <p:spPr>
          <a:xfrm>
            <a:off x="85262" y="6181568"/>
            <a:ext cx="1221024" cy="545627"/>
          </a:xfrm>
          <a:prstGeom prst="rect">
            <a:avLst/>
          </a:prstGeom>
        </p:spPr>
      </p:pic>
      <p:sp>
        <p:nvSpPr>
          <p:cNvPr id="9" name="TextBox 8"/>
          <p:cNvSpPr txBox="1"/>
          <p:nvPr/>
        </p:nvSpPr>
        <p:spPr>
          <a:xfrm>
            <a:off x="1347216" y="6465585"/>
            <a:ext cx="10844784" cy="261610"/>
          </a:xfrm>
          <a:prstGeom prst="rect">
            <a:avLst/>
          </a:prstGeom>
          <a:noFill/>
        </p:spPr>
        <p:txBody>
          <a:bodyPr wrap="square" rtlCol="0">
            <a:spAutoFit/>
          </a:bodyPr>
          <a:lstStyle/>
          <a:p>
            <a:r>
              <a:rPr lang="en-US" sz="1100" dirty="0" err="1"/>
              <a:t>Battaglia</a:t>
            </a:r>
            <a:r>
              <a:rPr lang="en-US" sz="1100" dirty="0"/>
              <a:t>, T.A., Howard, M.B., </a:t>
            </a:r>
            <a:r>
              <a:rPr lang="en-US" sz="1100" dirty="0" err="1"/>
              <a:t>Kavanah</a:t>
            </a:r>
            <a:r>
              <a:rPr lang="en-US" sz="1100" dirty="0"/>
              <a:t>, M., </a:t>
            </a:r>
            <a:r>
              <a:rPr lang="en-US" sz="1100" dirty="0" err="1"/>
              <a:t>Prout</a:t>
            </a:r>
            <a:r>
              <a:rPr lang="en-US" sz="1100" dirty="0"/>
              <a:t>, M.N., Chapman, C., David, M.M., McKinney, R., </a:t>
            </a:r>
            <a:r>
              <a:rPr lang="en-US" sz="1100" dirty="0" err="1"/>
              <a:t>Kronman</a:t>
            </a:r>
            <a:r>
              <a:rPr lang="en-US" sz="1100" dirty="0"/>
              <a:t>, A., Dumont, T., Freund, K.M. (2011). The Breast Journal.</a:t>
            </a:r>
          </a:p>
        </p:txBody>
      </p:sp>
    </p:spTree>
    <p:extLst>
      <p:ext uri="{BB962C8B-B14F-4D97-AF65-F5344CB8AC3E}">
        <p14:creationId xmlns:p14="http://schemas.microsoft.com/office/powerpoint/2010/main" val="3232123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75167" y="305383"/>
            <a:ext cx="11614538" cy="1322388"/>
          </a:xfrm>
        </p:spPr>
        <p:txBody>
          <a:bodyPr>
            <a:normAutofit/>
          </a:bodyPr>
          <a:lstStyle/>
          <a:p>
            <a:pPr algn="ctr"/>
            <a:r>
              <a:rPr lang="en-US" altLang="en-US" sz="4000" b="1" dirty="0"/>
              <a:t>Pilot </a:t>
            </a:r>
            <a:r>
              <a:rPr lang="en-US" altLang="en-US" sz="4000" b="1" i="1" dirty="0"/>
              <a:t>Patient Navigation </a:t>
            </a:r>
            <a:r>
              <a:rPr lang="en-US" altLang="en-US" sz="4000" b="1" dirty="0"/>
              <a:t>Intervention</a:t>
            </a:r>
            <a:endParaRPr lang="en-US" altLang="en-US" sz="4000" b="1" dirty="0">
              <a:solidFill>
                <a:srgbClr val="FFFF99"/>
              </a:solidFill>
            </a:endParaRPr>
          </a:p>
        </p:txBody>
      </p:sp>
      <p:sp>
        <p:nvSpPr>
          <p:cNvPr id="29699" name="Rectangle 3"/>
          <p:cNvSpPr>
            <a:spLocks noGrp="1" noChangeArrowheads="1"/>
          </p:cNvSpPr>
          <p:nvPr>
            <p:ph type="body" idx="1"/>
          </p:nvPr>
        </p:nvSpPr>
        <p:spPr>
          <a:xfrm>
            <a:off x="1392072" y="1752600"/>
            <a:ext cx="9580728" cy="4876800"/>
          </a:xfrm>
        </p:spPr>
        <p:txBody>
          <a:bodyPr/>
          <a:lstStyle/>
          <a:p>
            <a:r>
              <a:rPr lang="en-US" altLang="en-US" sz="3200" dirty="0"/>
              <a:t>Patient Navigation (culturally congruent lay health worker) guided by principles of </a:t>
            </a:r>
            <a:r>
              <a:rPr lang="en-US" altLang="en-US" sz="3200" i="1" dirty="0"/>
              <a:t>Care Management</a:t>
            </a:r>
            <a:r>
              <a:rPr lang="en-US" altLang="en-US" sz="3200" b="1" i="1" dirty="0"/>
              <a:t>:</a:t>
            </a:r>
            <a:r>
              <a:rPr lang="en-US" altLang="en-US" sz="3200" dirty="0"/>
              <a:t> </a:t>
            </a:r>
          </a:p>
          <a:p>
            <a:pPr lvl="2"/>
            <a:r>
              <a:rPr lang="en-US" altLang="en-US" sz="3200" dirty="0"/>
              <a:t> Identify Case</a:t>
            </a:r>
          </a:p>
          <a:p>
            <a:pPr lvl="2"/>
            <a:r>
              <a:rPr lang="en-US" altLang="en-US" sz="3200" dirty="0"/>
              <a:t> Identify individual barriers to care</a:t>
            </a:r>
          </a:p>
          <a:p>
            <a:pPr lvl="2"/>
            <a:r>
              <a:rPr lang="en-US" altLang="en-US" sz="3200" dirty="0"/>
              <a:t> Design and implement care plan</a:t>
            </a:r>
          </a:p>
          <a:p>
            <a:pPr lvl="2"/>
            <a:r>
              <a:rPr lang="en-US" altLang="en-US" sz="3200" dirty="0"/>
              <a:t> Long term tracking                                                      </a:t>
            </a:r>
          </a:p>
          <a:p>
            <a:r>
              <a:rPr lang="en-US" altLang="en-US" sz="3200" b="1" dirty="0"/>
              <a:t>Timely Follow-Up</a:t>
            </a:r>
            <a:r>
              <a:rPr lang="en-US" altLang="en-US" sz="3200" dirty="0"/>
              <a:t> = arrival to diagnostic appointment within 120 days from referral</a:t>
            </a:r>
          </a:p>
          <a:p>
            <a:pPr>
              <a:buFont typeface="Wingdings" panose="05000000000000000000" pitchFamily="2" charset="2"/>
              <a:buNone/>
            </a:pPr>
            <a:endParaRPr lang="en-US" altLang="en-US" dirty="0"/>
          </a:p>
          <a:p>
            <a:pPr lvl="2">
              <a:buFontTx/>
              <a:buNone/>
            </a:pPr>
            <a:endParaRPr lang="en-US" altLang="en-US" sz="2800" dirty="0"/>
          </a:p>
        </p:txBody>
      </p:sp>
    </p:spTree>
    <p:extLst>
      <p:ext uri="{BB962C8B-B14F-4D97-AF65-F5344CB8AC3E}">
        <p14:creationId xmlns:p14="http://schemas.microsoft.com/office/powerpoint/2010/main" val="18691382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492" y="352768"/>
            <a:ext cx="10515600" cy="1325563"/>
          </a:xfrm>
        </p:spPr>
        <p:txBody>
          <a:bodyPr>
            <a:normAutofit/>
          </a:bodyPr>
          <a:lstStyle/>
          <a:p>
            <a:pPr algn="ctr"/>
            <a:r>
              <a:rPr lang="en-US" sz="4000" b="1" dirty="0"/>
              <a:t>Financial Disclosures</a:t>
            </a:r>
          </a:p>
        </p:txBody>
      </p:sp>
      <p:sp>
        <p:nvSpPr>
          <p:cNvPr id="3" name="Content Placeholder 2"/>
          <p:cNvSpPr>
            <a:spLocks noGrp="1"/>
          </p:cNvSpPr>
          <p:nvPr>
            <p:ph idx="1"/>
          </p:nvPr>
        </p:nvSpPr>
        <p:spPr/>
        <p:txBody>
          <a:bodyPr>
            <a:normAutofit/>
          </a:bodyPr>
          <a:lstStyle/>
          <a:p>
            <a:pPr marL="0" indent="0">
              <a:buNone/>
            </a:pPr>
            <a:r>
              <a:rPr lang="en-US" sz="4000" dirty="0"/>
              <a:t>None to report</a:t>
            </a:r>
          </a:p>
        </p:txBody>
      </p:sp>
    </p:spTree>
    <p:extLst>
      <p:ext uri="{BB962C8B-B14F-4D97-AF65-F5344CB8AC3E}">
        <p14:creationId xmlns:p14="http://schemas.microsoft.com/office/powerpoint/2010/main" val="2700076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38328" y="136526"/>
            <a:ext cx="11667744" cy="1527175"/>
          </a:xfrm>
        </p:spPr>
        <p:txBody>
          <a:bodyPr>
            <a:normAutofit/>
          </a:bodyPr>
          <a:lstStyle/>
          <a:p>
            <a:pPr algn="ctr"/>
            <a:r>
              <a:rPr lang="en-US" altLang="en-US" sz="4000" b="1" dirty="0"/>
              <a:t>Timely Follow-Up (N=1,391)	</a:t>
            </a:r>
          </a:p>
        </p:txBody>
      </p:sp>
      <p:graphicFrame>
        <p:nvGraphicFramePr>
          <p:cNvPr id="539665" name="Group 17"/>
          <p:cNvGraphicFramePr>
            <a:graphicFrameLocks noGrp="1"/>
          </p:cNvGraphicFramePr>
          <p:nvPr>
            <p:ph idx="1"/>
            <p:extLst>
              <p:ext uri="{D42A27DB-BD31-4B8C-83A1-F6EECF244321}">
                <p14:modId xmlns:p14="http://schemas.microsoft.com/office/powerpoint/2010/main" val="1327671990"/>
              </p:ext>
            </p:extLst>
          </p:nvPr>
        </p:nvGraphicFramePr>
        <p:xfrm>
          <a:off x="2971800" y="1905000"/>
          <a:ext cx="4205288" cy="2514600"/>
        </p:xfrm>
        <a:graphic>
          <a:graphicData uri="http://schemas.openxmlformats.org/drawingml/2006/table">
            <a:tbl>
              <a:tblPr/>
              <a:tblGrid>
                <a:gridCol w="3027363">
                  <a:extLst>
                    <a:ext uri="{9D8B030D-6E8A-4147-A177-3AD203B41FA5}">
                      <a16:colId xmlns:a16="http://schemas.microsoft.com/office/drawing/2014/main" val="20000"/>
                    </a:ext>
                  </a:extLst>
                </a:gridCol>
                <a:gridCol w="1177925">
                  <a:extLst>
                    <a:ext uri="{9D8B030D-6E8A-4147-A177-3AD203B41FA5}">
                      <a16:colId xmlns:a16="http://schemas.microsoft.com/office/drawing/2014/main" val="20001"/>
                    </a:ext>
                  </a:extLst>
                </a:gridCol>
              </a:tblGrid>
              <a:tr h="1257300">
                <a:tc>
                  <a:txBody>
                    <a:bodyPr/>
                    <a:lstStyle>
                      <a:lvl1pPr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eaLnBrk="0" hangingPunct="0">
                        <a:spcBef>
                          <a:spcPct val="20000"/>
                        </a:spcBef>
                        <a:buClr>
                          <a:schemeClr val="accent2"/>
                        </a:buClr>
                        <a:defRPr sz="2000">
                          <a:solidFill>
                            <a:schemeClr val="tx2"/>
                          </a:solidFill>
                          <a:latin typeface="Arial" pitchFamily="34" charset="0"/>
                        </a:defRPr>
                      </a:lvl3pPr>
                      <a:lvl4pPr eaLnBrk="0" hangingPunct="0">
                        <a:spcBef>
                          <a:spcPct val="20000"/>
                        </a:spcBef>
                        <a:buClr>
                          <a:schemeClr val="tx1"/>
                        </a:buClr>
                        <a:defRPr>
                          <a:solidFill>
                            <a:schemeClr val="tx2"/>
                          </a:solidFill>
                          <a:latin typeface="Arial" pitchFamily="34" charset="0"/>
                        </a:defRPr>
                      </a:lvl4pPr>
                      <a:lvl5pPr eaLnBrk="0" hangingPunct="0">
                        <a:spcBef>
                          <a:spcPct val="20000"/>
                        </a:spcBef>
                        <a:defRPr>
                          <a:solidFill>
                            <a:schemeClr val="tx2"/>
                          </a:solidFill>
                          <a:latin typeface="Arial" pitchFamily="34" charset="0"/>
                        </a:defRPr>
                      </a:lvl5pPr>
                      <a:lvl6pPr eaLnBrk="0" fontAlgn="base" hangingPunct="0">
                        <a:spcBef>
                          <a:spcPct val="20000"/>
                        </a:spcBef>
                        <a:spcAft>
                          <a:spcPct val="0"/>
                        </a:spcAft>
                        <a:defRPr>
                          <a:solidFill>
                            <a:schemeClr val="tx2"/>
                          </a:solidFill>
                          <a:latin typeface="Arial" pitchFamily="34" charset="0"/>
                        </a:defRPr>
                      </a:lvl6pPr>
                      <a:lvl7pPr eaLnBrk="0" fontAlgn="base" hangingPunct="0">
                        <a:spcBef>
                          <a:spcPct val="20000"/>
                        </a:spcBef>
                        <a:spcAft>
                          <a:spcPct val="0"/>
                        </a:spcAft>
                        <a:defRPr>
                          <a:solidFill>
                            <a:schemeClr val="tx2"/>
                          </a:solidFill>
                          <a:latin typeface="Arial" pitchFamily="34" charset="0"/>
                        </a:defRPr>
                      </a:lvl7pPr>
                      <a:lvl8pPr eaLnBrk="0" fontAlgn="base" hangingPunct="0">
                        <a:spcBef>
                          <a:spcPct val="20000"/>
                        </a:spcBef>
                        <a:spcAft>
                          <a:spcPct val="0"/>
                        </a:spcAft>
                        <a:defRPr>
                          <a:solidFill>
                            <a:schemeClr val="tx2"/>
                          </a:solidFill>
                          <a:latin typeface="Arial" pitchFamily="34" charset="0"/>
                        </a:defRPr>
                      </a:lvl8pPr>
                      <a:lvl9pPr eaLnBrk="0" fontAlgn="base" hangingPunct="0">
                        <a:spcBef>
                          <a:spcPct val="20000"/>
                        </a:spcBef>
                        <a:spcAft>
                          <a:spcPct val="0"/>
                        </a:spcAft>
                        <a:defRPr>
                          <a:solidFill>
                            <a:schemeClr val="tx2"/>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600" b="0" i="0" u="none" strike="noStrike" cap="none" normalizeH="0" baseline="0" dirty="0">
                          <a:ln>
                            <a:noFill/>
                          </a:ln>
                          <a:solidFill>
                            <a:schemeClr val="tx2"/>
                          </a:solidFill>
                          <a:effectLst/>
                          <a:latin typeface="Arial" pitchFamily="34" charset="0"/>
                        </a:rPr>
                        <a:t>Pre-Intervention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eaLnBrk="0" hangingPunct="0">
                        <a:spcBef>
                          <a:spcPct val="20000"/>
                        </a:spcBef>
                        <a:buClr>
                          <a:schemeClr val="accent2"/>
                        </a:buClr>
                        <a:defRPr sz="2000">
                          <a:solidFill>
                            <a:schemeClr val="tx2"/>
                          </a:solidFill>
                          <a:latin typeface="Arial" pitchFamily="34" charset="0"/>
                        </a:defRPr>
                      </a:lvl3pPr>
                      <a:lvl4pPr eaLnBrk="0" hangingPunct="0">
                        <a:spcBef>
                          <a:spcPct val="20000"/>
                        </a:spcBef>
                        <a:buClr>
                          <a:schemeClr val="tx1"/>
                        </a:buClr>
                        <a:defRPr>
                          <a:solidFill>
                            <a:schemeClr val="tx2"/>
                          </a:solidFill>
                          <a:latin typeface="Arial" pitchFamily="34" charset="0"/>
                        </a:defRPr>
                      </a:lvl4pPr>
                      <a:lvl5pPr eaLnBrk="0" hangingPunct="0">
                        <a:spcBef>
                          <a:spcPct val="20000"/>
                        </a:spcBef>
                        <a:defRPr>
                          <a:solidFill>
                            <a:schemeClr val="tx2"/>
                          </a:solidFill>
                          <a:latin typeface="Arial" pitchFamily="34" charset="0"/>
                        </a:defRPr>
                      </a:lvl5pPr>
                      <a:lvl6pPr eaLnBrk="0" fontAlgn="base" hangingPunct="0">
                        <a:spcBef>
                          <a:spcPct val="20000"/>
                        </a:spcBef>
                        <a:spcAft>
                          <a:spcPct val="0"/>
                        </a:spcAft>
                        <a:defRPr>
                          <a:solidFill>
                            <a:schemeClr val="tx2"/>
                          </a:solidFill>
                          <a:latin typeface="Arial" pitchFamily="34" charset="0"/>
                        </a:defRPr>
                      </a:lvl6pPr>
                      <a:lvl7pPr eaLnBrk="0" fontAlgn="base" hangingPunct="0">
                        <a:spcBef>
                          <a:spcPct val="20000"/>
                        </a:spcBef>
                        <a:spcAft>
                          <a:spcPct val="0"/>
                        </a:spcAft>
                        <a:defRPr>
                          <a:solidFill>
                            <a:schemeClr val="tx2"/>
                          </a:solidFill>
                          <a:latin typeface="Arial" pitchFamily="34" charset="0"/>
                        </a:defRPr>
                      </a:lvl7pPr>
                      <a:lvl8pPr eaLnBrk="0" fontAlgn="base" hangingPunct="0">
                        <a:spcBef>
                          <a:spcPct val="20000"/>
                        </a:spcBef>
                        <a:spcAft>
                          <a:spcPct val="0"/>
                        </a:spcAft>
                        <a:defRPr>
                          <a:solidFill>
                            <a:schemeClr val="tx2"/>
                          </a:solidFill>
                          <a:latin typeface="Arial" pitchFamily="34" charset="0"/>
                        </a:defRPr>
                      </a:lvl8pPr>
                      <a:lvl9pPr eaLnBrk="0" fontAlgn="base" hangingPunct="0">
                        <a:spcBef>
                          <a:spcPct val="20000"/>
                        </a:spcBef>
                        <a:spcAft>
                          <a:spcPct val="0"/>
                        </a:spcAft>
                        <a:defRPr>
                          <a:solidFill>
                            <a:schemeClr val="tx2"/>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600" b="0" i="0" u="none" strike="noStrike" cap="none" normalizeH="0" baseline="0">
                          <a:ln>
                            <a:noFill/>
                          </a:ln>
                          <a:solidFill>
                            <a:schemeClr val="tx2"/>
                          </a:solidFill>
                          <a:effectLst/>
                          <a:latin typeface="Arial" pitchFamily="34"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7300">
                <a:tc>
                  <a:txBody>
                    <a:bodyPr/>
                    <a:lstStyle>
                      <a:lvl1pPr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eaLnBrk="0" hangingPunct="0">
                        <a:spcBef>
                          <a:spcPct val="20000"/>
                        </a:spcBef>
                        <a:buClr>
                          <a:schemeClr val="accent2"/>
                        </a:buClr>
                        <a:defRPr sz="2000">
                          <a:solidFill>
                            <a:schemeClr val="tx2"/>
                          </a:solidFill>
                          <a:latin typeface="Arial" pitchFamily="34" charset="0"/>
                        </a:defRPr>
                      </a:lvl3pPr>
                      <a:lvl4pPr eaLnBrk="0" hangingPunct="0">
                        <a:spcBef>
                          <a:spcPct val="20000"/>
                        </a:spcBef>
                        <a:buClr>
                          <a:schemeClr val="tx1"/>
                        </a:buClr>
                        <a:defRPr>
                          <a:solidFill>
                            <a:schemeClr val="tx2"/>
                          </a:solidFill>
                          <a:latin typeface="Arial" pitchFamily="34" charset="0"/>
                        </a:defRPr>
                      </a:lvl4pPr>
                      <a:lvl5pPr eaLnBrk="0" hangingPunct="0">
                        <a:spcBef>
                          <a:spcPct val="20000"/>
                        </a:spcBef>
                        <a:defRPr>
                          <a:solidFill>
                            <a:schemeClr val="tx2"/>
                          </a:solidFill>
                          <a:latin typeface="Arial" pitchFamily="34" charset="0"/>
                        </a:defRPr>
                      </a:lvl5pPr>
                      <a:lvl6pPr eaLnBrk="0" fontAlgn="base" hangingPunct="0">
                        <a:spcBef>
                          <a:spcPct val="20000"/>
                        </a:spcBef>
                        <a:spcAft>
                          <a:spcPct val="0"/>
                        </a:spcAft>
                        <a:defRPr>
                          <a:solidFill>
                            <a:schemeClr val="tx2"/>
                          </a:solidFill>
                          <a:latin typeface="Arial" pitchFamily="34" charset="0"/>
                        </a:defRPr>
                      </a:lvl6pPr>
                      <a:lvl7pPr eaLnBrk="0" fontAlgn="base" hangingPunct="0">
                        <a:spcBef>
                          <a:spcPct val="20000"/>
                        </a:spcBef>
                        <a:spcAft>
                          <a:spcPct val="0"/>
                        </a:spcAft>
                        <a:defRPr>
                          <a:solidFill>
                            <a:schemeClr val="tx2"/>
                          </a:solidFill>
                          <a:latin typeface="Arial" pitchFamily="34" charset="0"/>
                        </a:defRPr>
                      </a:lvl7pPr>
                      <a:lvl8pPr eaLnBrk="0" fontAlgn="base" hangingPunct="0">
                        <a:spcBef>
                          <a:spcPct val="20000"/>
                        </a:spcBef>
                        <a:spcAft>
                          <a:spcPct val="0"/>
                        </a:spcAft>
                        <a:defRPr>
                          <a:solidFill>
                            <a:schemeClr val="tx2"/>
                          </a:solidFill>
                          <a:latin typeface="Arial" pitchFamily="34" charset="0"/>
                        </a:defRPr>
                      </a:lvl8pPr>
                      <a:lvl9pPr eaLnBrk="0" fontAlgn="base" hangingPunct="0">
                        <a:spcBef>
                          <a:spcPct val="20000"/>
                        </a:spcBef>
                        <a:spcAft>
                          <a:spcPct val="0"/>
                        </a:spcAft>
                        <a:defRPr>
                          <a:solidFill>
                            <a:schemeClr val="tx2"/>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600" b="0" i="0" u="none" strike="noStrike" cap="none" normalizeH="0" baseline="0" dirty="0">
                          <a:ln>
                            <a:noFill/>
                          </a:ln>
                          <a:solidFill>
                            <a:schemeClr val="tx2"/>
                          </a:solidFill>
                          <a:effectLst/>
                          <a:latin typeface="Arial" pitchFamily="34" charset="0"/>
                        </a:rPr>
                        <a:t>Intervention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eaLnBrk="0" hangingPunct="0">
                        <a:spcBef>
                          <a:spcPct val="20000"/>
                        </a:spcBef>
                        <a:buClr>
                          <a:schemeClr val="accent2"/>
                        </a:buClr>
                        <a:defRPr sz="2000">
                          <a:solidFill>
                            <a:schemeClr val="tx2"/>
                          </a:solidFill>
                          <a:latin typeface="Arial" pitchFamily="34" charset="0"/>
                        </a:defRPr>
                      </a:lvl3pPr>
                      <a:lvl4pPr eaLnBrk="0" hangingPunct="0">
                        <a:spcBef>
                          <a:spcPct val="20000"/>
                        </a:spcBef>
                        <a:buClr>
                          <a:schemeClr val="tx1"/>
                        </a:buClr>
                        <a:defRPr>
                          <a:solidFill>
                            <a:schemeClr val="tx2"/>
                          </a:solidFill>
                          <a:latin typeface="Arial" pitchFamily="34" charset="0"/>
                        </a:defRPr>
                      </a:lvl4pPr>
                      <a:lvl5pPr eaLnBrk="0" hangingPunct="0">
                        <a:spcBef>
                          <a:spcPct val="20000"/>
                        </a:spcBef>
                        <a:defRPr>
                          <a:solidFill>
                            <a:schemeClr val="tx2"/>
                          </a:solidFill>
                          <a:latin typeface="Arial" pitchFamily="34" charset="0"/>
                        </a:defRPr>
                      </a:lvl5pPr>
                      <a:lvl6pPr eaLnBrk="0" fontAlgn="base" hangingPunct="0">
                        <a:spcBef>
                          <a:spcPct val="20000"/>
                        </a:spcBef>
                        <a:spcAft>
                          <a:spcPct val="0"/>
                        </a:spcAft>
                        <a:defRPr>
                          <a:solidFill>
                            <a:schemeClr val="tx2"/>
                          </a:solidFill>
                          <a:latin typeface="Arial" pitchFamily="34" charset="0"/>
                        </a:defRPr>
                      </a:lvl6pPr>
                      <a:lvl7pPr eaLnBrk="0" fontAlgn="base" hangingPunct="0">
                        <a:spcBef>
                          <a:spcPct val="20000"/>
                        </a:spcBef>
                        <a:spcAft>
                          <a:spcPct val="0"/>
                        </a:spcAft>
                        <a:defRPr>
                          <a:solidFill>
                            <a:schemeClr val="tx2"/>
                          </a:solidFill>
                          <a:latin typeface="Arial" pitchFamily="34" charset="0"/>
                        </a:defRPr>
                      </a:lvl7pPr>
                      <a:lvl8pPr eaLnBrk="0" fontAlgn="base" hangingPunct="0">
                        <a:spcBef>
                          <a:spcPct val="20000"/>
                        </a:spcBef>
                        <a:spcAft>
                          <a:spcPct val="0"/>
                        </a:spcAft>
                        <a:defRPr>
                          <a:solidFill>
                            <a:schemeClr val="tx2"/>
                          </a:solidFill>
                          <a:latin typeface="Arial" pitchFamily="34" charset="0"/>
                        </a:defRPr>
                      </a:lvl8pPr>
                      <a:lvl9pPr eaLnBrk="0" fontAlgn="base" hangingPunct="0">
                        <a:spcBef>
                          <a:spcPct val="20000"/>
                        </a:spcBef>
                        <a:spcAft>
                          <a:spcPct val="0"/>
                        </a:spcAft>
                        <a:defRPr>
                          <a:solidFill>
                            <a:schemeClr val="tx2"/>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600" b="0" i="0" u="none" strike="noStrike" cap="none" normalizeH="0" baseline="0">
                          <a:ln>
                            <a:noFill/>
                          </a:ln>
                          <a:solidFill>
                            <a:schemeClr val="tx2"/>
                          </a:solidFill>
                          <a:effectLst/>
                          <a:latin typeface="Arial" pitchFamily="34" charset="0"/>
                        </a:rPr>
                        <a:t>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5854" name="Text Box 14"/>
          <p:cNvSpPr txBox="1">
            <a:spLocks noChangeArrowheads="1"/>
          </p:cNvSpPr>
          <p:nvPr/>
        </p:nvSpPr>
        <p:spPr bwMode="auto">
          <a:xfrm>
            <a:off x="7086600" y="2895601"/>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spcBef>
                <a:spcPct val="50000"/>
              </a:spcBef>
              <a:buClrTx/>
              <a:buSzTx/>
              <a:buFontTx/>
              <a:buNone/>
            </a:pPr>
            <a:r>
              <a:rPr lang="en-US" altLang="en-US" sz="2800">
                <a:solidFill>
                  <a:schemeClr val="tx1"/>
                </a:solidFill>
                <a:latin typeface="+mn-lt"/>
              </a:rPr>
              <a:t>p &lt;0.0001</a:t>
            </a:r>
          </a:p>
        </p:txBody>
      </p:sp>
      <p:sp>
        <p:nvSpPr>
          <p:cNvPr id="35855" name="Text Box 15"/>
          <p:cNvSpPr txBox="1">
            <a:spLocks noChangeArrowheads="1"/>
          </p:cNvSpPr>
          <p:nvPr/>
        </p:nvSpPr>
        <p:spPr bwMode="auto">
          <a:xfrm>
            <a:off x="2362200" y="4876801"/>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endParaRPr lang="en-US" altLang="en-US" sz="1800">
              <a:solidFill>
                <a:schemeClr val="tx1"/>
              </a:solidFill>
              <a:latin typeface="+mn-lt"/>
            </a:endParaRPr>
          </a:p>
        </p:txBody>
      </p:sp>
      <p:sp>
        <p:nvSpPr>
          <p:cNvPr id="35856" name="Text Box 16"/>
          <p:cNvSpPr txBox="1">
            <a:spLocks noChangeArrowheads="1"/>
          </p:cNvSpPr>
          <p:nvPr/>
        </p:nvSpPr>
        <p:spPr bwMode="auto">
          <a:xfrm>
            <a:off x="1905000" y="4572000"/>
            <a:ext cx="8534400" cy="13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eaLnBrk="1" hangingPunct="1">
              <a:lnSpc>
                <a:spcPct val="90000"/>
              </a:lnSpc>
              <a:buClrTx/>
              <a:buSzTx/>
              <a:buFontTx/>
              <a:buNone/>
            </a:pPr>
            <a:r>
              <a:rPr lang="en-US" altLang="en-US" sz="3200" dirty="0">
                <a:solidFill>
                  <a:schemeClr val="tx1"/>
                </a:solidFill>
                <a:latin typeface="+mn-lt"/>
              </a:rPr>
              <a:t>Women in Intervention group had </a:t>
            </a:r>
            <a:r>
              <a:rPr lang="en-US" altLang="en-US" sz="3200" b="1" i="1" dirty="0">
                <a:solidFill>
                  <a:srgbClr val="FF0000"/>
                </a:solidFill>
                <a:latin typeface="+mn-lt"/>
              </a:rPr>
              <a:t>39%</a:t>
            </a:r>
            <a:r>
              <a:rPr lang="en-US" altLang="en-US" sz="3200" dirty="0">
                <a:solidFill>
                  <a:schemeClr val="tx1"/>
                </a:solidFill>
                <a:latin typeface="+mn-lt"/>
              </a:rPr>
              <a:t> greater odds of having timely follow-up</a:t>
            </a:r>
          </a:p>
          <a:p>
            <a:pPr eaLnBrk="1" hangingPunct="1">
              <a:lnSpc>
                <a:spcPct val="90000"/>
              </a:lnSpc>
              <a:buClrTx/>
              <a:buSzTx/>
              <a:buFontTx/>
              <a:buNone/>
            </a:pPr>
            <a:endParaRPr lang="en-US" altLang="en-US" sz="2000" dirty="0">
              <a:solidFill>
                <a:schemeClr val="tx1"/>
              </a:solidFill>
              <a:latin typeface="+mn-lt"/>
            </a:endParaRPr>
          </a:p>
        </p:txBody>
      </p:sp>
      <p:sp>
        <p:nvSpPr>
          <p:cNvPr id="2" name="TextBox 1"/>
          <p:cNvSpPr txBox="1"/>
          <p:nvPr/>
        </p:nvSpPr>
        <p:spPr>
          <a:xfrm>
            <a:off x="109728" y="6537960"/>
            <a:ext cx="6729032" cy="430887"/>
          </a:xfrm>
          <a:prstGeom prst="rect">
            <a:avLst/>
          </a:prstGeom>
          <a:noFill/>
        </p:spPr>
        <p:txBody>
          <a:bodyPr wrap="square" rtlCol="0">
            <a:spAutoFit/>
          </a:bodyPr>
          <a:lstStyle/>
          <a:p>
            <a:r>
              <a:rPr lang="en-US" altLang="en-US" sz="1100" dirty="0" err="1"/>
              <a:t>Battaglia</a:t>
            </a:r>
            <a:r>
              <a:rPr lang="en-US" altLang="en-US" sz="1100" dirty="0"/>
              <a:t>, </a:t>
            </a:r>
            <a:r>
              <a:rPr lang="en-US" altLang="en-US" sz="1100" dirty="0" err="1"/>
              <a:t>Roloff</a:t>
            </a:r>
            <a:r>
              <a:rPr lang="en-US" altLang="en-US" sz="1100" dirty="0"/>
              <a:t>, Posner, Freund. Cancer 2007.</a:t>
            </a:r>
          </a:p>
          <a:p>
            <a:endParaRPr lang="en-US" sz="1100" dirty="0"/>
          </a:p>
        </p:txBody>
      </p:sp>
    </p:spTree>
    <p:extLst>
      <p:ext uri="{BB962C8B-B14F-4D97-AF65-F5344CB8AC3E}">
        <p14:creationId xmlns:p14="http://schemas.microsoft.com/office/powerpoint/2010/main" val="590702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88"/>
          <p:cNvGraphicFramePr>
            <a:graphicFrameLocks noGrp="1" noChangeAspect="1"/>
          </p:cNvGraphicFramePr>
          <p:nvPr>
            <p:ph idx="4294967295"/>
            <p:extLst>
              <p:ext uri="{D42A27DB-BD31-4B8C-83A1-F6EECF244321}">
                <p14:modId xmlns:p14="http://schemas.microsoft.com/office/powerpoint/2010/main" val="4166681589"/>
              </p:ext>
            </p:extLst>
          </p:nvPr>
        </p:nvGraphicFramePr>
        <p:xfrm>
          <a:off x="1451429" y="328413"/>
          <a:ext cx="9183914" cy="5673244"/>
        </p:xfrm>
        <a:graphic>
          <a:graphicData uri="http://schemas.openxmlformats.org/presentationml/2006/ole">
            <mc:AlternateContent xmlns:mc="http://schemas.openxmlformats.org/markup-compatibility/2006">
              <mc:Choice xmlns:v="urn:schemas-microsoft-com:vml" Requires="v">
                <p:oleObj spid="_x0000_s4194" name="Chart" r:id="rId3" imgW="9096420" imgH="5324567" progId="Excel.Chart.8">
                  <p:embed/>
                </p:oleObj>
              </mc:Choice>
              <mc:Fallback>
                <p:oleObj name="Chart" r:id="rId3" imgW="9096420" imgH="532456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429" y="328413"/>
                        <a:ext cx="9183914" cy="5673244"/>
                      </a:xfrm>
                      <a:prstGeom prst="rect">
                        <a:avLst/>
                      </a:prstGeom>
                      <a:noFill/>
                      <a:ln>
                        <a:noFill/>
                      </a:ln>
                      <a:effectLst/>
                      <a:extLst/>
                    </p:spPr>
                  </p:pic>
                </p:oleObj>
              </mc:Fallback>
            </mc:AlternateContent>
          </a:graphicData>
        </a:graphic>
      </p:graphicFrame>
      <p:sp>
        <p:nvSpPr>
          <p:cNvPr id="38915" name="Text Box 93"/>
          <p:cNvSpPr txBox="1">
            <a:spLocks noChangeArrowheads="1"/>
          </p:cNvSpPr>
          <p:nvPr/>
        </p:nvSpPr>
        <p:spPr bwMode="auto">
          <a:xfrm>
            <a:off x="262128" y="6509576"/>
            <a:ext cx="3810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50000"/>
              </a:spcBef>
              <a:buClrTx/>
              <a:buSzTx/>
              <a:buFontTx/>
              <a:buNone/>
            </a:pPr>
            <a:r>
              <a:rPr lang="en-US" altLang="en-US" sz="1100" dirty="0">
                <a:solidFill>
                  <a:schemeClr val="tx1"/>
                </a:solidFill>
                <a:latin typeface="+mj-lt"/>
              </a:rPr>
              <a:t>Phillips et al. JGIM. (2010) </a:t>
            </a:r>
          </a:p>
        </p:txBody>
      </p:sp>
    </p:spTree>
    <p:extLst>
      <p:ext uri="{BB962C8B-B14F-4D97-AF65-F5344CB8AC3E}">
        <p14:creationId xmlns:p14="http://schemas.microsoft.com/office/powerpoint/2010/main" val="3529224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PNRP Grante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4000"/>
            <a:ext cx="73152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title" idx="4294967295"/>
          </p:nvPr>
        </p:nvSpPr>
        <p:spPr>
          <a:xfrm>
            <a:off x="1133046" y="228600"/>
            <a:ext cx="10230708" cy="1066800"/>
          </a:xfrm>
        </p:spPr>
        <p:txBody>
          <a:bodyPr>
            <a:noAutofit/>
          </a:bodyPr>
          <a:lstStyle/>
          <a:p>
            <a:pPr algn="ctr"/>
            <a:r>
              <a:rPr lang="en-US" altLang="en-US" sz="4000" b="1" dirty="0"/>
              <a:t>Patient Navigation Research Program (PNRP)</a:t>
            </a:r>
          </a:p>
        </p:txBody>
      </p:sp>
      <p:sp>
        <p:nvSpPr>
          <p:cNvPr id="40964"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eaLnBrk="1" hangingPunct="1">
              <a:spcBef>
                <a:spcPct val="0"/>
              </a:spcBef>
              <a:buClrTx/>
              <a:buSzTx/>
              <a:buFontTx/>
              <a:buNone/>
            </a:pPr>
            <a:endParaRPr lang="en-US" altLang="en-US" sz="1800">
              <a:solidFill>
                <a:schemeClr val="tx1"/>
              </a:solidFill>
              <a:latin typeface="Calibri" panose="020F0502020204030204" pitchFamily="34" charset="0"/>
            </a:endParaRPr>
          </a:p>
        </p:txBody>
      </p:sp>
      <p:pic>
        <p:nvPicPr>
          <p:cNvPr id="5" name="Picture 4"/>
          <p:cNvPicPr>
            <a:picLocks noChangeAspect="1"/>
          </p:cNvPicPr>
          <p:nvPr/>
        </p:nvPicPr>
        <p:blipFill>
          <a:blip r:embed="rId4"/>
          <a:stretch>
            <a:fillRect/>
          </a:stretch>
        </p:blipFill>
        <p:spPr>
          <a:xfrm>
            <a:off x="109728" y="5737542"/>
            <a:ext cx="975360" cy="970578"/>
          </a:xfrm>
          <a:prstGeom prst="rect">
            <a:avLst/>
          </a:prstGeom>
        </p:spPr>
      </p:pic>
    </p:spTree>
    <p:extLst>
      <p:ext uri="{BB962C8B-B14F-4D97-AF65-F5344CB8AC3E}">
        <p14:creationId xmlns:p14="http://schemas.microsoft.com/office/powerpoint/2010/main" val="3973313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514600" y="1143000"/>
          <a:ext cx="7315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3" name="Title 4"/>
          <p:cNvSpPr>
            <a:spLocks noGrp="1"/>
          </p:cNvSpPr>
          <p:nvPr>
            <p:ph type="title" idx="4294967295"/>
          </p:nvPr>
        </p:nvSpPr>
        <p:spPr>
          <a:xfrm>
            <a:off x="1524000" y="152400"/>
            <a:ext cx="9144000" cy="990600"/>
          </a:xfrm>
        </p:spPr>
        <p:txBody>
          <a:bodyPr>
            <a:normAutofit/>
          </a:bodyPr>
          <a:lstStyle/>
          <a:p>
            <a:pPr algn="ctr" eaLnBrk="1" hangingPunct="1"/>
            <a:r>
              <a:rPr lang="en-US" altLang="en-US" sz="4000" b="1" dirty="0"/>
              <a:t>PNRP Main Questions</a:t>
            </a:r>
          </a:p>
        </p:txBody>
      </p:sp>
      <p:pic>
        <p:nvPicPr>
          <p:cNvPr id="2" name="Picture 1"/>
          <p:cNvPicPr>
            <a:picLocks noChangeAspect="1"/>
          </p:cNvPicPr>
          <p:nvPr/>
        </p:nvPicPr>
        <p:blipFill>
          <a:blip r:embed="rId8"/>
          <a:stretch>
            <a:fillRect/>
          </a:stretch>
        </p:blipFill>
        <p:spPr>
          <a:xfrm>
            <a:off x="109728" y="5737542"/>
            <a:ext cx="975360" cy="970578"/>
          </a:xfrm>
          <a:prstGeom prst="rect">
            <a:avLst/>
          </a:prstGeom>
        </p:spPr>
      </p:pic>
    </p:spTree>
    <p:extLst>
      <p:ext uri="{BB962C8B-B14F-4D97-AF65-F5344CB8AC3E}">
        <p14:creationId xmlns:p14="http://schemas.microsoft.com/office/powerpoint/2010/main" val="4061211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ChangeArrowheads="1"/>
          </p:cNvSpPr>
          <p:nvPr>
            <p:ph type="title" idx="4294967295"/>
          </p:nvPr>
        </p:nvSpPr>
        <p:spPr/>
        <p:txBody>
          <a:bodyPr>
            <a:normAutofit/>
          </a:bodyPr>
          <a:lstStyle/>
          <a:p>
            <a:pPr algn="ctr"/>
            <a:r>
              <a:rPr lang="en-US" altLang="en-US" sz="4000" b="1" dirty="0"/>
              <a:t>PNRP Methods</a:t>
            </a:r>
          </a:p>
        </p:txBody>
      </p:sp>
      <p:sp>
        <p:nvSpPr>
          <p:cNvPr id="316418" name="Rectangle 3"/>
          <p:cNvSpPr>
            <a:spLocks noGrp="1" noChangeArrowheads="1"/>
          </p:cNvSpPr>
          <p:nvPr>
            <p:ph type="body" idx="4294967295"/>
          </p:nvPr>
        </p:nvSpPr>
        <p:spPr>
          <a:xfrm>
            <a:off x="1828799" y="1752600"/>
            <a:ext cx="9089409" cy="4876800"/>
          </a:xfrm>
        </p:spPr>
        <p:txBody>
          <a:bodyPr>
            <a:normAutofit/>
          </a:bodyPr>
          <a:lstStyle/>
          <a:p>
            <a:r>
              <a:rPr lang="en-US" altLang="en-US" sz="3200" dirty="0"/>
              <a:t>Breast, Cervical, Colorectal or Prostate </a:t>
            </a:r>
          </a:p>
          <a:p>
            <a:pPr lvl="1"/>
            <a:r>
              <a:rPr lang="en-US" altLang="en-US" sz="3200" dirty="0"/>
              <a:t>Screening abnormality</a:t>
            </a:r>
          </a:p>
          <a:p>
            <a:pPr lvl="1"/>
            <a:r>
              <a:rPr lang="en-US" altLang="en-US" sz="3200" dirty="0"/>
              <a:t>New cancer diagnosis</a:t>
            </a:r>
          </a:p>
          <a:p>
            <a:pPr lvl="1"/>
            <a:endParaRPr lang="en-US" altLang="en-US" sz="3200" dirty="0"/>
          </a:p>
          <a:p>
            <a:r>
              <a:rPr lang="en-US" altLang="en-US" sz="3200" dirty="0"/>
              <a:t>% complete diagnostic care in 365 days</a:t>
            </a:r>
          </a:p>
          <a:p>
            <a:r>
              <a:rPr lang="en-US" altLang="en-US" sz="3200" dirty="0"/>
              <a:t>Kaplan Meier survival curve estimate timely care</a:t>
            </a:r>
          </a:p>
          <a:p>
            <a:r>
              <a:rPr lang="en-US" altLang="en-US" sz="3200" dirty="0"/>
              <a:t>Adjusted Hazards Ratio (</a:t>
            </a:r>
            <a:r>
              <a:rPr lang="en-US" altLang="en-US" sz="3200" dirty="0" err="1"/>
              <a:t>aHR</a:t>
            </a:r>
            <a:r>
              <a:rPr lang="en-US" altLang="en-US" sz="3200" dirty="0"/>
              <a:t>) &gt; </a:t>
            </a:r>
            <a:r>
              <a:rPr lang="en-US" altLang="en-US" sz="3200" b="1" dirty="0">
                <a:solidFill>
                  <a:srgbClr val="FF3300"/>
                </a:solidFill>
              </a:rPr>
              <a:t>1.0</a:t>
            </a:r>
            <a:r>
              <a:rPr lang="en-US" altLang="en-US" sz="3200" dirty="0"/>
              <a:t> more timely care</a:t>
            </a:r>
          </a:p>
          <a:p>
            <a:r>
              <a:rPr lang="en-US" altLang="en-US" sz="3200" dirty="0"/>
              <a:t>Meta-analysis </a:t>
            </a:r>
          </a:p>
        </p:txBody>
      </p:sp>
      <p:pic>
        <p:nvPicPr>
          <p:cNvPr id="5" name="Picture 4"/>
          <p:cNvPicPr>
            <a:picLocks noChangeAspect="1"/>
          </p:cNvPicPr>
          <p:nvPr/>
        </p:nvPicPr>
        <p:blipFill>
          <a:blip r:embed="rId3"/>
          <a:stretch>
            <a:fillRect/>
          </a:stretch>
        </p:blipFill>
        <p:spPr>
          <a:xfrm>
            <a:off x="109728" y="5737542"/>
            <a:ext cx="975360" cy="970578"/>
          </a:xfrm>
          <a:prstGeom prst="rect">
            <a:avLst/>
          </a:prstGeom>
        </p:spPr>
      </p:pic>
    </p:spTree>
    <p:extLst>
      <p:ext uri="{BB962C8B-B14F-4D97-AF65-F5344CB8AC3E}">
        <p14:creationId xmlns:p14="http://schemas.microsoft.com/office/powerpoint/2010/main" val="2260848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840366" y="246412"/>
            <a:ext cx="11273268" cy="1143000"/>
          </a:xfrm>
        </p:spPr>
        <p:txBody>
          <a:bodyPr>
            <a:noAutofit/>
          </a:bodyPr>
          <a:lstStyle/>
          <a:p>
            <a:pPr algn="ctr" eaLnBrk="1" hangingPunct="1"/>
            <a:r>
              <a:rPr lang="en-US" altLang="en-US" sz="4000" b="1" dirty="0"/>
              <a:t>Meta-Analysis: Diagnostic Resolution at 365 Days</a:t>
            </a:r>
          </a:p>
        </p:txBody>
      </p:sp>
      <p:pic>
        <p:nvPicPr>
          <p:cNvPr id="43010" name="Picture 7"/>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802188" y="1371600"/>
            <a:ext cx="5865812" cy="4648200"/>
          </a:xfrm>
        </p:spPr>
      </p:pic>
      <p:sp>
        <p:nvSpPr>
          <p:cNvPr id="43011" name="Text Box 8"/>
          <p:cNvSpPr txBox="1">
            <a:spLocks noChangeArrowheads="1"/>
          </p:cNvSpPr>
          <p:nvPr/>
        </p:nvSpPr>
        <p:spPr bwMode="auto">
          <a:xfrm>
            <a:off x="3048000" y="1676400"/>
            <a:ext cx="1066800" cy="388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22000"/>
              </a:spcBef>
            </a:pPr>
            <a:r>
              <a:rPr lang="en-US" altLang="en-US" sz="1200"/>
              <a:t>A breast</a:t>
            </a:r>
          </a:p>
          <a:p>
            <a:pPr algn="r">
              <a:spcBef>
                <a:spcPct val="22000"/>
              </a:spcBef>
            </a:pPr>
            <a:r>
              <a:rPr lang="en-US" altLang="en-US" sz="1200"/>
              <a:t>A cervix </a:t>
            </a:r>
          </a:p>
          <a:p>
            <a:pPr algn="r">
              <a:spcBef>
                <a:spcPct val="22000"/>
              </a:spcBef>
            </a:pPr>
            <a:r>
              <a:rPr lang="en-US" altLang="en-US" sz="1200"/>
              <a:t>B prostate</a:t>
            </a:r>
          </a:p>
          <a:p>
            <a:pPr algn="r">
              <a:spcBef>
                <a:spcPct val="22000"/>
              </a:spcBef>
            </a:pPr>
            <a:r>
              <a:rPr lang="en-US" altLang="en-US" sz="1200"/>
              <a:t>B breast</a:t>
            </a:r>
          </a:p>
          <a:p>
            <a:pPr algn="r">
              <a:spcBef>
                <a:spcPct val="22000"/>
              </a:spcBef>
            </a:pPr>
            <a:r>
              <a:rPr lang="en-US" altLang="en-US" sz="1200"/>
              <a:t>B cervix</a:t>
            </a:r>
          </a:p>
          <a:p>
            <a:pPr algn="r">
              <a:spcBef>
                <a:spcPct val="22000"/>
              </a:spcBef>
            </a:pPr>
            <a:r>
              <a:rPr lang="en-US" altLang="en-US" sz="1200"/>
              <a:t>C breast</a:t>
            </a:r>
          </a:p>
          <a:p>
            <a:pPr algn="r">
              <a:spcBef>
                <a:spcPct val="22000"/>
              </a:spcBef>
            </a:pPr>
            <a:r>
              <a:rPr lang="en-US" altLang="en-US" sz="1200"/>
              <a:t>C colorectal</a:t>
            </a:r>
          </a:p>
          <a:p>
            <a:pPr algn="r">
              <a:spcBef>
                <a:spcPct val="22000"/>
              </a:spcBef>
            </a:pPr>
            <a:r>
              <a:rPr lang="en-US" altLang="en-US" sz="1200"/>
              <a:t>C prostate</a:t>
            </a:r>
          </a:p>
          <a:p>
            <a:pPr algn="r">
              <a:spcBef>
                <a:spcPct val="22000"/>
              </a:spcBef>
            </a:pPr>
            <a:r>
              <a:rPr lang="en-US" altLang="en-US" sz="1200"/>
              <a:t>D breast</a:t>
            </a:r>
          </a:p>
          <a:p>
            <a:pPr algn="r">
              <a:spcBef>
                <a:spcPct val="22000"/>
              </a:spcBef>
            </a:pPr>
            <a:r>
              <a:rPr lang="en-US" altLang="en-US" sz="1200"/>
              <a:t>D cervix</a:t>
            </a:r>
          </a:p>
          <a:p>
            <a:pPr algn="r">
              <a:spcBef>
                <a:spcPct val="22000"/>
              </a:spcBef>
            </a:pPr>
            <a:r>
              <a:rPr lang="en-US" altLang="en-US" sz="1200"/>
              <a:t>E breast</a:t>
            </a:r>
          </a:p>
          <a:p>
            <a:pPr algn="r">
              <a:spcBef>
                <a:spcPct val="22000"/>
              </a:spcBef>
            </a:pPr>
            <a:r>
              <a:rPr lang="en-US" altLang="en-US" sz="1200"/>
              <a:t>E cervix</a:t>
            </a:r>
          </a:p>
          <a:p>
            <a:pPr algn="r">
              <a:spcBef>
                <a:spcPct val="22000"/>
              </a:spcBef>
            </a:pPr>
            <a:r>
              <a:rPr lang="en-US" altLang="en-US" sz="1200"/>
              <a:t>F breast</a:t>
            </a:r>
          </a:p>
          <a:p>
            <a:pPr algn="r">
              <a:spcBef>
                <a:spcPct val="22000"/>
              </a:spcBef>
            </a:pPr>
            <a:r>
              <a:rPr lang="en-US" altLang="en-US" sz="1200"/>
              <a:t>F colorectal</a:t>
            </a:r>
          </a:p>
          <a:p>
            <a:pPr algn="r">
              <a:spcBef>
                <a:spcPct val="22000"/>
              </a:spcBef>
            </a:pPr>
            <a:r>
              <a:rPr lang="en-US" altLang="en-US" sz="1200"/>
              <a:t>G breast</a:t>
            </a:r>
          </a:p>
          <a:p>
            <a:pPr algn="r">
              <a:spcBef>
                <a:spcPct val="22000"/>
              </a:spcBef>
            </a:pPr>
            <a:endParaRPr lang="en-US" altLang="en-US" sz="1200"/>
          </a:p>
          <a:p>
            <a:pPr algn="r">
              <a:spcBef>
                <a:spcPct val="22000"/>
              </a:spcBef>
            </a:pPr>
            <a:r>
              <a:rPr lang="en-US" altLang="en-US" sz="1200"/>
              <a:t>ALL</a:t>
            </a:r>
          </a:p>
        </p:txBody>
      </p:sp>
      <p:sp>
        <p:nvSpPr>
          <p:cNvPr id="43012" name="Text Box 5"/>
          <p:cNvSpPr txBox="1">
            <a:spLocks noChangeArrowheads="1"/>
          </p:cNvSpPr>
          <p:nvPr/>
        </p:nvSpPr>
        <p:spPr bwMode="auto">
          <a:xfrm>
            <a:off x="5068094" y="6279356"/>
            <a:ext cx="5256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err="1"/>
              <a:t>aHR</a:t>
            </a:r>
            <a:r>
              <a:rPr lang="en-US" altLang="en-US" sz="2800" dirty="0"/>
              <a:t> = </a:t>
            </a:r>
            <a:r>
              <a:rPr lang="en-US" altLang="en-US" sz="2800" b="1" dirty="0"/>
              <a:t>1.4</a:t>
            </a:r>
            <a:r>
              <a:rPr lang="en-US" altLang="en-US" sz="2800" dirty="0"/>
              <a:t> (95% CI 1.2 – 1.7)</a:t>
            </a:r>
          </a:p>
        </p:txBody>
      </p:sp>
      <p:sp>
        <p:nvSpPr>
          <p:cNvPr id="43013" name="Rectangle 6"/>
          <p:cNvSpPr>
            <a:spLocks noChangeArrowheads="1"/>
          </p:cNvSpPr>
          <p:nvPr/>
        </p:nvSpPr>
        <p:spPr bwMode="auto">
          <a:xfrm>
            <a:off x="6477000" y="55626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14" name="Text Box 8"/>
          <p:cNvSpPr txBox="1">
            <a:spLocks noChangeArrowheads="1"/>
          </p:cNvSpPr>
          <p:nvPr/>
        </p:nvSpPr>
        <p:spPr bwMode="auto">
          <a:xfrm>
            <a:off x="6477000" y="548640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solidFill>
                  <a:srgbClr val="FF0000"/>
                </a:solidFill>
              </a:rPr>
              <a:t>1</a:t>
            </a:r>
          </a:p>
        </p:txBody>
      </p:sp>
      <p:sp>
        <p:nvSpPr>
          <p:cNvPr id="43015" name="Rectangle 9"/>
          <p:cNvSpPr>
            <a:spLocks noChangeArrowheads="1"/>
          </p:cNvSpPr>
          <p:nvPr/>
        </p:nvSpPr>
        <p:spPr bwMode="auto">
          <a:xfrm>
            <a:off x="7696200" y="5562600"/>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16" name="Text Box 10"/>
          <p:cNvSpPr txBox="1">
            <a:spLocks noChangeArrowheads="1"/>
          </p:cNvSpPr>
          <p:nvPr/>
        </p:nvSpPr>
        <p:spPr bwMode="auto">
          <a:xfrm>
            <a:off x="7620000" y="5486400"/>
            <a:ext cx="268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200">
                <a:solidFill>
                  <a:srgbClr val="FF0000"/>
                </a:solidFill>
              </a:rPr>
              <a:t>2</a:t>
            </a:r>
          </a:p>
        </p:txBody>
      </p:sp>
      <p:sp>
        <p:nvSpPr>
          <p:cNvPr id="43017" name="Rectangle 11"/>
          <p:cNvSpPr>
            <a:spLocks noChangeArrowheads="1"/>
          </p:cNvSpPr>
          <p:nvPr/>
        </p:nvSpPr>
        <p:spPr bwMode="auto">
          <a:xfrm>
            <a:off x="5334000" y="55626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18" name="Text Box 12"/>
          <p:cNvSpPr txBox="1">
            <a:spLocks noChangeArrowheads="1"/>
          </p:cNvSpPr>
          <p:nvPr/>
        </p:nvSpPr>
        <p:spPr bwMode="auto">
          <a:xfrm>
            <a:off x="5257800" y="54864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solidFill>
                  <a:srgbClr val="FF0000"/>
                </a:solidFill>
              </a:rPr>
              <a:t>0.5</a:t>
            </a:r>
          </a:p>
        </p:txBody>
      </p:sp>
      <p:sp>
        <p:nvSpPr>
          <p:cNvPr id="43019" name="Rectangle 13"/>
          <p:cNvSpPr>
            <a:spLocks noChangeArrowheads="1"/>
          </p:cNvSpPr>
          <p:nvPr/>
        </p:nvSpPr>
        <p:spPr bwMode="auto">
          <a:xfrm>
            <a:off x="4191000" y="5562600"/>
            <a:ext cx="228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20" name="Text Box 14"/>
          <p:cNvSpPr txBox="1">
            <a:spLocks noChangeArrowheads="1"/>
          </p:cNvSpPr>
          <p:nvPr/>
        </p:nvSpPr>
        <p:spPr bwMode="auto">
          <a:xfrm>
            <a:off x="4114801" y="5486401"/>
            <a:ext cx="396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solidFill>
                  <a:srgbClr val="FF0000"/>
                </a:solidFill>
              </a:rPr>
              <a:t>0.3</a:t>
            </a:r>
          </a:p>
          <a:p>
            <a:pPr>
              <a:spcBef>
                <a:spcPct val="50000"/>
              </a:spcBef>
            </a:pPr>
            <a:endParaRPr lang="en-US" altLang="en-US" sz="1200">
              <a:solidFill>
                <a:srgbClr val="FF0000"/>
              </a:solidFill>
            </a:endParaRPr>
          </a:p>
        </p:txBody>
      </p:sp>
      <p:sp>
        <p:nvSpPr>
          <p:cNvPr id="43021" name="Rectangle 15"/>
          <p:cNvSpPr>
            <a:spLocks noChangeArrowheads="1"/>
          </p:cNvSpPr>
          <p:nvPr/>
        </p:nvSpPr>
        <p:spPr bwMode="auto">
          <a:xfrm>
            <a:off x="8839200" y="5562600"/>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43022" name="Text Box 16"/>
          <p:cNvSpPr txBox="1">
            <a:spLocks noChangeArrowheads="1"/>
          </p:cNvSpPr>
          <p:nvPr/>
        </p:nvSpPr>
        <p:spPr bwMode="auto">
          <a:xfrm>
            <a:off x="8763000" y="5486400"/>
            <a:ext cx="381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a:solidFill>
                  <a:srgbClr val="FF0000"/>
                </a:solidFill>
              </a:rPr>
              <a:t>3</a:t>
            </a:r>
          </a:p>
        </p:txBody>
      </p:sp>
      <p:pic>
        <p:nvPicPr>
          <p:cNvPr id="17" name="Picture 16"/>
          <p:cNvPicPr>
            <a:picLocks noChangeAspect="1"/>
          </p:cNvPicPr>
          <p:nvPr/>
        </p:nvPicPr>
        <p:blipFill>
          <a:blip r:embed="rId3"/>
          <a:stretch>
            <a:fillRect/>
          </a:stretch>
        </p:blipFill>
        <p:spPr>
          <a:xfrm>
            <a:off x="109728" y="5737542"/>
            <a:ext cx="975360" cy="970578"/>
          </a:xfrm>
          <a:prstGeom prst="rect">
            <a:avLst/>
          </a:prstGeom>
        </p:spPr>
      </p:pic>
    </p:spTree>
    <p:extLst>
      <p:ext uri="{BB962C8B-B14F-4D97-AF65-F5344CB8AC3E}">
        <p14:creationId xmlns:p14="http://schemas.microsoft.com/office/powerpoint/2010/main" val="3791257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1085089" y="50557"/>
            <a:ext cx="10642454" cy="1485900"/>
          </a:xfrm>
        </p:spPr>
        <p:txBody>
          <a:bodyPr>
            <a:normAutofit/>
          </a:bodyPr>
          <a:lstStyle/>
          <a:p>
            <a:pPr algn="ctr"/>
            <a:r>
              <a:rPr lang="en-US" altLang="en-US" sz="4000" b="1" dirty="0"/>
              <a:t>Adjusted Odds Ratios for Treatment Measures </a:t>
            </a:r>
            <a:br>
              <a:rPr lang="en-US" altLang="en-US" sz="3200" b="1" dirty="0"/>
            </a:br>
            <a:r>
              <a:rPr lang="en-US" altLang="en-US" sz="2000" i="1" dirty="0"/>
              <a:t>Adjusted for age, race, insurance, marital status and study design</a:t>
            </a:r>
          </a:p>
        </p:txBody>
      </p:sp>
      <p:graphicFrame>
        <p:nvGraphicFramePr>
          <p:cNvPr id="4" name="Group 645"/>
          <p:cNvGraphicFramePr>
            <a:graphicFrameLocks noGrp="1"/>
          </p:cNvGraphicFramePr>
          <p:nvPr>
            <p:extLst>
              <p:ext uri="{D42A27DB-BD31-4B8C-83A1-F6EECF244321}">
                <p14:modId xmlns:p14="http://schemas.microsoft.com/office/powerpoint/2010/main" val="905026174"/>
              </p:ext>
            </p:extLst>
          </p:nvPr>
        </p:nvGraphicFramePr>
        <p:xfrm>
          <a:off x="1981201" y="1905000"/>
          <a:ext cx="8475663" cy="3705226"/>
        </p:xfrm>
        <a:graphic>
          <a:graphicData uri="http://schemas.openxmlformats.org/drawingml/2006/table">
            <a:tbl>
              <a:tblPr/>
              <a:tblGrid>
                <a:gridCol w="3333750">
                  <a:extLst>
                    <a:ext uri="{9D8B030D-6E8A-4147-A177-3AD203B41FA5}">
                      <a16:colId xmlns:a16="http://schemas.microsoft.com/office/drawing/2014/main" val="20000"/>
                    </a:ext>
                  </a:extLst>
                </a:gridCol>
                <a:gridCol w="1382713">
                  <a:extLst>
                    <a:ext uri="{9D8B030D-6E8A-4147-A177-3AD203B41FA5}">
                      <a16:colId xmlns:a16="http://schemas.microsoft.com/office/drawing/2014/main" val="20001"/>
                    </a:ext>
                  </a:extLst>
                </a:gridCol>
                <a:gridCol w="2022475">
                  <a:extLst>
                    <a:ext uri="{9D8B030D-6E8A-4147-A177-3AD203B41FA5}">
                      <a16:colId xmlns:a16="http://schemas.microsoft.com/office/drawing/2014/main" val="20002"/>
                    </a:ext>
                  </a:extLst>
                </a:gridCol>
                <a:gridCol w="1736725">
                  <a:extLst>
                    <a:ext uri="{9D8B030D-6E8A-4147-A177-3AD203B41FA5}">
                      <a16:colId xmlns:a16="http://schemas.microsoft.com/office/drawing/2014/main" val="20003"/>
                    </a:ext>
                  </a:extLst>
                </a:gridCol>
              </a:tblGrid>
              <a:tr h="620713">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l"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dirty="0">
                          <a:ln>
                            <a:noFill/>
                          </a:ln>
                          <a:solidFill>
                            <a:srgbClr val="000000"/>
                          </a:solidFill>
                          <a:effectLst/>
                          <a:latin typeface="Arial" pitchFamily="34" charset="0"/>
                          <a:ea typeface="ＭＳ Ｐゴシック" charset="-128"/>
                        </a:rPr>
                        <a:t>Quality Measures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a:ln>
                            <a:noFill/>
                          </a:ln>
                          <a:solidFill>
                            <a:srgbClr val="000000"/>
                          </a:solidFill>
                          <a:effectLst/>
                          <a:latin typeface="Arial" pitchFamily="34" charset="0"/>
                          <a:ea typeface="ＭＳ Ｐゴシック" charset="-128"/>
                        </a:rPr>
                        <a:t>aOR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a:ln>
                            <a:noFill/>
                          </a:ln>
                          <a:solidFill>
                            <a:srgbClr val="000000"/>
                          </a:solidFill>
                          <a:effectLst/>
                          <a:latin typeface="Arial" pitchFamily="34" charset="0"/>
                          <a:ea typeface="ＭＳ Ｐゴシック" charset="-128"/>
                        </a:rPr>
                        <a:t>95 % CI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a:ln>
                            <a:noFill/>
                          </a:ln>
                          <a:solidFill>
                            <a:srgbClr val="000000"/>
                          </a:solidFill>
                          <a:effectLst/>
                          <a:latin typeface="Arial" pitchFamily="34" charset="0"/>
                          <a:ea typeface="ＭＳ Ｐゴシック" charset="-128"/>
                        </a:rPr>
                        <a:t>P value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76092"/>
                    </a:solidFill>
                  </a:tcPr>
                </a:tc>
                <a:extLst>
                  <a:ext uri="{0D108BD9-81ED-4DB2-BD59-A6C34878D82A}">
                    <a16:rowId xmlns:a16="http://schemas.microsoft.com/office/drawing/2014/main" val="10000"/>
                  </a:ext>
                </a:extLst>
              </a:tr>
              <a:tr h="1139825">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l"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a:ln>
                            <a:noFill/>
                          </a:ln>
                          <a:solidFill>
                            <a:srgbClr val="000000"/>
                          </a:solidFill>
                          <a:effectLst/>
                          <a:latin typeface="Arial" pitchFamily="34" charset="0"/>
                          <a:ea typeface="ＭＳ Ｐゴシック" charset="-128"/>
                        </a:rPr>
                        <a:t>Hormone Therapy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dirty="0">
                          <a:ln>
                            <a:noFill/>
                          </a:ln>
                          <a:solidFill>
                            <a:srgbClr val="000000"/>
                          </a:solidFill>
                          <a:effectLst/>
                          <a:latin typeface="Arial" pitchFamily="34" charset="0"/>
                          <a:ea typeface="ＭＳ Ｐゴシック" charset="-128"/>
                          <a:cs typeface="Arial" pitchFamily="34" charset="0"/>
                        </a:rPr>
                        <a:t>1.78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dirty="0">
                          <a:ln>
                            <a:noFill/>
                          </a:ln>
                          <a:solidFill>
                            <a:srgbClr val="000000"/>
                          </a:solidFill>
                          <a:effectLst/>
                          <a:latin typeface="Arial" pitchFamily="34" charset="0"/>
                          <a:ea typeface="ＭＳ Ｐゴシック" charset="-128"/>
                          <a:cs typeface="Arial" pitchFamily="34" charset="0"/>
                        </a:rPr>
                        <a:t> (1.22, 2.57)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dirty="0">
                          <a:ln>
                            <a:noFill/>
                          </a:ln>
                          <a:solidFill>
                            <a:srgbClr val="000000"/>
                          </a:solidFill>
                          <a:effectLst/>
                          <a:latin typeface="Arial" pitchFamily="34" charset="0"/>
                          <a:ea typeface="ＭＳ Ｐゴシック" charset="-128"/>
                        </a:rPr>
                        <a:t> </a:t>
                      </a:r>
                      <a:r>
                        <a:rPr kumimoji="0" lang="en-US" altLang="en-US" sz="2000" b="1" i="0" u="none" strike="noStrike" cap="none" normalizeH="0" baseline="0" dirty="0">
                          <a:ln>
                            <a:noFill/>
                          </a:ln>
                          <a:solidFill>
                            <a:srgbClr val="000000"/>
                          </a:solidFill>
                          <a:effectLst/>
                          <a:latin typeface="Arial" pitchFamily="34" charset="0"/>
                          <a:ea typeface="ＭＳ Ｐゴシック" charset="-128"/>
                        </a:rPr>
                        <a:t>0.002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1"/>
                  </a:ext>
                </a:extLst>
              </a:tr>
              <a:tr h="1068388">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l"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a:ln>
                            <a:noFill/>
                          </a:ln>
                          <a:solidFill>
                            <a:srgbClr val="000000"/>
                          </a:solidFill>
                          <a:effectLst/>
                          <a:latin typeface="Arial" pitchFamily="34" charset="0"/>
                          <a:ea typeface="ＭＳ Ｐゴシック" charset="-128"/>
                        </a:rPr>
                        <a:t>Radiation Therapy post Lumpectomy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ea typeface="ＭＳ Ｐゴシック" charset="-128"/>
                        </a:rPr>
                        <a:t>1.12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ea typeface="ＭＳ Ｐゴシック" charset="-128"/>
                        </a:rPr>
                        <a:t> (0.70, 1.79)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ea typeface="ＭＳ Ｐゴシック" charset="-128"/>
                        </a:rPr>
                        <a:t> 0.643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2"/>
                  </a:ext>
                </a:extLst>
              </a:tr>
              <a:tr h="876300">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l"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1" i="0" u="none" strike="noStrike" cap="none" normalizeH="0" baseline="0">
                          <a:ln>
                            <a:noFill/>
                          </a:ln>
                          <a:solidFill>
                            <a:srgbClr val="000000"/>
                          </a:solidFill>
                          <a:effectLst/>
                          <a:latin typeface="Arial" pitchFamily="34" charset="0"/>
                          <a:ea typeface="ＭＳ Ｐゴシック" charset="-128"/>
                        </a:rPr>
                        <a:t>Chemotherapy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ea typeface="ＭＳ Ｐゴシック" charset="-128"/>
                        </a:rPr>
                        <a:t>0.48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ea typeface="ＭＳ Ｐゴシック" charset="-128"/>
                        </a:rPr>
                        <a:t> (0.24, 0.95)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defTabSz="3916363" eaLnBrk="0" hangingPunct="0">
                        <a:spcBef>
                          <a:spcPct val="20000"/>
                        </a:spcBef>
                        <a:buClr>
                          <a:schemeClr val="tx1"/>
                        </a:buClr>
                        <a:buSzPct val="70000"/>
                        <a:buFont typeface="Wingdings" pitchFamily="2" charset="2"/>
                        <a:defRPr sz="2600">
                          <a:solidFill>
                            <a:schemeClr val="tx2"/>
                          </a:solidFill>
                          <a:latin typeface="Arial" pitchFamily="34" charset="0"/>
                        </a:defRPr>
                      </a:lvl1pPr>
                      <a:lvl2pPr marL="742950" indent="-285750" defTabSz="3916363" eaLnBrk="0" hangingPunct="0">
                        <a:spcBef>
                          <a:spcPct val="20000"/>
                        </a:spcBef>
                        <a:buClr>
                          <a:schemeClr val="accent1"/>
                        </a:buClr>
                        <a:buSzPct val="75000"/>
                        <a:buFont typeface="Wingdings" pitchFamily="2" charset="2"/>
                        <a:defRPr sz="2400">
                          <a:solidFill>
                            <a:schemeClr val="tx2"/>
                          </a:solidFill>
                          <a:latin typeface="Arial" pitchFamily="34" charset="0"/>
                        </a:defRPr>
                      </a:lvl2pPr>
                      <a:lvl3pPr marL="1143000" indent="-228600" defTabSz="3916363" eaLnBrk="0" hangingPunct="0">
                        <a:spcBef>
                          <a:spcPct val="20000"/>
                        </a:spcBef>
                        <a:buClr>
                          <a:schemeClr val="accent2"/>
                        </a:buClr>
                        <a:defRPr sz="2000">
                          <a:solidFill>
                            <a:schemeClr val="tx2"/>
                          </a:solidFill>
                          <a:latin typeface="Arial" pitchFamily="34" charset="0"/>
                        </a:defRPr>
                      </a:lvl3pPr>
                      <a:lvl4pPr marL="1600200" indent="-228600" defTabSz="3916363" eaLnBrk="0" hangingPunct="0">
                        <a:spcBef>
                          <a:spcPct val="20000"/>
                        </a:spcBef>
                        <a:buClr>
                          <a:schemeClr val="tx1"/>
                        </a:buClr>
                        <a:defRPr>
                          <a:solidFill>
                            <a:schemeClr val="tx2"/>
                          </a:solidFill>
                          <a:latin typeface="Arial" pitchFamily="34" charset="0"/>
                        </a:defRPr>
                      </a:lvl4pPr>
                      <a:lvl5pPr marL="2057400" indent="-228600" defTabSz="3916363" eaLnBrk="0" hangingPunct="0">
                        <a:spcBef>
                          <a:spcPct val="20000"/>
                        </a:spcBef>
                        <a:defRPr>
                          <a:solidFill>
                            <a:schemeClr val="tx2"/>
                          </a:solidFill>
                          <a:latin typeface="Arial" pitchFamily="34" charset="0"/>
                        </a:defRPr>
                      </a:lvl5pPr>
                      <a:lvl6pPr marL="2514600" indent="-228600" defTabSz="3916363" eaLnBrk="0" fontAlgn="base" hangingPunct="0">
                        <a:spcBef>
                          <a:spcPct val="20000"/>
                        </a:spcBef>
                        <a:spcAft>
                          <a:spcPct val="0"/>
                        </a:spcAft>
                        <a:defRPr>
                          <a:solidFill>
                            <a:schemeClr val="tx2"/>
                          </a:solidFill>
                          <a:latin typeface="Arial" pitchFamily="34" charset="0"/>
                        </a:defRPr>
                      </a:lvl6pPr>
                      <a:lvl7pPr marL="2971800" indent="-228600" defTabSz="3916363" eaLnBrk="0" fontAlgn="base" hangingPunct="0">
                        <a:spcBef>
                          <a:spcPct val="20000"/>
                        </a:spcBef>
                        <a:spcAft>
                          <a:spcPct val="0"/>
                        </a:spcAft>
                        <a:defRPr>
                          <a:solidFill>
                            <a:schemeClr val="tx2"/>
                          </a:solidFill>
                          <a:latin typeface="Arial" pitchFamily="34" charset="0"/>
                        </a:defRPr>
                      </a:lvl7pPr>
                      <a:lvl8pPr marL="3429000" indent="-228600" defTabSz="3916363" eaLnBrk="0" fontAlgn="base" hangingPunct="0">
                        <a:spcBef>
                          <a:spcPct val="20000"/>
                        </a:spcBef>
                        <a:spcAft>
                          <a:spcPct val="0"/>
                        </a:spcAft>
                        <a:defRPr>
                          <a:solidFill>
                            <a:schemeClr val="tx2"/>
                          </a:solidFill>
                          <a:latin typeface="Arial" pitchFamily="34" charset="0"/>
                        </a:defRPr>
                      </a:lvl8pPr>
                      <a:lvl9pPr marL="3886200" indent="-228600" defTabSz="3916363" eaLnBrk="0" fontAlgn="base" hangingPunct="0">
                        <a:spcBef>
                          <a:spcPct val="20000"/>
                        </a:spcBef>
                        <a:spcAft>
                          <a:spcPct val="0"/>
                        </a:spcAft>
                        <a:defRPr>
                          <a:solidFill>
                            <a:schemeClr val="tx2"/>
                          </a:solidFill>
                          <a:latin typeface="Arial" pitchFamily="34" charset="0"/>
                        </a:defRPr>
                      </a:lvl9pPr>
                    </a:lstStyle>
                    <a:p>
                      <a:pPr marL="0" marR="0" lvl="0" indent="0" algn="ctr" defTabSz="3916363"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ea typeface="ＭＳ Ｐゴシック" charset="-128"/>
                        </a:rPr>
                        <a:t> 0.035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1172599" y="6446510"/>
            <a:ext cx="10092866" cy="261610"/>
          </a:xfrm>
          <a:prstGeom prst="rect">
            <a:avLst/>
          </a:prstGeom>
          <a:noFill/>
        </p:spPr>
        <p:txBody>
          <a:bodyPr wrap="square" rtlCol="0">
            <a:spAutoFit/>
          </a:bodyPr>
          <a:lstStyle/>
          <a:p>
            <a:r>
              <a:rPr lang="en-US" sz="1100" dirty="0" err="1"/>
              <a:t>Ko</a:t>
            </a:r>
            <a:r>
              <a:rPr lang="en-US" sz="1100" dirty="0"/>
              <a:t> NY, Darnell JS, Calhoun E, Freund KM, Wells KJ, Shapiro CL, Dudley </a:t>
            </a:r>
            <a:r>
              <a:rPr lang="en-US" sz="1100" dirty="0" err="1"/>
              <a:t>DJ,Patierno</a:t>
            </a:r>
            <a:r>
              <a:rPr lang="en-US" sz="1100" dirty="0"/>
              <a:t> SR, </a:t>
            </a:r>
            <a:r>
              <a:rPr lang="en-US" sz="1100" dirty="0" err="1"/>
              <a:t>Fiscella</a:t>
            </a:r>
            <a:r>
              <a:rPr lang="en-US" sz="1100" dirty="0"/>
              <a:t> K, </a:t>
            </a:r>
            <a:r>
              <a:rPr lang="en-US" sz="1100" dirty="0" err="1"/>
              <a:t>Raich</a:t>
            </a:r>
            <a:r>
              <a:rPr lang="en-US" sz="1100" dirty="0"/>
              <a:t> P, </a:t>
            </a:r>
            <a:r>
              <a:rPr lang="en-US" sz="1100" b="1" dirty="0" err="1"/>
              <a:t>Battaglia</a:t>
            </a:r>
            <a:r>
              <a:rPr lang="en-US" sz="1100" b="1" dirty="0"/>
              <a:t> TA</a:t>
            </a:r>
            <a:r>
              <a:rPr lang="en-US" sz="1100" dirty="0"/>
              <a:t>. Journal of Clinical Oncology. (2016)</a:t>
            </a:r>
          </a:p>
        </p:txBody>
      </p:sp>
      <p:pic>
        <p:nvPicPr>
          <p:cNvPr id="6" name="Picture 5"/>
          <p:cNvPicPr>
            <a:picLocks noChangeAspect="1"/>
          </p:cNvPicPr>
          <p:nvPr/>
        </p:nvPicPr>
        <p:blipFill>
          <a:blip r:embed="rId2"/>
          <a:stretch>
            <a:fillRect/>
          </a:stretch>
        </p:blipFill>
        <p:spPr>
          <a:xfrm>
            <a:off x="109728" y="5737542"/>
            <a:ext cx="975360" cy="970578"/>
          </a:xfrm>
          <a:prstGeom prst="rect">
            <a:avLst/>
          </a:prstGeom>
        </p:spPr>
      </p:pic>
    </p:spTree>
    <p:extLst>
      <p:ext uri="{BB962C8B-B14F-4D97-AF65-F5344CB8AC3E}">
        <p14:creationId xmlns:p14="http://schemas.microsoft.com/office/powerpoint/2010/main" val="4038471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247" y="1027906"/>
            <a:ext cx="7831255" cy="563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a:t>Type of Barriers Matter</a:t>
            </a:r>
          </a:p>
        </p:txBody>
      </p:sp>
    </p:spTree>
    <p:extLst>
      <p:ext uri="{BB962C8B-B14F-4D97-AF65-F5344CB8AC3E}">
        <p14:creationId xmlns:p14="http://schemas.microsoft.com/office/powerpoint/2010/main" val="3052146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0066" name="Group 2"/>
          <p:cNvGraphicFramePr>
            <a:graphicFrameLocks noGrp="1"/>
          </p:cNvGraphicFramePr>
          <p:nvPr>
            <p:ph idx="4294967295"/>
            <p:extLst>
              <p:ext uri="{D42A27DB-BD31-4B8C-83A1-F6EECF244321}">
                <p14:modId xmlns:p14="http://schemas.microsoft.com/office/powerpoint/2010/main" val="2319170492"/>
              </p:ext>
            </p:extLst>
          </p:nvPr>
        </p:nvGraphicFramePr>
        <p:xfrm>
          <a:off x="1694543" y="1505130"/>
          <a:ext cx="8763000" cy="5303839"/>
        </p:xfrm>
        <a:graphic>
          <a:graphicData uri="http://schemas.openxmlformats.org/drawingml/2006/table">
            <a:tbl>
              <a:tblPr/>
              <a:tblGrid>
                <a:gridCol w="2413000">
                  <a:extLst>
                    <a:ext uri="{9D8B030D-6E8A-4147-A177-3AD203B41FA5}">
                      <a16:colId xmlns:a16="http://schemas.microsoft.com/office/drawing/2014/main" val="20000"/>
                    </a:ext>
                  </a:extLst>
                </a:gridCol>
                <a:gridCol w="1185863">
                  <a:extLst>
                    <a:ext uri="{9D8B030D-6E8A-4147-A177-3AD203B41FA5}">
                      <a16:colId xmlns:a16="http://schemas.microsoft.com/office/drawing/2014/main" val="20001"/>
                    </a:ext>
                  </a:extLst>
                </a:gridCol>
                <a:gridCol w="1484312">
                  <a:extLst>
                    <a:ext uri="{9D8B030D-6E8A-4147-A177-3AD203B41FA5}">
                      <a16:colId xmlns:a16="http://schemas.microsoft.com/office/drawing/2014/main" val="20002"/>
                    </a:ext>
                  </a:extLst>
                </a:gridCol>
                <a:gridCol w="1297030">
                  <a:extLst>
                    <a:ext uri="{9D8B030D-6E8A-4147-A177-3AD203B41FA5}">
                      <a16:colId xmlns:a16="http://schemas.microsoft.com/office/drawing/2014/main" val="20003"/>
                    </a:ext>
                  </a:extLst>
                </a:gridCol>
                <a:gridCol w="1444583">
                  <a:extLst>
                    <a:ext uri="{9D8B030D-6E8A-4147-A177-3AD203B41FA5}">
                      <a16:colId xmlns:a16="http://schemas.microsoft.com/office/drawing/2014/main" val="20004"/>
                    </a:ext>
                  </a:extLst>
                </a:gridCol>
                <a:gridCol w="938212">
                  <a:extLst>
                    <a:ext uri="{9D8B030D-6E8A-4147-A177-3AD203B41FA5}">
                      <a16:colId xmlns:a16="http://schemas.microsoft.com/office/drawing/2014/main" val="20005"/>
                    </a:ext>
                  </a:extLst>
                </a:gridCol>
              </a:tblGrid>
              <a:tr h="1438742">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dirty="0">
                          <a:ln>
                            <a:noFill/>
                          </a:ln>
                          <a:solidFill>
                            <a:schemeClr val="tx2"/>
                          </a:solidFill>
                          <a:effectLst/>
                          <a:latin typeface="Arial Narrow" pitchFamily="34" charset="0"/>
                        </a:rPr>
                        <a:t>Task/Network</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2800" b="1" i="0" u="none" strike="noStrike" cap="none" normalizeH="0" baseline="0" dirty="0">
                        <a:ln>
                          <a:noFill/>
                        </a:ln>
                        <a:solidFill>
                          <a:schemeClr val="tx2"/>
                        </a:solidFill>
                        <a:effectLst/>
                        <a:latin typeface="Arial Narrow"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dirty="0">
                          <a:ln>
                            <a:noFill/>
                          </a:ln>
                          <a:solidFill>
                            <a:schemeClr val="tx2"/>
                          </a:solidFill>
                          <a:effectLst/>
                          <a:latin typeface="Arial Narrow" pitchFamily="34" charset="0"/>
                        </a:rPr>
                        <a:t>Patient </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2600" b="1" i="0" u="none" strike="noStrike" cap="none" normalizeH="0" baseline="0" dirty="0">
                        <a:ln>
                          <a:noFill/>
                        </a:ln>
                        <a:solidFill>
                          <a:schemeClr val="tx2"/>
                        </a:solidFill>
                        <a:effectLst/>
                        <a:latin typeface="Arial Narrow" pitchFamily="34" charset="0"/>
                      </a:endParaRP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2600" b="1" i="0" u="none" strike="noStrike" cap="none" normalizeH="0" baseline="0" dirty="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a:ln>
                            <a:noFill/>
                          </a:ln>
                          <a:solidFill>
                            <a:schemeClr val="tx2"/>
                          </a:solidFill>
                          <a:effectLst/>
                          <a:latin typeface="Arial Narrow" pitchFamily="34" charset="0"/>
                        </a:rPr>
                        <a:t>Provider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a:ln>
                            <a:noFill/>
                          </a:ln>
                          <a:solidFill>
                            <a:schemeClr val="tx2"/>
                          </a:solidFill>
                          <a:effectLst/>
                          <a:latin typeface="Arial Narrow" pitchFamily="34" charset="0"/>
                        </a:rPr>
                        <a:t>Non-Clinical Staff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a:ln>
                            <a:noFill/>
                          </a:ln>
                          <a:solidFill>
                            <a:schemeClr val="tx2"/>
                          </a:solidFill>
                          <a:effectLst/>
                          <a:latin typeface="Arial Narrow" pitchFamily="34" charset="0"/>
                        </a:rPr>
                        <a:t>Support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a:ln>
                            <a:noFill/>
                          </a:ln>
                          <a:solidFill>
                            <a:schemeClr val="tx2"/>
                          </a:solidFill>
                          <a:effectLst/>
                          <a:latin typeface="Arial Narrow" pitchFamily="34" charset="0"/>
                        </a:rPr>
                        <a:t>EMR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937">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a:ln>
                            <a:noFill/>
                          </a:ln>
                          <a:solidFill>
                            <a:schemeClr val="tx2"/>
                          </a:solidFill>
                          <a:effectLst/>
                          <a:latin typeface="Arial Narrow" pitchFamily="34" charset="0"/>
                        </a:rPr>
                        <a:t>Navigate </a:t>
                      </a:r>
                      <a:r>
                        <a:rPr kumimoji="0" lang="en-US" sz="2800" b="1" i="0" u="sng" strike="noStrike" cap="none" normalizeH="0" baseline="0">
                          <a:ln>
                            <a:noFill/>
                          </a:ln>
                          <a:solidFill>
                            <a:schemeClr val="tx2"/>
                          </a:solidFill>
                          <a:effectLst/>
                          <a:latin typeface="Arial Narrow" pitchFamily="34" charset="0"/>
                        </a:rPr>
                        <a:t>with</a:t>
                      </a:r>
                      <a:r>
                        <a:rPr kumimoji="0" lang="en-US" sz="2800" b="1" i="0" u="none" strike="noStrike" cap="none" normalizeH="0" baseline="0">
                          <a:ln>
                            <a:noFill/>
                          </a:ln>
                          <a:solidFill>
                            <a:schemeClr val="tx2"/>
                          </a:solidFill>
                          <a:effectLst/>
                          <a:latin typeface="Arial Narrow" pitchFamily="34" charset="0"/>
                        </a:rPr>
                        <a:t> </a:t>
                      </a:r>
                      <a:r>
                        <a:rPr kumimoji="0" lang="en-US" sz="2800" b="0" i="0" u="none" strike="noStrike" cap="none" normalizeH="0" baseline="0">
                          <a:ln>
                            <a:noFill/>
                          </a:ln>
                          <a:solidFill>
                            <a:schemeClr val="tx2"/>
                          </a:solidFill>
                          <a:effectLst/>
                          <a:latin typeface="Arial Narrow" pitchFamily="34" charset="0"/>
                        </a:rPr>
                        <a:t>specific pt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0" i="0" u="none" strike="noStrike" cap="none" normalizeH="0" baseline="0">
                          <a:ln>
                            <a:noFill/>
                          </a:ln>
                          <a:solidFill>
                            <a:schemeClr val="tx2"/>
                          </a:solidFill>
                          <a:effectLst/>
                          <a:latin typeface="Arial Narrow" pitchFamily="34" charset="0"/>
                        </a:rPr>
                        <a:t>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
                      <a:fgClr>
                        <a:srgbClr val="FFFF00"/>
                      </a:fgClr>
                      <a:bgClr>
                        <a:srgbClr val="FFFF00"/>
                      </a:bgClr>
                    </a:patt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944937">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a:ln>
                            <a:noFill/>
                          </a:ln>
                          <a:solidFill>
                            <a:schemeClr val="tx2"/>
                          </a:solidFill>
                          <a:effectLst/>
                          <a:latin typeface="Arial Narrow" pitchFamily="34" charset="0"/>
                        </a:rPr>
                        <a:t>Facilitate </a:t>
                      </a:r>
                      <a:r>
                        <a:rPr kumimoji="0" lang="en-US" sz="2800" b="1" i="0" u="sng" strike="noStrike" cap="none" normalizeH="0" baseline="0">
                          <a:ln>
                            <a:noFill/>
                          </a:ln>
                          <a:solidFill>
                            <a:schemeClr val="tx2"/>
                          </a:solidFill>
                          <a:effectLst/>
                          <a:latin typeface="Arial Narrow" pitchFamily="34" charset="0"/>
                        </a:rPr>
                        <a:t>for</a:t>
                      </a:r>
                      <a:r>
                        <a:rPr kumimoji="0" lang="en-US" sz="2800" b="1" i="0" u="none" strike="noStrike" cap="none" normalizeH="0" baseline="0">
                          <a:ln>
                            <a:noFill/>
                          </a:ln>
                          <a:solidFill>
                            <a:schemeClr val="tx2"/>
                          </a:solidFill>
                          <a:effectLst/>
                          <a:latin typeface="Arial Narrow" pitchFamily="34" charset="0"/>
                        </a:rPr>
                        <a:t> </a:t>
                      </a:r>
                      <a:r>
                        <a:rPr kumimoji="0" lang="en-US" sz="2800" b="0" i="0" u="none" strike="noStrike" cap="none" normalizeH="0" baseline="0">
                          <a:ln>
                            <a:noFill/>
                          </a:ln>
                          <a:solidFill>
                            <a:schemeClr val="tx2"/>
                          </a:solidFill>
                          <a:effectLst/>
                          <a:latin typeface="Arial Narrow" pitchFamily="34" charset="0"/>
                        </a:rPr>
                        <a:t>specific pt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0" i="0" u="none" strike="noStrike" cap="none" normalizeH="0" baseline="0">
                          <a:ln>
                            <a:noFill/>
                          </a:ln>
                          <a:solidFill>
                            <a:schemeClr val="tx2"/>
                          </a:solidFill>
                          <a:effectLst/>
                          <a:latin typeface="Arial Narrow" pitchFamily="34" charset="0"/>
                        </a:rPr>
                        <a:t>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0" i="0" u="none" strike="noStrike" cap="none" normalizeH="0" baseline="0">
                          <a:ln>
                            <a:noFill/>
                          </a:ln>
                          <a:solidFill>
                            <a:schemeClr val="tx2"/>
                          </a:solidFill>
                          <a:effectLst/>
                          <a:latin typeface="Arial Narrow" pitchFamily="34" charset="0"/>
                        </a:rPr>
                        <a:t>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0" i="0" u="none" strike="noStrike" cap="none" normalizeH="0" baseline="0">
                          <a:ln>
                            <a:noFill/>
                          </a:ln>
                          <a:solidFill>
                            <a:schemeClr val="tx2"/>
                          </a:solidFill>
                          <a:effectLst/>
                          <a:latin typeface="Arial Narrow" pitchFamily="34" charset="0"/>
                        </a:rPr>
                        <a:t>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944937">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a:ln>
                            <a:noFill/>
                          </a:ln>
                          <a:solidFill>
                            <a:schemeClr val="tx2"/>
                          </a:solidFill>
                          <a:effectLst/>
                          <a:latin typeface="Arial Narrow" pitchFamily="34" charset="0"/>
                        </a:rPr>
                        <a:t>Maintain system </a:t>
                      </a:r>
                      <a:r>
                        <a:rPr kumimoji="0" lang="en-US" sz="2800" b="0" i="0" u="none" strike="noStrike" cap="none" normalizeH="0" baseline="0">
                          <a:ln>
                            <a:noFill/>
                          </a:ln>
                          <a:solidFill>
                            <a:schemeClr val="tx2"/>
                          </a:solidFill>
                          <a:effectLst/>
                          <a:latin typeface="Arial Narrow" pitchFamily="34" charset="0"/>
                        </a:rPr>
                        <a:t>for all</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3200" b="0" i="0" u="none" strike="noStrike" cap="none" normalizeH="0" baseline="0">
                          <a:ln>
                            <a:noFill/>
                          </a:ln>
                          <a:solidFill>
                            <a:schemeClr val="tx2"/>
                          </a:solidFill>
                          <a:effectLst/>
                          <a:latin typeface="Arial" pitchFamily="34" charset="0"/>
                        </a:rPr>
                        <a:t>X</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3"/>
                  </a:ext>
                </a:extLst>
              </a:tr>
              <a:tr h="1030286">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a:ln>
                            <a:noFill/>
                          </a:ln>
                          <a:solidFill>
                            <a:schemeClr val="tx2"/>
                          </a:solidFill>
                          <a:effectLst/>
                          <a:latin typeface="Arial Narrow" pitchFamily="34" charset="0"/>
                        </a:rPr>
                        <a:t>Document/</a:t>
                      </a: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a:ln>
                            <a:noFill/>
                          </a:ln>
                          <a:solidFill>
                            <a:schemeClr val="tx2"/>
                          </a:solidFill>
                          <a:effectLst/>
                          <a:latin typeface="Arial Narrow" pitchFamily="34" charset="0"/>
                        </a:rPr>
                        <a:t>Review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dirty="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500" b="0" i="0" u="none" strike="noStrike" cap="none" normalizeH="0" baseline="0" dirty="0">
                        <a:ln>
                          <a:noFill/>
                        </a:ln>
                        <a:solidFill>
                          <a:schemeClr val="tx2"/>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en-US" sz="3200" b="0" i="0" u="none" strike="noStrike" cap="none" normalizeH="0" baseline="0" dirty="0">
                          <a:ln>
                            <a:noFill/>
                          </a:ln>
                          <a:solidFill>
                            <a:schemeClr val="tx2"/>
                          </a:solidFill>
                          <a:effectLst/>
                          <a:latin typeface="Arial" pitchFamily="34" charset="0"/>
                        </a:rPr>
                        <a:t>X</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4"/>
                  </a:ext>
                </a:extLst>
              </a:tr>
            </a:tbl>
          </a:graphicData>
        </a:graphic>
      </p:graphicFrame>
      <p:sp>
        <p:nvSpPr>
          <p:cNvPr id="59438" name="Text Box 46"/>
          <p:cNvSpPr txBox="1">
            <a:spLocks noChangeArrowheads="1"/>
          </p:cNvSpPr>
          <p:nvPr/>
        </p:nvSpPr>
        <p:spPr bwMode="auto">
          <a:xfrm>
            <a:off x="1694543" y="304801"/>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2"/>
                </a:solidFill>
                <a:latin typeface="Arial" panose="020B0604020202020204" pitchFamily="34" charset="0"/>
                <a:sym typeface="Wingdings" panose="05000000000000000000" pitchFamily="2" charset="2"/>
              </a:defRPr>
            </a:lvl1pPr>
            <a:lvl2pPr marL="742950" indent="-285750" eaLnBrk="0" hangingPunct="0">
              <a:defRPr sz="2800">
                <a:solidFill>
                  <a:schemeClr val="tx2"/>
                </a:solidFill>
                <a:latin typeface="Arial" panose="020B0604020202020204" pitchFamily="34" charset="0"/>
                <a:sym typeface="Wingdings" panose="05000000000000000000" pitchFamily="2" charset="2"/>
              </a:defRPr>
            </a:lvl2pPr>
            <a:lvl3pPr marL="1143000" indent="-228600" eaLnBrk="0" hangingPunct="0">
              <a:defRPr sz="2800">
                <a:solidFill>
                  <a:schemeClr val="tx2"/>
                </a:solidFill>
                <a:latin typeface="Arial" panose="020B0604020202020204" pitchFamily="34" charset="0"/>
                <a:sym typeface="Wingdings" panose="05000000000000000000" pitchFamily="2" charset="2"/>
              </a:defRPr>
            </a:lvl3pPr>
            <a:lvl4pPr marL="1600200" indent="-228600" eaLnBrk="0" hangingPunct="0">
              <a:defRPr sz="2800">
                <a:solidFill>
                  <a:schemeClr val="tx2"/>
                </a:solidFill>
                <a:latin typeface="Arial" panose="020B0604020202020204" pitchFamily="34" charset="0"/>
                <a:sym typeface="Wingdings" panose="05000000000000000000" pitchFamily="2" charset="2"/>
              </a:defRPr>
            </a:lvl4pPr>
            <a:lvl5pPr marL="2057400" indent="-228600" eaLnBrk="0" hangingPunct="0">
              <a:defRPr sz="2800">
                <a:solidFill>
                  <a:schemeClr val="tx2"/>
                </a:solidFill>
                <a:latin typeface="Arial" panose="020B0604020202020204" pitchFamily="34" charset="0"/>
                <a:sym typeface="Wingdings" panose="05000000000000000000" pitchFamily="2" charset="2"/>
              </a:defRPr>
            </a:lvl5pPr>
            <a:lvl6pPr marL="2514600" indent="-228600"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6pPr>
            <a:lvl7pPr marL="2971800" indent="-228600"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7pPr>
            <a:lvl8pPr marL="3429000" indent="-228600"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8pPr>
            <a:lvl9pPr marL="3886200" indent="-228600" eaLnBrk="0" fontAlgn="base" hangingPunct="0">
              <a:spcBef>
                <a:spcPct val="0"/>
              </a:spcBef>
              <a:spcAft>
                <a:spcPct val="0"/>
              </a:spcAft>
              <a:defRPr sz="2800">
                <a:solidFill>
                  <a:schemeClr val="tx2"/>
                </a:solidFill>
                <a:latin typeface="Arial" panose="020B0604020202020204" pitchFamily="34" charset="0"/>
                <a:sym typeface="Wingdings" panose="05000000000000000000" pitchFamily="2" charset="2"/>
              </a:defRPr>
            </a:lvl9pPr>
          </a:lstStyle>
          <a:p>
            <a:pPr algn="ctr" eaLnBrk="1" hangingPunct="1">
              <a:spcBef>
                <a:spcPct val="50000"/>
              </a:spcBef>
            </a:pPr>
            <a:r>
              <a:rPr lang="en-US" altLang="en-US" sz="4000" b="1" dirty="0">
                <a:solidFill>
                  <a:schemeClr val="tx1"/>
                </a:solidFill>
                <a:latin typeface="+mj-lt"/>
              </a:rPr>
              <a:t>Navigator Activities Matter</a:t>
            </a:r>
          </a:p>
        </p:txBody>
      </p:sp>
    </p:spTree>
    <p:extLst>
      <p:ext uri="{BB962C8B-B14F-4D97-AF65-F5344CB8AC3E}">
        <p14:creationId xmlns:p14="http://schemas.microsoft.com/office/powerpoint/2010/main" val="1394485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ocial determinants of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555" y="1667919"/>
            <a:ext cx="5286375"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3829" y="221369"/>
            <a:ext cx="11509828" cy="1323439"/>
          </a:xfrm>
          <a:prstGeom prst="rect">
            <a:avLst/>
          </a:prstGeom>
        </p:spPr>
        <p:txBody>
          <a:bodyPr wrap="square">
            <a:spAutoFit/>
          </a:bodyPr>
          <a:lstStyle/>
          <a:p>
            <a:pPr algn="ctr"/>
            <a:r>
              <a:rPr lang="en-US" altLang="en-US" sz="4000" b="1" dirty="0">
                <a:latin typeface="+mj-lt"/>
              </a:rPr>
              <a:t>Cancer is Not Always the Worst Problem for our Patients: </a:t>
            </a:r>
            <a:r>
              <a:rPr lang="en-US" altLang="en-US" sz="4000" b="1" i="1" dirty="0">
                <a:latin typeface="+mj-lt"/>
              </a:rPr>
              <a:t>Social Determinants of Health</a:t>
            </a:r>
            <a:endParaRPr lang="en-US" sz="4000" b="1" i="1" dirty="0">
              <a:latin typeface="+mj-lt"/>
            </a:endParaRPr>
          </a:p>
        </p:txBody>
      </p:sp>
    </p:spTree>
    <p:extLst>
      <p:ext uri="{BB962C8B-B14F-4D97-AF65-F5344CB8AC3E}">
        <p14:creationId xmlns:p14="http://schemas.microsoft.com/office/powerpoint/2010/main" val="116634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35" y="404856"/>
            <a:ext cx="10515600" cy="1325563"/>
          </a:xfrm>
        </p:spPr>
        <p:txBody>
          <a:bodyPr>
            <a:normAutofit/>
          </a:bodyPr>
          <a:lstStyle/>
          <a:p>
            <a:pPr algn="ctr"/>
            <a:r>
              <a:rPr lang="en-US" sz="4000" b="1" dirty="0"/>
              <a:t>“Personal” Disclosures</a:t>
            </a:r>
          </a:p>
        </p:txBody>
      </p:sp>
      <p:sp>
        <p:nvSpPr>
          <p:cNvPr id="3" name="Content Placeholder 2"/>
          <p:cNvSpPr>
            <a:spLocks noGrp="1"/>
          </p:cNvSpPr>
          <p:nvPr>
            <p:ph idx="1"/>
          </p:nvPr>
        </p:nvSpPr>
        <p:spPr>
          <a:xfrm>
            <a:off x="838200" y="1988516"/>
            <a:ext cx="10515600" cy="4351338"/>
          </a:xfrm>
        </p:spPr>
        <p:txBody>
          <a:bodyPr/>
          <a:lstStyle/>
          <a:p>
            <a:r>
              <a:rPr lang="en-US" sz="3200" dirty="0"/>
              <a:t>Age 20: Stage IV </a:t>
            </a:r>
            <a:r>
              <a:rPr lang="en-US" sz="3200" dirty="0" err="1"/>
              <a:t>Hodgkins</a:t>
            </a:r>
            <a:r>
              <a:rPr lang="en-US" sz="3200" dirty="0"/>
              <a:t> Lymphoma</a:t>
            </a:r>
          </a:p>
          <a:p>
            <a:r>
              <a:rPr lang="en-US" sz="3200" dirty="0"/>
              <a:t>White, professional: place of privilege, not all share the same care experience</a:t>
            </a:r>
          </a:p>
          <a:p>
            <a:r>
              <a:rPr lang="en-US" sz="3200" dirty="0"/>
              <a:t>Career focus to understand and address differences </a:t>
            </a:r>
          </a:p>
          <a:p>
            <a:r>
              <a:rPr lang="en-US" sz="3200" dirty="0"/>
              <a:t>Age 48: Stage I ER-/PR-/Her2+ Breast Cancer</a:t>
            </a:r>
          </a:p>
          <a:p>
            <a:r>
              <a:rPr lang="en-US" sz="3200" dirty="0"/>
              <a:t>Wow, we have a long way to go to get to equity…</a:t>
            </a:r>
          </a:p>
          <a:p>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5049" y="186660"/>
            <a:ext cx="2827094" cy="1761957"/>
          </a:xfrm>
          <a:prstGeom prst="rect">
            <a:avLst/>
          </a:prstGeom>
        </p:spPr>
      </p:pic>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124" y="4886551"/>
            <a:ext cx="2755359" cy="1833566"/>
          </a:xfrm>
          <a:prstGeom prst="rect">
            <a:avLst/>
          </a:prstGeom>
        </p:spPr>
      </p:pic>
    </p:spTree>
    <p:extLst>
      <p:ext uri="{BB962C8B-B14F-4D97-AF65-F5344CB8AC3E}">
        <p14:creationId xmlns:p14="http://schemas.microsoft.com/office/powerpoint/2010/main" val="4044082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normAutofit/>
          </a:bodyPr>
          <a:lstStyle/>
          <a:p>
            <a:pPr algn="ctr">
              <a:defRPr/>
            </a:pPr>
            <a:r>
              <a:rPr lang="en-US" sz="4000" b="1" dirty="0"/>
              <a:t>“Socio-legal” Barriers to Care at BMC</a:t>
            </a:r>
          </a:p>
        </p:txBody>
      </p:sp>
      <p:sp>
        <p:nvSpPr>
          <p:cNvPr id="37891" name="Content Placeholder 2"/>
          <p:cNvSpPr>
            <a:spLocks noGrp="1"/>
          </p:cNvSpPr>
          <p:nvPr>
            <p:ph idx="1"/>
          </p:nvPr>
        </p:nvSpPr>
        <p:spPr>
          <a:xfrm>
            <a:off x="1378424" y="1600200"/>
            <a:ext cx="9975376" cy="5257800"/>
          </a:xfrm>
        </p:spPr>
        <p:txBody>
          <a:bodyPr>
            <a:normAutofit/>
          </a:bodyPr>
          <a:lstStyle/>
          <a:p>
            <a:pPr>
              <a:spcAft>
                <a:spcPct val="0"/>
              </a:spcAft>
              <a:buFont typeface="Arial" panose="020B0604020202020204" pitchFamily="34" charset="0"/>
              <a:buChar char="•"/>
            </a:pPr>
            <a:r>
              <a:rPr lang="en-US" altLang="en-US" sz="3200" b="1" dirty="0"/>
              <a:t>Patient survey</a:t>
            </a:r>
            <a:r>
              <a:rPr lang="en-US" altLang="en-US" sz="3200" dirty="0"/>
              <a:t>: “</a:t>
            </a:r>
            <a:r>
              <a:rPr lang="en-US" altLang="en-US" sz="3200" i="1" dirty="0"/>
              <a:t>Over the past two weeks I have been concerned about</a:t>
            </a:r>
            <a:r>
              <a:rPr lang="en-US" altLang="en-US" sz="3200" dirty="0"/>
              <a:t>…”</a:t>
            </a:r>
          </a:p>
          <a:p>
            <a:pPr marL="457200" lvl="1" indent="0">
              <a:spcAft>
                <a:spcPct val="0"/>
              </a:spcAft>
              <a:buNone/>
            </a:pPr>
            <a:r>
              <a:rPr lang="en-US" altLang="en-US" sz="3200" b="1" dirty="0"/>
              <a:t>	I</a:t>
            </a:r>
            <a:r>
              <a:rPr lang="en-US" altLang="en-US" sz="3200" dirty="0"/>
              <a:t>ncome Supports</a:t>
            </a:r>
          </a:p>
          <a:p>
            <a:pPr marL="457200" lvl="1" indent="0">
              <a:spcAft>
                <a:spcPct val="0"/>
              </a:spcAft>
              <a:buNone/>
            </a:pPr>
            <a:r>
              <a:rPr lang="en-US" altLang="en-US" sz="3200" b="1" dirty="0"/>
              <a:t>	H</a:t>
            </a:r>
            <a:r>
              <a:rPr lang="en-US" altLang="en-US" sz="3200" dirty="0"/>
              <a:t>ousing</a:t>
            </a:r>
          </a:p>
          <a:p>
            <a:pPr marL="457200" lvl="1" indent="0">
              <a:spcAft>
                <a:spcPct val="0"/>
              </a:spcAft>
              <a:buNone/>
            </a:pPr>
            <a:r>
              <a:rPr lang="en-US" altLang="en-US" sz="3200" b="1" dirty="0"/>
              <a:t>	E</a:t>
            </a:r>
            <a:r>
              <a:rPr lang="en-US" altLang="en-US" sz="3200" dirty="0"/>
              <a:t>ducation/Employment</a:t>
            </a:r>
          </a:p>
          <a:p>
            <a:pPr marL="457200" lvl="1" indent="0">
              <a:spcAft>
                <a:spcPct val="0"/>
              </a:spcAft>
              <a:buNone/>
            </a:pPr>
            <a:r>
              <a:rPr lang="en-US" altLang="en-US" sz="3200" b="1" dirty="0"/>
              <a:t>	L</a:t>
            </a:r>
            <a:r>
              <a:rPr lang="en-US" altLang="en-US" sz="3200" dirty="0"/>
              <a:t>egal Status </a:t>
            </a:r>
          </a:p>
          <a:p>
            <a:pPr marL="457200" lvl="1" indent="0">
              <a:spcAft>
                <a:spcPct val="0"/>
              </a:spcAft>
              <a:buNone/>
            </a:pPr>
            <a:r>
              <a:rPr lang="en-US" altLang="en-US" sz="3200" b="1" dirty="0"/>
              <a:t>	P</a:t>
            </a:r>
            <a:r>
              <a:rPr lang="en-US" altLang="en-US" sz="3200" dirty="0"/>
              <a:t>ersonal and Family Stability &amp; Safety</a:t>
            </a:r>
          </a:p>
          <a:p>
            <a:pPr>
              <a:spcAft>
                <a:spcPct val="0"/>
              </a:spcAft>
              <a:buFont typeface="Arial" panose="020B0604020202020204" pitchFamily="34" charset="0"/>
              <a:buChar char="•"/>
            </a:pPr>
            <a:r>
              <a:rPr lang="en-US" altLang="en-US" sz="3200" dirty="0"/>
              <a:t>104 respondents seeking cancer care</a:t>
            </a:r>
          </a:p>
          <a:p>
            <a:pPr>
              <a:spcAft>
                <a:spcPct val="0"/>
              </a:spcAft>
              <a:buFont typeface="Arial" panose="020B0604020202020204" pitchFamily="34" charset="0"/>
              <a:buChar char="•"/>
            </a:pPr>
            <a:r>
              <a:rPr lang="en-US" altLang="en-US" sz="3200" b="1" dirty="0">
                <a:solidFill>
                  <a:srgbClr val="FF0000"/>
                </a:solidFill>
              </a:rPr>
              <a:t>80 (77%) </a:t>
            </a:r>
            <a:r>
              <a:rPr lang="en-US" altLang="en-US" sz="3200" dirty="0"/>
              <a:t>reported 1 or more concerns</a:t>
            </a:r>
          </a:p>
        </p:txBody>
      </p:sp>
      <p:sp>
        <p:nvSpPr>
          <p:cNvPr id="2" name="TextBox 1"/>
          <p:cNvSpPr txBox="1"/>
          <p:nvPr/>
        </p:nvSpPr>
        <p:spPr>
          <a:xfrm>
            <a:off x="261258" y="6496014"/>
            <a:ext cx="6865257" cy="261610"/>
          </a:xfrm>
          <a:prstGeom prst="rect">
            <a:avLst/>
          </a:prstGeom>
          <a:noFill/>
        </p:spPr>
        <p:txBody>
          <a:bodyPr wrap="square" rtlCol="0">
            <a:spAutoFit/>
          </a:bodyPr>
          <a:lstStyle/>
          <a:p>
            <a:r>
              <a:rPr lang="en-US" sz="1100" dirty="0" err="1"/>
              <a:t>Ko</a:t>
            </a:r>
            <a:r>
              <a:rPr lang="en-US" sz="1100" dirty="0"/>
              <a:t>, </a:t>
            </a:r>
            <a:r>
              <a:rPr lang="en-US" sz="1100" dirty="0" err="1"/>
              <a:t>Battaglia</a:t>
            </a:r>
            <a:r>
              <a:rPr lang="en-US" sz="1100" dirty="0"/>
              <a:t>, et al. (2016)</a:t>
            </a:r>
          </a:p>
        </p:txBody>
      </p:sp>
      <p:pic>
        <p:nvPicPr>
          <p:cNvPr id="3" name="Picture 2"/>
          <p:cNvPicPr>
            <a:picLocks noChangeAspect="1"/>
          </p:cNvPicPr>
          <p:nvPr/>
        </p:nvPicPr>
        <p:blipFill>
          <a:blip r:embed="rId2"/>
          <a:stretch>
            <a:fillRect/>
          </a:stretch>
        </p:blipFill>
        <p:spPr>
          <a:xfrm>
            <a:off x="7931281" y="6236911"/>
            <a:ext cx="3962743" cy="518205"/>
          </a:xfrm>
          <a:prstGeom prst="rect">
            <a:avLst/>
          </a:prstGeom>
        </p:spPr>
      </p:pic>
    </p:spTree>
    <p:extLst>
      <p:ext uri="{BB962C8B-B14F-4D97-AF65-F5344CB8AC3E}">
        <p14:creationId xmlns:p14="http://schemas.microsoft.com/office/powerpoint/2010/main" val="107813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838200" y="198437"/>
            <a:ext cx="10515600" cy="1325563"/>
          </a:xfrm>
        </p:spPr>
        <p:txBody>
          <a:bodyPr>
            <a:normAutofit/>
          </a:bodyPr>
          <a:lstStyle/>
          <a:p>
            <a:pPr algn="ctr">
              <a:defRPr/>
            </a:pPr>
            <a:r>
              <a:rPr lang="en-US" altLang="en-US" sz="4000" b="1" dirty="0"/>
              <a:t>Project </a:t>
            </a:r>
            <a:r>
              <a:rPr lang="en-US" altLang="en-US" sz="4000" b="1" i="1" dirty="0"/>
              <a:t>SUPPORT*</a:t>
            </a:r>
            <a:endParaRPr lang="en-US" altLang="en-US" sz="4000" b="1" dirty="0"/>
          </a:p>
        </p:txBody>
      </p:sp>
      <p:sp>
        <p:nvSpPr>
          <p:cNvPr id="44035" name="Rectangle 3"/>
          <p:cNvSpPr>
            <a:spLocks noGrp="1" noChangeArrowheads="1"/>
          </p:cNvSpPr>
          <p:nvPr>
            <p:ph idx="1"/>
          </p:nvPr>
        </p:nvSpPr>
        <p:spPr>
          <a:xfrm>
            <a:off x="1524000" y="1524000"/>
            <a:ext cx="9829800" cy="4724400"/>
          </a:xfrm>
        </p:spPr>
        <p:txBody>
          <a:bodyPr>
            <a:normAutofit/>
          </a:bodyPr>
          <a:lstStyle/>
          <a:p>
            <a:pPr algn="ctr">
              <a:buNone/>
            </a:pPr>
            <a:r>
              <a:rPr lang="en-US" altLang="en-US" dirty="0"/>
              <a:t>Hypothesis: Among newly diagnosed cancer patients, </a:t>
            </a:r>
            <a:r>
              <a:rPr lang="en-US" altLang="en-US" b="1" dirty="0"/>
              <a:t>patient navigation enhanced with legal advocacy to address socio-legal barriers </a:t>
            </a:r>
            <a:r>
              <a:rPr lang="en-US" altLang="en-US" dirty="0"/>
              <a:t>will improve clinical and patient reported outcomes</a:t>
            </a:r>
          </a:p>
          <a:p>
            <a:pPr>
              <a:buFont typeface="Arial" panose="020B0604020202020204" pitchFamily="34" charset="0"/>
              <a:buNone/>
            </a:pPr>
            <a:endParaRPr lang="en-US" altLang="en-US" dirty="0"/>
          </a:p>
          <a:p>
            <a:r>
              <a:rPr lang="en-US" altLang="en-US" sz="3200" b="1" dirty="0"/>
              <a:t>Randomized Comparative Effectiveness Trial</a:t>
            </a:r>
            <a:r>
              <a:rPr lang="en-US" altLang="en-US" dirty="0"/>
              <a:t> at BMC</a:t>
            </a:r>
          </a:p>
          <a:p>
            <a:pPr marL="0" indent="0">
              <a:buNone/>
            </a:pPr>
            <a:endParaRPr lang="en-US" altLang="en-US" dirty="0"/>
          </a:p>
          <a:p>
            <a:r>
              <a:rPr lang="en-US" altLang="en-US" u="sng" dirty="0"/>
              <a:t>Outcomes</a:t>
            </a:r>
            <a:r>
              <a:rPr lang="en-US" altLang="en-US" dirty="0"/>
              <a:t>: time to first treatment, satisfaction, cancer needs</a:t>
            </a:r>
          </a:p>
          <a:p>
            <a:pPr>
              <a:buFont typeface="Arial" panose="020B0604020202020204" pitchFamily="34" charset="0"/>
              <a:buNone/>
            </a:pPr>
            <a:r>
              <a:rPr lang="en-US" altLang="en-US" dirty="0"/>
              <a:t>	</a:t>
            </a:r>
          </a:p>
        </p:txBody>
      </p:sp>
      <p:sp>
        <p:nvSpPr>
          <p:cNvPr id="2" name="TextBox 1"/>
          <p:cNvSpPr txBox="1"/>
          <p:nvPr/>
        </p:nvSpPr>
        <p:spPr>
          <a:xfrm>
            <a:off x="6482687" y="6248400"/>
            <a:ext cx="5540991" cy="369332"/>
          </a:xfrm>
          <a:prstGeom prst="rect">
            <a:avLst/>
          </a:prstGeom>
          <a:noFill/>
        </p:spPr>
        <p:txBody>
          <a:bodyPr wrap="square" rtlCol="0">
            <a:spAutoFit/>
          </a:bodyPr>
          <a:lstStyle/>
          <a:p>
            <a:r>
              <a:rPr lang="en-US" dirty="0"/>
              <a:t>*PCORI  and American Cancer Society</a:t>
            </a:r>
          </a:p>
        </p:txBody>
      </p:sp>
    </p:spTree>
    <p:extLst>
      <p:ext uri="{BB962C8B-B14F-4D97-AF65-F5344CB8AC3E}">
        <p14:creationId xmlns:p14="http://schemas.microsoft.com/office/powerpoint/2010/main" val="3328666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3057" y="379640"/>
            <a:ext cx="10515600" cy="1325563"/>
          </a:xfrm>
        </p:spPr>
        <p:txBody>
          <a:bodyPr>
            <a:normAutofit/>
          </a:bodyPr>
          <a:lstStyle/>
          <a:p>
            <a:pPr algn="ctr"/>
            <a:r>
              <a:rPr lang="en-US" sz="4000" b="1" dirty="0"/>
              <a:t>Kaplan-Meier Plot for time to first treatment (n=201)</a:t>
            </a:r>
          </a:p>
        </p:txBody>
      </p:sp>
      <p:pic>
        <p:nvPicPr>
          <p:cNvPr id="2" name="Content Placeholder 1"/>
          <p:cNvPicPr>
            <a:picLocks noGrp="1" noChangeAspect="1"/>
          </p:cNvPicPr>
          <p:nvPr>
            <p:ph idx="1"/>
          </p:nvPr>
        </p:nvPicPr>
        <p:blipFill>
          <a:blip r:embed="rId2"/>
          <a:stretch>
            <a:fillRect/>
          </a:stretch>
        </p:blipFill>
        <p:spPr>
          <a:xfrm>
            <a:off x="2038350" y="1910061"/>
            <a:ext cx="7277100" cy="4715562"/>
          </a:xfrm>
          <a:prstGeom prst="rect">
            <a:avLst/>
          </a:prstGeom>
        </p:spPr>
      </p:pic>
    </p:spTree>
    <p:extLst>
      <p:ext uri="{BB962C8B-B14F-4D97-AF65-F5344CB8AC3E}">
        <p14:creationId xmlns:p14="http://schemas.microsoft.com/office/powerpoint/2010/main" val="3158706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28" y="0"/>
            <a:ext cx="10515600" cy="1325563"/>
          </a:xfrm>
        </p:spPr>
        <p:txBody>
          <a:bodyPr>
            <a:normAutofit/>
          </a:bodyPr>
          <a:lstStyle/>
          <a:p>
            <a:pPr algn="ctr"/>
            <a:r>
              <a:rPr lang="en-US" sz="4000" b="1" dirty="0"/>
              <a:t>Project SUPPORT vs. “Third” Arm</a:t>
            </a:r>
            <a:endParaRPr lang="en-US" sz="2000" dirty="0"/>
          </a:p>
        </p:txBody>
      </p:sp>
      <p:pic>
        <p:nvPicPr>
          <p:cNvPr id="4" name="Content Placeholder 3"/>
          <p:cNvPicPr>
            <a:picLocks noGrp="1" noChangeAspect="1"/>
          </p:cNvPicPr>
          <p:nvPr>
            <p:ph idx="1"/>
          </p:nvPr>
        </p:nvPicPr>
        <p:blipFill>
          <a:blip r:embed="rId2"/>
          <a:stretch>
            <a:fillRect/>
          </a:stretch>
        </p:blipFill>
        <p:spPr>
          <a:xfrm>
            <a:off x="1856795" y="1175657"/>
            <a:ext cx="7572956" cy="5682343"/>
          </a:xfrm>
          <a:prstGeom prst="rect">
            <a:avLst/>
          </a:prstGeom>
        </p:spPr>
      </p:pic>
      <p:sp>
        <p:nvSpPr>
          <p:cNvPr id="3" name="TextBox 2"/>
          <p:cNvSpPr txBox="1"/>
          <p:nvPr/>
        </p:nvSpPr>
        <p:spPr>
          <a:xfrm>
            <a:off x="9662760" y="3397929"/>
            <a:ext cx="2382701" cy="882678"/>
          </a:xfrm>
          <a:prstGeom prst="rect">
            <a:avLst/>
          </a:prstGeom>
          <a:noFill/>
        </p:spPr>
        <p:txBody>
          <a:bodyPr wrap="square" rtlCol="0">
            <a:spAutoFit/>
          </a:bodyPr>
          <a:lstStyle/>
          <a:p>
            <a:pPr algn="ctr">
              <a:lnSpc>
                <a:spcPct val="107000"/>
              </a:lnSpc>
            </a:pPr>
            <a:r>
              <a:rPr lang="en-US" sz="2400" b="1" dirty="0">
                <a:solidFill>
                  <a:srgbClr val="000000"/>
                </a:solidFill>
                <a:latin typeface="+mj-lt"/>
                <a:ea typeface="DengXian"/>
                <a:cs typeface="Times New Roman" panose="02020603050405020304" pitchFamily="18" charset="0"/>
              </a:rPr>
              <a:t>Adjusted OR</a:t>
            </a:r>
          </a:p>
          <a:p>
            <a:pPr algn="ctr">
              <a:lnSpc>
                <a:spcPct val="107000"/>
              </a:lnSpc>
            </a:pPr>
            <a:r>
              <a:rPr lang="en-US" sz="2400" b="1" dirty="0">
                <a:solidFill>
                  <a:srgbClr val="FF0000"/>
                </a:solidFill>
                <a:latin typeface="+mj-lt"/>
                <a:ea typeface="DengXian"/>
                <a:cs typeface="Times New Roman" panose="02020603050405020304" pitchFamily="18" charset="0"/>
              </a:rPr>
              <a:t>2.79</a:t>
            </a:r>
            <a:r>
              <a:rPr lang="en-US" sz="2400" b="1" dirty="0">
                <a:solidFill>
                  <a:srgbClr val="000000"/>
                </a:solidFill>
                <a:latin typeface="+mj-lt"/>
                <a:ea typeface="DengXian"/>
                <a:cs typeface="Times New Roman" panose="02020603050405020304" pitchFamily="18" charset="0"/>
              </a:rPr>
              <a:t> (1.52, 5.13)</a:t>
            </a:r>
            <a:endParaRPr lang="en-US" sz="2400" b="1" dirty="0">
              <a:latin typeface="+mj-lt"/>
              <a:ea typeface="DengXian"/>
              <a:cs typeface="Times New Roman" panose="02020603050405020304" pitchFamily="18" charset="0"/>
            </a:endParaRPr>
          </a:p>
        </p:txBody>
      </p:sp>
    </p:spTree>
    <p:extLst>
      <p:ext uri="{BB962C8B-B14F-4D97-AF65-F5344CB8AC3E}">
        <p14:creationId xmlns:p14="http://schemas.microsoft.com/office/powerpoint/2010/main" val="324124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91" y="347756"/>
            <a:ext cx="11217813" cy="1325563"/>
          </a:xfrm>
        </p:spPr>
        <p:txBody>
          <a:bodyPr>
            <a:normAutofit/>
          </a:bodyPr>
          <a:lstStyle/>
          <a:p>
            <a:r>
              <a:rPr lang="en-US" b="1" dirty="0" err="1"/>
              <a:t>Black:White</a:t>
            </a:r>
            <a:r>
              <a:rPr lang="en-US" b="1" dirty="0"/>
              <a:t> disparities in breast cancer mortality</a:t>
            </a:r>
          </a:p>
        </p:txBody>
      </p:sp>
      <p:sp>
        <p:nvSpPr>
          <p:cNvPr id="3" name="Content Placeholder 2"/>
          <p:cNvSpPr>
            <a:spLocks noGrp="1"/>
          </p:cNvSpPr>
          <p:nvPr>
            <p:ph idx="1"/>
          </p:nvPr>
        </p:nvSpPr>
        <p:spPr>
          <a:xfrm>
            <a:off x="377371" y="1673320"/>
            <a:ext cx="11228613" cy="5084988"/>
          </a:xfrm>
        </p:spPr>
        <p:txBody>
          <a:bodyPr>
            <a:normAutofit fontScale="92500" lnSpcReduction="10000"/>
          </a:bodyPr>
          <a:lstStyle/>
          <a:p>
            <a:r>
              <a:rPr lang="en-US" sz="3500" dirty="0"/>
              <a:t>Across the 50 largest cities in the U.S</a:t>
            </a:r>
          </a:p>
          <a:p>
            <a:r>
              <a:rPr lang="en-US" sz="3500" dirty="0"/>
              <a:t>Race-specific breast cancer mortality rates</a:t>
            </a:r>
          </a:p>
          <a:p>
            <a:r>
              <a:rPr lang="en-US" sz="3500" dirty="0"/>
              <a:t> Rate ratios between 1990-1994 (T1) and 2005-2009 (T2)</a:t>
            </a:r>
          </a:p>
          <a:p>
            <a:r>
              <a:rPr lang="en-US" sz="3500" dirty="0"/>
              <a:t>35 cities </a:t>
            </a:r>
            <a:r>
              <a:rPr lang="en-US" sz="3500" b="1" i="1" dirty="0"/>
              <a:t>increase</a:t>
            </a:r>
            <a:r>
              <a:rPr lang="en-US" sz="3500" dirty="0"/>
              <a:t> in </a:t>
            </a:r>
            <a:r>
              <a:rPr lang="en-US" sz="3500" dirty="0" err="1"/>
              <a:t>Black:White</a:t>
            </a:r>
            <a:r>
              <a:rPr lang="en-US" sz="3500" dirty="0"/>
              <a:t> rate ratio </a:t>
            </a:r>
          </a:p>
          <a:p>
            <a:r>
              <a:rPr lang="en-US" sz="3500" dirty="0"/>
              <a:t>Increase largely because White rates improved substantially</a:t>
            </a:r>
          </a:p>
          <a:p>
            <a:r>
              <a:rPr lang="en-US" sz="3500" dirty="0"/>
              <a:t>Boston had the </a:t>
            </a:r>
            <a:r>
              <a:rPr lang="en-US" sz="3500" b="1" dirty="0"/>
              <a:t>fifth-highest </a:t>
            </a:r>
            <a:r>
              <a:rPr lang="en-US" sz="3500" dirty="0"/>
              <a:t>rate ratio: </a:t>
            </a:r>
            <a:r>
              <a:rPr lang="en-US" sz="3500" b="1" dirty="0"/>
              <a:t>1.49</a:t>
            </a:r>
            <a:r>
              <a:rPr lang="en-US" sz="3500" dirty="0"/>
              <a:t>; 95% CI: (1.18, 1.88)</a:t>
            </a:r>
          </a:p>
          <a:p>
            <a:pPr marL="0" indent="0">
              <a:buNone/>
            </a:pPr>
            <a:endParaRPr lang="en-US" sz="3500" dirty="0">
              <a:solidFill>
                <a:srgbClr val="FF0000"/>
              </a:solidFill>
            </a:endParaRPr>
          </a:p>
          <a:p>
            <a:pPr marL="0" indent="0" algn="ctr">
              <a:buNone/>
            </a:pPr>
            <a:r>
              <a:rPr lang="en-US" sz="3500" dirty="0">
                <a:solidFill>
                  <a:srgbClr val="FF0000"/>
                </a:solidFill>
              </a:rPr>
              <a:t>1710 excess Black deaths annually, about 5 each day</a:t>
            </a:r>
            <a:endParaRPr lang="en-US" sz="3500" dirty="0"/>
          </a:p>
          <a:p>
            <a:pPr marL="0" indent="0">
              <a:buNone/>
            </a:pPr>
            <a:endParaRPr lang="en-US" dirty="0"/>
          </a:p>
          <a:p>
            <a:pPr marL="0" indent="0">
              <a:buNone/>
            </a:pPr>
            <a:r>
              <a:rPr lang="en-US" sz="1400" dirty="0"/>
              <a:t>Hunt, Whitman, and </a:t>
            </a:r>
            <a:r>
              <a:rPr lang="en-US" sz="1400" dirty="0" err="1"/>
              <a:t>Hurlbert</a:t>
            </a:r>
            <a:r>
              <a:rPr lang="en-US" sz="1400" dirty="0"/>
              <a:t> (2014). Increasing </a:t>
            </a:r>
            <a:r>
              <a:rPr lang="en-US" sz="1400" dirty="0" err="1"/>
              <a:t>Black:White</a:t>
            </a:r>
            <a:r>
              <a:rPr lang="en-US" sz="1400" dirty="0"/>
              <a:t> disparities in breast cancer mortality in the 50 largest cities in the United States. </a:t>
            </a:r>
            <a:r>
              <a:rPr lang="en-US" sz="1400" i="1" dirty="0"/>
              <a:t>Cancer Epidemiology</a:t>
            </a:r>
            <a:r>
              <a:rPr lang="en-US" sz="1400" dirty="0"/>
              <a:t>.</a:t>
            </a:r>
          </a:p>
          <a:p>
            <a:pPr lvl="1"/>
            <a:endParaRPr lang="en-US" dirty="0"/>
          </a:p>
        </p:txBody>
      </p:sp>
    </p:spTree>
    <p:extLst>
      <p:ext uri="{BB962C8B-B14F-4D97-AF65-F5344CB8AC3E}">
        <p14:creationId xmlns:p14="http://schemas.microsoft.com/office/powerpoint/2010/main" val="220551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04" y="362317"/>
            <a:ext cx="10063115" cy="994172"/>
          </a:xfrm>
        </p:spPr>
        <p:txBody>
          <a:bodyPr>
            <a:normAutofit/>
          </a:bodyPr>
          <a:lstStyle/>
          <a:p>
            <a:pPr algn="ctr">
              <a:lnSpc>
                <a:spcPct val="100000"/>
              </a:lnSpc>
            </a:pPr>
            <a:r>
              <a:rPr lang="en-US" sz="4000" b="1" dirty="0"/>
              <a:t>The Boston Breast Cancer Equity Coalition </a:t>
            </a:r>
          </a:p>
        </p:txBody>
      </p:sp>
      <p:sp>
        <p:nvSpPr>
          <p:cNvPr id="3" name="Content Placeholder 2"/>
          <p:cNvSpPr>
            <a:spLocks noGrp="1"/>
          </p:cNvSpPr>
          <p:nvPr>
            <p:ph idx="1"/>
          </p:nvPr>
        </p:nvSpPr>
        <p:spPr>
          <a:xfrm>
            <a:off x="838198" y="1629222"/>
            <a:ext cx="11273525" cy="3680793"/>
          </a:xfrm>
        </p:spPr>
        <p:txBody>
          <a:bodyPr>
            <a:noAutofit/>
          </a:bodyPr>
          <a:lstStyle/>
          <a:p>
            <a:pPr>
              <a:spcAft>
                <a:spcPts val="900"/>
              </a:spcAft>
              <a:buSzPct val="100000"/>
            </a:pPr>
            <a:r>
              <a:rPr lang="en-US" sz="3200" dirty="0"/>
              <a:t>Est. in 2014 in response to Hunt article</a:t>
            </a:r>
          </a:p>
          <a:p>
            <a:pPr>
              <a:spcAft>
                <a:spcPts val="900"/>
              </a:spcAft>
              <a:buSzPct val="100000"/>
            </a:pPr>
            <a:r>
              <a:rPr lang="en-US" sz="3200" dirty="0"/>
              <a:t>Multidisciplinary stakeholders: public health agencies, academic institutions, providers, patients, advocates, policy makers</a:t>
            </a:r>
          </a:p>
          <a:p>
            <a:pPr>
              <a:spcAft>
                <a:spcPts val="900"/>
              </a:spcAft>
              <a:buSzPct val="100000"/>
            </a:pPr>
            <a:r>
              <a:rPr lang="en-US" sz="3200" b="1" i="1" dirty="0"/>
              <a:t>Mission</a:t>
            </a:r>
            <a:r>
              <a:rPr lang="en-US" sz="3200" dirty="0"/>
              <a:t>: Develop city-wide solutions to eliminate inequities in breast cancer outcomes</a:t>
            </a:r>
          </a:p>
          <a:p>
            <a:pPr>
              <a:spcAft>
                <a:spcPts val="900"/>
              </a:spcAft>
              <a:buSzPct val="100000"/>
            </a:pPr>
            <a:r>
              <a:rPr lang="en-US" sz="3200" i="1" dirty="0"/>
              <a:t>Local care delivery data</a:t>
            </a:r>
            <a:r>
              <a:rPr lang="en-US" sz="3200" dirty="0"/>
              <a:t>: disproportionate treatment delays, transfers in care among the most vulnerable women</a:t>
            </a:r>
          </a:p>
        </p:txBody>
      </p:sp>
      <p:grpSp>
        <p:nvGrpSpPr>
          <p:cNvPr id="6" name="Group 5"/>
          <p:cNvGrpSpPr/>
          <p:nvPr/>
        </p:nvGrpSpPr>
        <p:grpSpPr>
          <a:xfrm>
            <a:off x="8918370" y="4950014"/>
            <a:ext cx="5463209" cy="2027583"/>
            <a:chOff x="219639" y="4770741"/>
            <a:chExt cx="3351939" cy="1161389"/>
          </a:xfrm>
        </p:grpSpPr>
        <p:pic>
          <p:nvPicPr>
            <p:cNvPr id="4" name="Picture 3"/>
            <p:cNvPicPr>
              <a:picLocks noChangeAspect="1"/>
            </p:cNvPicPr>
            <p:nvPr/>
          </p:nvPicPr>
          <p:blipFill>
            <a:blip r:embed="rId2"/>
            <a:stretch>
              <a:fillRect/>
            </a:stretch>
          </p:blipFill>
          <p:spPr>
            <a:xfrm>
              <a:off x="219639" y="4770741"/>
              <a:ext cx="2034716" cy="1161389"/>
            </a:xfrm>
            <a:prstGeom prst="rect">
              <a:avLst/>
            </a:prstGeom>
          </p:spPr>
        </p:pic>
        <p:sp>
          <p:nvSpPr>
            <p:cNvPr id="11" name="TextBox 10"/>
            <p:cNvSpPr txBox="1"/>
            <p:nvPr/>
          </p:nvSpPr>
          <p:spPr>
            <a:xfrm>
              <a:off x="436124" y="5560299"/>
              <a:ext cx="3135454" cy="217185"/>
            </a:xfrm>
            <a:prstGeom prst="rect">
              <a:avLst/>
            </a:prstGeom>
            <a:noFill/>
          </p:spPr>
          <p:txBody>
            <a:bodyPr wrap="square" rtlCol="0">
              <a:spAutoFit/>
            </a:bodyPr>
            <a:lstStyle/>
            <a:p>
              <a:r>
                <a:rPr lang="en-US" sz="1350" dirty="0"/>
                <a:t>www.bostonbcec.org</a:t>
              </a:r>
            </a:p>
          </p:txBody>
        </p:sp>
      </p:grpSp>
    </p:spTree>
    <p:extLst>
      <p:ext uri="{BB962C8B-B14F-4D97-AF65-F5344CB8AC3E}">
        <p14:creationId xmlns:p14="http://schemas.microsoft.com/office/powerpoint/2010/main" val="985262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43" y="84932"/>
            <a:ext cx="10900357" cy="1325563"/>
          </a:xfrm>
        </p:spPr>
        <p:txBody>
          <a:bodyPr>
            <a:normAutofit fontScale="90000"/>
          </a:bodyPr>
          <a:lstStyle/>
          <a:p>
            <a:r>
              <a:rPr lang="en-US" sz="4000" b="1" dirty="0"/>
              <a:t>Boston Breast Cancer Equity Coalition</a:t>
            </a:r>
            <a:br>
              <a:rPr lang="en-US" sz="4000" b="1" dirty="0"/>
            </a:br>
            <a:r>
              <a:rPr lang="en-US" sz="4000" b="1" dirty="0"/>
              <a:t>identified challenges to Achieving Breast Cancer Equity</a:t>
            </a:r>
          </a:p>
        </p:txBody>
      </p:sp>
      <p:sp>
        <p:nvSpPr>
          <p:cNvPr id="4" name="Slide Number Placeholder 3"/>
          <p:cNvSpPr>
            <a:spLocks noGrp="1"/>
          </p:cNvSpPr>
          <p:nvPr>
            <p:ph type="sldNum" sz="quarter" idx="12"/>
          </p:nvPr>
        </p:nvSpPr>
        <p:spPr/>
        <p:txBody>
          <a:bodyPr/>
          <a:lstStyle/>
          <a:p>
            <a:fld id="{749D563A-11F8-43A6-83B7-796F7E364536}" type="slidenum">
              <a:rPr lang="en-US" smtClean="0"/>
              <a:t>36</a:t>
            </a:fld>
            <a:endParaRPr lang="en-US" dirty="0"/>
          </a:p>
        </p:txBody>
      </p:sp>
      <p:sp>
        <p:nvSpPr>
          <p:cNvPr id="6" name="Content Placeholder 5"/>
          <p:cNvSpPr>
            <a:spLocks noGrp="1"/>
          </p:cNvSpPr>
          <p:nvPr>
            <p:ph idx="1"/>
          </p:nvPr>
        </p:nvSpPr>
        <p:spPr>
          <a:xfrm>
            <a:off x="723899" y="1380226"/>
            <a:ext cx="11319859" cy="4796737"/>
          </a:xfrm>
        </p:spPr>
        <p:txBody>
          <a:bodyPr>
            <a:normAutofit/>
          </a:bodyPr>
          <a:lstStyle/>
          <a:p>
            <a:pPr marL="514350" indent="-514350">
              <a:buFont typeface="+mj-lt"/>
              <a:buAutoNum type="arabicPeriod"/>
            </a:pPr>
            <a:endParaRPr lang="en-US" dirty="0"/>
          </a:p>
          <a:p>
            <a:pPr marL="514350" indent="-514350">
              <a:buFont typeface="+mj-lt"/>
              <a:buAutoNum type="arabicPeriod"/>
            </a:pPr>
            <a:r>
              <a:rPr lang="en-US" dirty="0">
                <a:solidFill>
                  <a:schemeClr val="accent2"/>
                </a:solidFill>
              </a:rPr>
              <a:t>Health System level</a:t>
            </a:r>
          </a:p>
          <a:p>
            <a:pPr lvl="1"/>
            <a:r>
              <a:rPr lang="en-US" dirty="0"/>
              <a:t>Lack of tracking systems for at risk women</a:t>
            </a:r>
          </a:p>
          <a:p>
            <a:pPr lvl="1"/>
            <a:r>
              <a:rPr lang="en-US" dirty="0"/>
              <a:t>Fragmentation of oncology services</a:t>
            </a:r>
          </a:p>
          <a:p>
            <a:pPr marL="514350" indent="-514350">
              <a:buFont typeface="+mj-lt"/>
              <a:buAutoNum type="arabicPeriod"/>
            </a:pPr>
            <a:r>
              <a:rPr lang="en-US" dirty="0">
                <a:solidFill>
                  <a:schemeClr val="accent1"/>
                </a:solidFill>
              </a:rPr>
              <a:t>Provider/team level</a:t>
            </a:r>
          </a:p>
          <a:p>
            <a:pPr lvl="1"/>
            <a:r>
              <a:rPr lang="en-US" dirty="0"/>
              <a:t>Lack of defined roles in ‘navigation’ process</a:t>
            </a:r>
          </a:p>
          <a:p>
            <a:pPr lvl="1"/>
            <a:r>
              <a:rPr lang="en-US" dirty="0"/>
              <a:t>Communication between providers and navigators</a:t>
            </a:r>
          </a:p>
          <a:p>
            <a:pPr marL="514350" indent="-514350">
              <a:buFont typeface="+mj-lt"/>
              <a:buAutoNum type="arabicPeriod"/>
            </a:pPr>
            <a:r>
              <a:rPr lang="en-US" dirty="0">
                <a:solidFill>
                  <a:srgbClr val="92D050"/>
                </a:solidFill>
              </a:rPr>
              <a:t>Patient level</a:t>
            </a:r>
            <a:endParaRPr lang="en-US" dirty="0"/>
          </a:p>
          <a:p>
            <a:pPr lvl="1"/>
            <a:r>
              <a:rPr lang="en-US" dirty="0"/>
              <a:t>Social Needs (financial, housing, employment,</a:t>
            </a:r>
          </a:p>
          <a:p>
            <a:pPr marL="457200" lvl="1" indent="0">
              <a:buNone/>
            </a:pPr>
            <a:r>
              <a:rPr lang="en-US" dirty="0"/>
              <a:t>transportation, language, cultural)</a:t>
            </a:r>
          </a:p>
          <a:p>
            <a:pPr marL="0" indent="0">
              <a:buNone/>
            </a:pPr>
            <a:endParaRPr lang="en-US" dirty="0"/>
          </a:p>
          <a:p>
            <a:pPr marL="514350" indent="-514350">
              <a:buFont typeface="+mj-lt"/>
              <a:buAutoNum type="arabicPeriod"/>
            </a:pPr>
            <a:endParaRPr lang="en-US" dirty="0"/>
          </a:p>
          <a:p>
            <a:pPr marL="0" indent="0">
              <a:buNone/>
            </a:pPr>
            <a:endParaRPr lang="en-US" dirty="0"/>
          </a:p>
        </p:txBody>
      </p:sp>
      <p:pic>
        <p:nvPicPr>
          <p:cNvPr id="3" name="Picture 2"/>
          <p:cNvPicPr>
            <a:picLocks noChangeAspect="1"/>
          </p:cNvPicPr>
          <p:nvPr/>
        </p:nvPicPr>
        <p:blipFill>
          <a:blip r:embed="rId3"/>
          <a:stretch>
            <a:fillRect/>
          </a:stretch>
        </p:blipFill>
        <p:spPr>
          <a:xfrm>
            <a:off x="7910184" y="1509248"/>
            <a:ext cx="3686831" cy="4748349"/>
          </a:xfrm>
          <a:prstGeom prst="rect">
            <a:avLst/>
          </a:prstGeom>
        </p:spPr>
      </p:pic>
    </p:spTree>
    <p:extLst>
      <p:ext uri="{BB962C8B-B14F-4D97-AF65-F5344CB8AC3E}">
        <p14:creationId xmlns:p14="http://schemas.microsoft.com/office/powerpoint/2010/main" val="1516165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67" y="401036"/>
            <a:ext cx="11115664" cy="1463715"/>
          </a:xfrm>
        </p:spPr>
        <p:txBody>
          <a:bodyPr>
            <a:normAutofit fontScale="90000"/>
          </a:bodyPr>
          <a:lstStyle/>
          <a:p>
            <a:pPr algn="ctr"/>
            <a:r>
              <a:rPr lang="en-US" b="1" dirty="0"/>
              <a:t>Research Gap</a:t>
            </a:r>
            <a:r>
              <a:rPr lang="en-US" dirty="0"/>
              <a:t>: Evidence-based strategies for coordinating breast cancer care delivery are not systematically implemented within or across hospitals</a:t>
            </a:r>
          </a:p>
        </p:txBody>
      </p:sp>
      <p:grpSp>
        <p:nvGrpSpPr>
          <p:cNvPr id="4" name="Group 3"/>
          <p:cNvGrpSpPr/>
          <p:nvPr/>
        </p:nvGrpSpPr>
        <p:grpSpPr>
          <a:xfrm>
            <a:off x="4034163" y="2160827"/>
            <a:ext cx="4061986" cy="4772510"/>
            <a:chOff x="-431726" y="1391921"/>
            <a:chExt cx="5962832" cy="6084062"/>
          </a:xfrm>
        </p:grpSpPr>
        <p:sp>
          <p:nvSpPr>
            <p:cNvPr id="5" name="TextBox 4"/>
            <p:cNvSpPr txBox="1"/>
            <p:nvPr/>
          </p:nvSpPr>
          <p:spPr>
            <a:xfrm>
              <a:off x="-431726" y="5004129"/>
              <a:ext cx="5962832" cy="2471854"/>
            </a:xfrm>
            <a:prstGeom prst="rect">
              <a:avLst/>
            </a:prstGeom>
            <a:noFill/>
          </p:spPr>
          <p:txBody>
            <a:bodyPr wrap="square" rtlCol="0">
              <a:spAutoFit/>
            </a:bodyPr>
            <a:lstStyle/>
            <a:p>
              <a:pPr algn="ctr"/>
              <a:r>
                <a:rPr lang="en-US" sz="2400" b="1" dirty="0">
                  <a:solidFill>
                    <a:prstClr val="black"/>
                  </a:solidFill>
                </a:rPr>
                <a:t>Patient Navigation Services coordinate care delivery</a:t>
              </a:r>
            </a:p>
            <a:p>
              <a:pPr algn="ctr"/>
              <a:r>
                <a:rPr lang="en-US" sz="2400" b="1" i="1" dirty="0">
                  <a:solidFill>
                    <a:srgbClr val="92D050"/>
                  </a:solidFill>
                </a:rPr>
                <a:t>Patient level</a:t>
              </a:r>
            </a:p>
            <a:p>
              <a:pPr algn="ctr"/>
              <a:r>
                <a:rPr lang="en-US" sz="2400" b="1" i="1" dirty="0">
                  <a:solidFill>
                    <a:srgbClr val="00B0F0"/>
                  </a:solidFill>
                </a:rPr>
                <a:t>Provider/Team level</a:t>
              </a:r>
              <a:endParaRPr lang="en-US" sz="2400" b="1" i="1" dirty="0">
                <a:solidFill>
                  <a:prstClr val="black"/>
                </a:solidFill>
              </a:endParaRPr>
            </a:p>
            <a:p>
              <a:pPr algn="ctr"/>
              <a:r>
                <a:rPr lang="en-US" sz="2400" b="1" i="1" dirty="0">
                  <a:solidFill>
                    <a:srgbClr val="FFC000"/>
                  </a:solidFill>
                </a:rPr>
                <a:t>Health system level</a:t>
              </a:r>
              <a:endParaRPr lang="en-US" sz="2000" b="1" dirty="0">
                <a:solidFill>
                  <a:prstClr val="black"/>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4594"/>
            <a:stretch/>
          </p:blipFill>
          <p:spPr>
            <a:xfrm>
              <a:off x="601059" y="1391921"/>
              <a:ext cx="3635680" cy="3606629"/>
            </a:xfrm>
            <a:prstGeom prst="rect">
              <a:avLst/>
            </a:prstGeom>
          </p:spPr>
        </p:pic>
      </p:grpSp>
      <p:grpSp>
        <p:nvGrpSpPr>
          <p:cNvPr id="7" name="Group 6"/>
          <p:cNvGrpSpPr/>
          <p:nvPr/>
        </p:nvGrpSpPr>
        <p:grpSpPr>
          <a:xfrm>
            <a:off x="1" y="2759982"/>
            <a:ext cx="4166410" cy="3961493"/>
            <a:chOff x="3297086" y="3743495"/>
            <a:chExt cx="5825286" cy="4967411"/>
          </a:xfrm>
        </p:grpSpPr>
        <p:sp>
          <p:nvSpPr>
            <p:cNvPr id="8" name="TextBox 7"/>
            <p:cNvSpPr txBox="1"/>
            <p:nvPr/>
          </p:nvSpPr>
          <p:spPr>
            <a:xfrm>
              <a:off x="3297086" y="5743677"/>
              <a:ext cx="5825286" cy="2967229"/>
            </a:xfrm>
            <a:prstGeom prst="rect">
              <a:avLst/>
            </a:prstGeom>
            <a:noFill/>
          </p:spPr>
          <p:txBody>
            <a:bodyPr wrap="square" rtlCol="0">
              <a:spAutoFit/>
            </a:bodyPr>
            <a:lstStyle/>
            <a:p>
              <a:pPr algn="ctr"/>
              <a:endParaRPr lang="en-US" sz="2400" b="1" i="1" dirty="0">
                <a:solidFill>
                  <a:prstClr val="black"/>
                </a:solidFill>
              </a:endParaRPr>
            </a:p>
            <a:p>
              <a:pPr algn="ctr"/>
              <a:endParaRPr lang="en-US" sz="2400" b="1" i="1" dirty="0">
                <a:solidFill>
                  <a:prstClr val="black"/>
                </a:solidFill>
              </a:endParaRPr>
            </a:p>
            <a:p>
              <a:pPr algn="ctr"/>
              <a:r>
                <a:rPr lang="en-US" sz="2400" b="1" dirty="0">
                  <a:solidFill>
                    <a:prstClr val="black"/>
                  </a:solidFill>
                </a:rPr>
                <a:t>Real-time Patient Registry population management</a:t>
              </a:r>
            </a:p>
            <a:p>
              <a:pPr algn="ctr"/>
              <a:r>
                <a:rPr lang="en-US" sz="2400" b="1" i="1" dirty="0">
                  <a:solidFill>
                    <a:srgbClr val="FFC000"/>
                  </a:solidFill>
                </a:rPr>
                <a:t>Health System level</a:t>
              </a:r>
            </a:p>
            <a:p>
              <a:pPr algn="ctr"/>
              <a:endParaRPr lang="en-US" sz="2400" b="1" i="1" dirty="0">
                <a:solidFill>
                  <a:srgbClr val="FF0000"/>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4307" t="33729" r="35862" b="38268"/>
            <a:stretch/>
          </p:blipFill>
          <p:spPr>
            <a:xfrm>
              <a:off x="4509068" y="3743495"/>
              <a:ext cx="3251020" cy="2796234"/>
            </a:xfrm>
            <a:prstGeom prst="rect">
              <a:avLst/>
            </a:prstGeom>
          </p:spPr>
        </p:pic>
      </p:grpSp>
      <p:grpSp>
        <p:nvGrpSpPr>
          <p:cNvPr id="13" name="Group 12"/>
          <p:cNvGrpSpPr/>
          <p:nvPr/>
        </p:nvGrpSpPr>
        <p:grpSpPr>
          <a:xfrm>
            <a:off x="8294895" y="1909160"/>
            <a:ext cx="4039900" cy="4772113"/>
            <a:chOff x="7514536" y="2129904"/>
            <a:chExt cx="5003424" cy="5304826"/>
          </a:xfrm>
        </p:grpSpPr>
        <p:sp>
          <p:nvSpPr>
            <p:cNvPr id="14" name="TextBox 13"/>
            <p:cNvSpPr txBox="1"/>
            <p:nvPr/>
          </p:nvSpPr>
          <p:spPr>
            <a:xfrm>
              <a:off x="7514536" y="5689848"/>
              <a:ext cx="5003424" cy="1744882"/>
            </a:xfrm>
            <a:prstGeom prst="rect">
              <a:avLst/>
            </a:prstGeom>
            <a:noFill/>
          </p:spPr>
          <p:txBody>
            <a:bodyPr wrap="square" rtlCol="0">
              <a:spAutoFit/>
            </a:bodyPr>
            <a:lstStyle/>
            <a:p>
              <a:pPr algn="ctr"/>
              <a:r>
                <a:rPr lang="en-US" sz="2400" b="1" dirty="0">
                  <a:solidFill>
                    <a:prstClr val="black"/>
                  </a:solidFill>
                </a:rPr>
                <a:t>Screening (and referral) interpersonal barriers to care</a:t>
              </a:r>
            </a:p>
            <a:p>
              <a:pPr algn="ctr"/>
              <a:r>
                <a:rPr lang="en-US" sz="2400" b="1" i="1" dirty="0">
                  <a:solidFill>
                    <a:srgbClr val="92D050"/>
                  </a:solidFill>
                </a:rPr>
                <a:t>Patient Level</a:t>
              </a:r>
            </a:p>
            <a:p>
              <a:pPr algn="ctr"/>
              <a:r>
                <a:rPr lang="en-US" sz="2400" b="1" i="1" dirty="0">
                  <a:solidFill>
                    <a:srgbClr val="FFC000"/>
                  </a:solidFill>
                </a:rPr>
                <a:t>Health system level</a:t>
              </a:r>
              <a:endParaRPr lang="en-US" sz="2000" b="1" dirty="0">
                <a:solidFill>
                  <a:srgbClr val="FFC000"/>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537" y="2129904"/>
              <a:ext cx="3958758" cy="3566448"/>
            </a:xfrm>
            <a:prstGeom prst="rect">
              <a:avLst/>
            </a:prstGeom>
          </p:spPr>
        </p:pic>
      </p:grpSp>
      <p:sp>
        <p:nvSpPr>
          <p:cNvPr id="16" name="Slide Number Placeholder 15"/>
          <p:cNvSpPr>
            <a:spLocks noGrp="1"/>
          </p:cNvSpPr>
          <p:nvPr>
            <p:ph type="sldNum" sz="quarter" idx="12"/>
          </p:nvPr>
        </p:nvSpPr>
        <p:spPr/>
        <p:txBody>
          <a:bodyPr/>
          <a:lstStyle/>
          <a:p>
            <a:endParaRPr lang="en-US" dirty="0"/>
          </a:p>
          <a:p>
            <a:fld id="{E860F963-8068-41FF-8F08-0BCAC939B687}" type="slidenum">
              <a:rPr lang="en-US" smtClean="0"/>
              <a:t>37</a:t>
            </a:fld>
            <a:endParaRPr lang="en-US" dirty="0"/>
          </a:p>
        </p:txBody>
      </p:sp>
    </p:spTree>
    <p:extLst>
      <p:ext uri="{BB962C8B-B14F-4D97-AF65-F5344CB8AC3E}">
        <p14:creationId xmlns:p14="http://schemas.microsoft.com/office/powerpoint/2010/main" val="3914243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159"/>
            <a:ext cx="10515600" cy="1325563"/>
          </a:xfrm>
        </p:spPr>
        <p:txBody>
          <a:bodyPr/>
          <a:lstStyle/>
          <a:p>
            <a:r>
              <a:rPr lang="en-US" b="1" dirty="0"/>
              <a:t>TRIP*: Addressing disparities together</a:t>
            </a:r>
          </a:p>
        </p:txBody>
      </p:sp>
      <p:sp>
        <p:nvSpPr>
          <p:cNvPr id="4" name="TextBox 21"/>
          <p:cNvSpPr txBox="1"/>
          <p:nvPr/>
        </p:nvSpPr>
        <p:spPr>
          <a:xfrm>
            <a:off x="875019" y="3603962"/>
            <a:ext cx="2732621" cy="1455849"/>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spcBef>
                <a:spcPts val="0"/>
              </a:spcBef>
              <a:spcAft>
                <a:spcPts val="0"/>
              </a:spcAft>
            </a:pPr>
            <a:r>
              <a:rPr lang="en-US" sz="2400" b="1" kern="1200" dirty="0">
                <a:solidFill>
                  <a:srgbClr val="FFFFFF"/>
                </a:solidFill>
                <a:effectLst/>
                <a:latin typeface="Times" pitchFamily="2" charset="0"/>
                <a:ea typeface="Times New Roman" panose="02020603050405020304" pitchFamily="18" charset="0"/>
                <a:cs typeface="Times New Roman" panose="02020603050405020304" pitchFamily="18" charset="0"/>
              </a:rPr>
              <a:t>Boston </a:t>
            </a:r>
            <a:br>
              <a:rPr lang="en-US" sz="2400" b="1" kern="1200" dirty="0">
                <a:solidFill>
                  <a:srgbClr val="FFFFFF"/>
                </a:solidFill>
                <a:effectLst/>
                <a:latin typeface="Times" pitchFamily="2" charset="0"/>
                <a:ea typeface="Times New Roman" panose="02020603050405020304" pitchFamily="18" charset="0"/>
                <a:cs typeface="Times New Roman" panose="02020603050405020304" pitchFamily="18" charset="0"/>
              </a:rPr>
            </a:br>
            <a:r>
              <a:rPr lang="en-US" sz="2400" b="1" kern="1200" dirty="0">
                <a:solidFill>
                  <a:srgbClr val="FFFFFF"/>
                </a:solidFill>
                <a:effectLst/>
                <a:latin typeface="Times" pitchFamily="2" charset="0"/>
                <a:ea typeface="Times New Roman" panose="02020603050405020304" pitchFamily="18" charset="0"/>
                <a:cs typeface="Times New Roman" panose="02020603050405020304" pitchFamily="18" charset="0"/>
              </a:rPr>
              <a:t>Patient Navigator Network</a:t>
            </a:r>
            <a:endParaRPr lang="en-US" sz="2400" b="1" dirty="0">
              <a:effectLst/>
              <a:latin typeface="Times" pitchFamily="2" charset="0"/>
              <a:ea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5761" y="3269401"/>
            <a:ext cx="3707448" cy="2056741"/>
          </a:xfrm>
          <a:prstGeom prst="rect">
            <a:avLst/>
          </a:prstGeom>
        </p:spPr>
      </p:pic>
      <p:graphicFrame>
        <p:nvGraphicFramePr>
          <p:cNvPr id="10" name="Content Placeholder 3"/>
          <p:cNvGraphicFramePr>
            <a:graphicFrameLocks noGrp="1"/>
          </p:cNvGraphicFramePr>
          <p:nvPr>
            <p:ph idx="1"/>
            <p:extLst/>
          </p:nvPr>
        </p:nvGraphicFramePr>
        <p:xfrm>
          <a:off x="547444" y="1420837"/>
          <a:ext cx="10973996" cy="1699321"/>
        </p:xfrm>
        <a:graphic>
          <a:graphicData uri="http://schemas.openxmlformats.org/drawingml/2006/table">
            <a:tbl>
              <a:tblPr firstRow="1" bandRow="1">
                <a:tableStyleId>{E8034E78-7F5D-4C2E-B375-FC64B27BC917}</a:tableStyleId>
              </a:tblPr>
              <a:tblGrid>
                <a:gridCol w="2743499">
                  <a:extLst>
                    <a:ext uri="{9D8B030D-6E8A-4147-A177-3AD203B41FA5}">
                      <a16:colId xmlns:a16="http://schemas.microsoft.com/office/drawing/2014/main" val="20000"/>
                    </a:ext>
                  </a:extLst>
                </a:gridCol>
                <a:gridCol w="2743499">
                  <a:extLst>
                    <a:ext uri="{9D8B030D-6E8A-4147-A177-3AD203B41FA5}">
                      <a16:colId xmlns:a16="http://schemas.microsoft.com/office/drawing/2014/main" val="20001"/>
                    </a:ext>
                  </a:extLst>
                </a:gridCol>
                <a:gridCol w="2743499">
                  <a:extLst>
                    <a:ext uri="{9D8B030D-6E8A-4147-A177-3AD203B41FA5}">
                      <a16:colId xmlns:a16="http://schemas.microsoft.com/office/drawing/2014/main" val="20002"/>
                    </a:ext>
                  </a:extLst>
                </a:gridCol>
                <a:gridCol w="2743499">
                  <a:extLst>
                    <a:ext uri="{9D8B030D-6E8A-4147-A177-3AD203B41FA5}">
                      <a16:colId xmlns:a16="http://schemas.microsoft.com/office/drawing/2014/main" val="20003"/>
                    </a:ext>
                  </a:extLst>
                </a:gridCol>
              </a:tblGrid>
              <a:tr h="495499">
                <a:tc>
                  <a:txBody>
                    <a:bodyPr/>
                    <a:lstStyle/>
                    <a:p>
                      <a:r>
                        <a:rPr lang="en-US" dirty="0"/>
                        <a:t>Tracy Battaglia, MD MPH</a:t>
                      </a:r>
                    </a:p>
                  </a:txBody>
                  <a:tcPr/>
                </a:tc>
                <a:tc>
                  <a:txBody>
                    <a:bodyPr/>
                    <a:lstStyle/>
                    <a:p>
                      <a:r>
                        <a:rPr lang="en-US" dirty="0"/>
                        <a:t>Karen</a:t>
                      </a:r>
                      <a:r>
                        <a:rPr lang="en-US" baseline="0" dirty="0"/>
                        <a:t> Freund, MD MPH</a:t>
                      </a:r>
                      <a:endParaRPr lang="en-US" dirty="0"/>
                    </a:p>
                  </a:txBody>
                  <a:tcPr/>
                </a:tc>
                <a:tc>
                  <a:txBody>
                    <a:bodyPr/>
                    <a:lstStyle/>
                    <a:p>
                      <a:r>
                        <a:rPr lang="en-US" dirty="0"/>
                        <a:t>Jennifer Haas, MD MPH</a:t>
                      </a:r>
                    </a:p>
                  </a:txBody>
                  <a:tcPr/>
                </a:tc>
                <a:tc>
                  <a:txBody>
                    <a:bodyPr/>
                    <a:lstStyle/>
                    <a:p>
                      <a:r>
                        <a:rPr lang="en-US" dirty="0"/>
                        <a:t>Stephenie Lemon,</a:t>
                      </a:r>
                      <a:r>
                        <a:rPr lang="en-US" baseline="0" dirty="0"/>
                        <a:t> PhD</a:t>
                      </a:r>
                      <a:endParaRPr lang="en-US" dirty="0"/>
                    </a:p>
                  </a:txBody>
                  <a:tcPr/>
                </a:tc>
                <a:extLst>
                  <a:ext uri="{0D108BD9-81ED-4DB2-BD59-A6C34878D82A}">
                    <a16:rowId xmlns:a16="http://schemas.microsoft.com/office/drawing/2014/main" val="10000"/>
                  </a:ext>
                </a:extLst>
              </a:tr>
              <a:tr h="120382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16" y="2357491"/>
            <a:ext cx="2473412" cy="20273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7279" y="2336258"/>
            <a:ext cx="2437988" cy="22397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2537" y="2201146"/>
            <a:ext cx="2102257" cy="54525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9690" y="2274454"/>
            <a:ext cx="1929214" cy="347577"/>
          </a:xfrm>
          <a:prstGeom prst="rect">
            <a:avLst/>
          </a:prstGeom>
        </p:spPr>
      </p:pic>
      <p:sp>
        <p:nvSpPr>
          <p:cNvPr id="19" name="Rectangle 18"/>
          <p:cNvSpPr/>
          <p:nvPr/>
        </p:nvSpPr>
        <p:spPr>
          <a:xfrm>
            <a:off x="4115761" y="6066017"/>
            <a:ext cx="3960478" cy="68282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en-US" dirty="0">
                <a:solidFill>
                  <a:sysClr val="windowText" lastClr="000000"/>
                </a:solidFill>
              </a:rPr>
              <a:t>Funded by</a:t>
            </a:r>
            <a:r>
              <a:rPr lang="en-US" dirty="0"/>
              <a:t>:</a:t>
            </a:r>
          </a:p>
        </p:txBody>
      </p:sp>
      <p:pic>
        <p:nvPicPr>
          <p:cNvPr id="20" name="Picture 2" descr="Ho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762" y="6148854"/>
            <a:ext cx="2139865" cy="5064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49D563A-11F8-43A6-83B7-796F7E364536}" type="slidenum">
              <a:rPr lang="en-US" smtClean="0"/>
              <a:t>38</a:t>
            </a:fld>
            <a:endParaRPr lang="en-US" dirty="0"/>
          </a:p>
        </p:txBody>
      </p:sp>
      <p:pic>
        <p:nvPicPr>
          <p:cNvPr id="17" name="Picture 16" descr="C:\Users\COWINKLE\Desktop\TRIP Logo_220X277.png"/>
          <p:cNvPicPr/>
          <p:nvPr/>
        </p:nvPicPr>
        <p:blipFill rotWithShape="1">
          <a:blip r:embed="rId8">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3048000" y="3105835"/>
            <a:ext cx="6096000" cy="646331"/>
          </a:xfrm>
          <a:prstGeom prst="rect">
            <a:avLst/>
          </a:prstGeom>
        </p:spPr>
        <p:txBody>
          <a:bodyPr>
            <a:spAutoFit/>
          </a:bodyPr>
          <a:lstStyle/>
          <a:p>
            <a:pPr algn="ctr"/>
            <a:r>
              <a:rPr lang="en-US" dirty="0">
                <a:solidFill>
                  <a:srgbClr val="FFFFFF"/>
                </a:solidFill>
                <a:ea typeface="Times New Roman" panose="02020603050405020304" pitchFamily="18" charset="0"/>
                <a:cs typeface="Times New Roman" panose="02020603050405020304" pitchFamily="18" charset="0"/>
              </a:rPr>
              <a:t>Boston </a:t>
            </a:r>
            <a:br>
              <a:rPr lang="en-US" dirty="0">
                <a:solidFill>
                  <a:srgbClr val="FFFFFF"/>
                </a:solidFill>
                <a:ea typeface="Times New Roman" panose="02020603050405020304" pitchFamily="18" charset="0"/>
                <a:cs typeface="Times New Roman" panose="02020603050405020304" pitchFamily="18" charset="0"/>
              </a:rPr>
            </a:br>
            <a:r>
              <a:rPr lang="en-US" dirty="0">
                <a:solidFill>
                  <a:srgbClr val="FFFFFF"/>
                </a:solidFill>
                <a:ea typeface="Times New Roman" panose="02020603050405020304" pitchFamily="18" charset="0"/>
                <a:cs typeface="Times New Roman" panose="02020603050405020304" pitchFamily="18" charset="0"/>
              </a:rPr>
              <a:t>Patient Navigator Network</a:t>
            </a:r>
            <a:endParaRPr lang="en-US" dirty="0">
              <a:latin typeface="Times New Roman" panose="02020603050405020304" pitchFamily="18" charset="0"/>
              <a:ea typeface="Times New Roman" panose="02020603050405020304" pitchFamily="18" charset="0"/>
            </a:endParaRPr>
          </a:p>
        </p:txBody>
      </p:sp>
      <p:sp>
        <p:nvSpPr>
          <p:cNvPr id="16" name="TextBox 15"/>
          <p:cNvSpPr txBox="1"/>
          <p:nvPr/>
        </p:nvSpPr>
        <p:spPr>
          <a:xfrm>
            <a:off x="8282029" y="3719953"/>
            <a:ext cx="2556875" cy="1200329"/>
          </a:xfrm>
          <a:prstGeom prst="rect">
            <a:avLst/>
          </a:prstGeom>
          <a:solidFill>
            <a:srgbClr val="6E8BC5"/>
          </a:solidFill>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Clinical </a:t>
            </a:r>
          </a:p>
          <a:p>
            <a:pPr algn="ctr"/>
            <a:r>
              <a:rPr lang="en-US" sz="2400" b="1" dirty="0">
                <a:solidFill>
                  <a:schemeClr val="bg1"/>
                </a:solidFill>
                <a:latin typeface="Times New Roman" panose="02020603050405020304" pitchFamily="18" charset="0"/>
                <a:cs typeface="Times New Roman" panose="02020603050405020304" pitchFamily="18" charset="0"/>
              </a:rPr>
              <a:t>Advisory </a:t>
            </a:r>
          </a:p>
          <a:p>
            <a:pPr algn="ctr"/>
            <a:r>
              <a:rPr lang="en-US" sz="2400" b="1" dirty="0">
                <a:solidFill>
                  <a:schemeClr val="bg1"/>
                </a:solidFill>
                <a:latin typeface="Times New Roman" panose="02020603050405020304" pitchFamily="18" charset="0"/>
                <a:cs typeface="Times New Roman" panose="02020603050405020304" pitchFamily="18" charset="0"/>
              </a:rPr>
              <a:t>Panel</a:t>
            </a: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9577" y="5393570"/>
            <a:ext cx="5002960" cy="605564"/>
          </a:xfrm>
          <a:prstGeom prst="rect">
            <a:avLst/>
          </a:prstGeom>
        </p:spPr>
      </p:pic>
      <p:pic>
        <p:nvPicPr>
          <p:cNvPr id="18" name="Picture 17">
            <a:extLst>
              <a:ext uri="{FF2B5EF4-FFF2-40B4-BE49-F238E27FC236}">
                <a16:creationId xmlns:a16="http://schemas.microsoft.com/office/drawing/2014/main" id="{A7307BF0-773F-9346-8E67-54185BB1BA25}"/>
              </a:ext>
            </a:extLst>
          </p:cNvPr>
          <p:cNvPicPr>
            <a:picLocks noChangeAspect="1"/>
          </p:cNvPicPr>
          <p:nvPr/>
        </p:nvPicPr>
        <p:blipFill>
          <a:blip r:embed="rId10"/>
          <a:stretch>
            <a:fillRect/>
          </a:stretch>
        </p:blipFill>
        <p:spPr>
          <a:xfrm>
            <a:off x="7177012" y="5262459"/>
            <a:ext cx="2308636" cy="736675"/>
          </a:xfrm>
          <a:prstGeom prst="rect">
            <a:avLst/>
          </a:prstGeom>
        </p:spPr>
      </p:pic>
      <p:sp>
        <p:nvSpPr>
          <p:cNvPr id="6" name="TextBox 5"/>
          <p:cNvSpPr txBox="1"/>
          <p:nvPr/>
        </p:nvSpPr>
        <p:spPr>
          <a:xfrm>
            <a:off x="8674739" y="6444476"/>
            <a:ext cx="2399116" cy="276999"/>
          </a:xfrm>
          <a:prstGeom prst="rect">
            <a:avLst/>
          </a:prstGeom>
          <a:noFill/>
        </p:spPr>
        <p:txBody>
          <a:bodyPr wrap="square" rtlCol="0">
            <a:spAutoFit/>
          </a:bodyPr>
          <a:lstStyle/>
          <a:p>
            <a:r>
              <a:rPr lang="en-US" sz="1200" b="1" dirty="0"/>
              <a:t>*NIH/NCATS </a:t>
            </a:r>
            <a:r>
              <a:rPr lang="en-US" sz="1200" dirty="0"/>
              <a:t> </a:t>
            </a:r>
            <a:r>
              <a:rPr lang="en-US" sz="1200" b="1" dirty="0"/>
              <a:t>U01TR002070 </a:t>
            </a:r>
            <a:endParaRPr lang="en-US" sz="1200" dirty="0"/>
          </a:p>
        </p:txBody>
      </p:sp>
    </p:spTree>
    <p:extLst>
      <p:ext uri="{BB962C8B-B14F-4D97-AF65-F5344CB8AC3E}">
        <p14:creationId xmlns:p14="http://schemas.microsoft.com/office/powerpoint/2010/main" val="101014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723" y="234589"/>
            <a:ext cx="10515600" cy="1325563"/>
          </a:xfrm>
        </p:spPr>
        <p:txBody>
          <a:bodyPr/>
          <a:lstStyle/>
          <a:p>
            <a:r>
              <a:rPr lang="en-US" b="1" dirty="0"/>
              <a:t>TRIP: The Research Question</a:t>
            </a:r>
          </a:p>
        </p:txBody>
      </p:sp>
      <p:sp>
        <p:nvSpPr>
          <p:cNvPr id="3" name="Content Placeholder 2"/>
          <p:cNvSpPr>
            <a:spLocks noGrp="1"/>
          </p:cNvSpPr>
          <p:nvPr>
            <p:ph idx="1"/>
          </p:nvPr>
        </p:nvSpPr>
        <p:spPr>
          <a:xfrm>
            <a:off x="907895" y="1828978"/>
            <a:ext cx="10515600" cy="1858011"/>
          </a:xfrm>
        </p:spPr>
        <p:txBody>
          <a:bodyPr>
            <a:noAutofit/>
          </a:bodyPr>
          <a:lstStyle/>
          <a:p>
            <a:pPr marL="0" indent="0" algn="ctr">
              <a:buNone/>
            </a:pPr>
            <a:r>
              <a:rPr lang="en-US" sz="3600" dirty="0">
                <a:solidFill>
                  <a:schemeClr val="bg1"/>
                </a:solidFill>
              </a:rPr>
              <a:t>“Can we </a:t>
            </a:r>
            <a:r>
              <a:rPr lang="en-US" sz="3600" u="sng" dirty="0">
                <a:solidFill>
                  <a:schemeClr val="bg1"/>
                </a:solidFill>
              </a:rPr>
              <a:t>systematically implement </a:t>
            </a:r>
            <a:r>
              <a:rPr lang="en-US" sz="3600" dirty="0">
                <a:solidFill>
                  <a:schemeClr val="bg1"/>
                </a:solidFill>
              </a:rPr>
              <a:t> evidence-based  coordination of care </a:t>
            </a:r>
            <a:r>
              <a:rPr lang="en-US" sz="3600" u="sng" dirty="0">
                <a:solidFill>
                  <a:schemeClr val="bg1"/>
                </a:solidFill>
              </a:rPr>
              <a:t>across the city of Boston </a:t>
            </a:r>
            <a:r>
              <a:rPr lang="en-US" sz="3600" dirty="0">
                <a:solidFill>
                  <a:schemeClr val="bg1"/>
                </a:solidFill>
              </a:rPr>
              <a:t>to reduce delays for the most vulnerable women?”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5382981"/>
            <a:ext cx="1693241" cy="321856"/>
          </a:xfrm>
          <a:prstGeom prst="rect">
            <a:avLst/>
          </a:prstGeom>
        </p:spPr>
      </p:pic>
      <p:pic>
        <p:nvPicPr>
          <p:cNvPr id="9"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3991822"/>
            <a:ext cx="2755043" cy="8366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boston medical center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99" y="4032499"/>
            <a:ext cx="1694938" cy="8128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Image result for dana farber cancer institute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4035" y="5281435"/>
            <a:ext cx="2325321" cy="4051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Image result for mgh no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4524" y="4037212"/>
            <a:ext cx="3048190" cy="9260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0470" y="4032499"/>
            <a:ext cx="2387358" cy="6956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49D563A-11F8-43A6-83B7-796F7E364536}" type="slidenum">
              <a:rPr lang="en-US" smtClean="0"/>
              <a:t>39</a:t>
            </a:fld>
            <a:endParaRPr lang="en-US" dirty="0"/>
          </a:p>
        </p:txBody>
      </p:sp>
      <p:sp>
        <p:nvSpPr>
          <p:cNvPr id="18" name="Content Placeholder 2"/>
          <p:cNvSpPr txBox="1">
            <a:spLocks/>
          </p:cNvSpPr>
          <p:nvPr/>
        </p:nvSpPr>
        <p:spPr>
          <a:xfrm>
            <a:off x="710028" y="1745516"/>
            <a:ext cx="10654991" cy="1797157"/>
          </a:xfrm>
          <a:prstGeom prst="rect">
            <a:avLst/>
          </a:prstGeom>
          <a:solidFill>
            <a:srgbClr val="0087D2"/>
          </a:solidFill>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endParaRPr lang="en-US" sz="3600" dirty="0">
              <a:solidFill>
                <a:schemeClr val="bg1"/>
              </a:solidFill>
            </a:endParaRPr>
          </a:p>
        </p:txBody>
      </p:sp>
      <p:sp>
        <p:nvSpPr>
          <p:cNvPr id="19" name="Content Placeholder 2"/>
          <p:cNvSpPr>
            <a:spLocks noGrp="1"/>
          </p:cNvSpPr>
          <p:nvPr/>
        </p:nvSpPr>
        <p:spPr>
          <a:xfrm>
            <a:off x="849419" y="1792110"/>
            <a:ext cx="10515600" cy="1858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chemeClr val="bg1"/>
                </a:solidFill>
              </a:rPr>
              <a:t>“Can we </a:t>
            </a:r>
            <a:r>
              <a:rPr lang="en-US" sz="3600" u="sng" dirty="0">
                <a:solidFill>
                  <a:schemeClr val="bg1"/>
                </a:solidFill>
              </a:rPr>
              <a:t>systematically implement</a:t>
            </a:r>
            <a:r>
              <a:rPr lang="en-US" sz="3600" dirty="0">
                <a:solidFill>
                  <a:schemeClr val="bg1"/>
                </a:solidFill>
              </a:rPr>
              <a:t> evidence-based  coordination of care </a:t>
            </a:r>
            <a:r>
              <a:rPr lang="en-US" sz="3600" u="sng" dirty="0">
                <a:solidFill>
                  <a:schemeClr val="bg1"/>
                </a:solidFill>
              </a:rPr>
              <a:t>across the city of Boston </a:t>
            </a:r>
            <a:r>
              <a:rPr lang="en-US" sz="3600" dirty="0">
                <a:solidFill>
                  <a:schemeClr val="bg1"/>
                </a:solidFill>
              </a:rPr>
              <a:t>to reduce delays in treatment and reduce disparities?”</a:t>
            </a:r>
          </a:p>
        </p:txBody>
      </p:sp>
      <p:pic>
        <p:nvPicPr>
          <p:cNvPr id="14" name="Picture 13" descr="C:\Users\COWINKLE\Desktop\TRIP Logo_220X277.png"/>
          <p:cNvPicPr/>
          <p:nvPr/>
        </p:nvPicPr>
        <p:blipFill rotWithShape="1">
          <a:blip r:embed="rId9">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162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160" y="241980"/>
            <a:ext cx="10885991" cy="1325563"/>
          </a:xfrm>
        </p:spPr>
        <p:txBody>
          <a:bodyPr>
            <a:normAutofit/>
          </a:bodyPr>
          <a:lstStyle/>
          <a:p>
            <a:pPr algn="ctr"/>
            <a:r>
              <a:rPr lang="en-US" sz="4000" b="1" dirty="0"/>
              <a:t>Objectives</a:t>
            </a:r>
          </a:p>
        </p:txBody>
      </p:sp>
      <p:sp>
        <p:nvSpPr>
          <p:cNvPr id="3" name="Text Placeholder 2"/>
          <p:cNvSpPr>
            <a:spLocks noGrp="1"/>
          </p:cNvSpPr>
          <p:nvPr>
            <p:ph type="body" idx="1"/>
          </p:nvPr>
        </p:nvSpPr>
        <p:spPr>
          <a:xfrm>
            <a:off x="1480457" y="1567543"/>
            <a:ext cx="8781143" cy="4609420"/>
          </a:xfrm>
        </p:spPr>
        <p:txBody>
          <a:bodyPr>
            <a:noAutofit/>
          </a:bodyPr>
          <a:lstStyle/>
          <a:p>
            <a:pPr marL="457200" indent="-457200">
              <a:buFont typeface="+mj-lt"/>
              <a:buAutoNum type="arabicPeriod"/>
            </a:pPr>
            <a:r>
              <a:rPr lang="en-US" sz="3200" dirty="0"/>
              <a:t>Describe the “disconnect”: disparities in breast cancer care delivery</a:t>
            </a:r>
          </a:p>
          <a:p>
            <a:pPr marL="457200" indent="-457200">
              <a:buFont typeface="+mj-lt"/>
              <a:buAutoNum type="arabicPeriod"/>
            </a:pPr>
            <a:endParaRPr lang="en-US" sz="3200" dirty="0"/>
          </a:p>
          <a:p>
            <a:pPr marL="457200" indent="-457200">
              <a:buFont typeface="+mj-lt"/>
              <a:buAutoNum type="arabicPeriod"/>
            </a:pPr>
            <a:r>
              <a:rPr lang="en-US" sz="3200" dirty="0"/>
              <a:t> Understand the general internist’s role in “repairing” the breast cancer care delivery problem</a:t>
            </a:r>
          </a:p>
          <a:p>
            <a:pPr marL="457200" indent="-457200">
              <a:buFont typeface="+mj-lt"/>
              <a:buAutoNum type="arabicPeriod"/>
            </a:pPr>
            <a:endParaRPr lang="en-US" sz="3200" dirty="0"/>
          </a:p>
          <a:p>
            <a:pPr marL="457200" indent="-457200">
              <a:buFont typeface="+mj-lt"/>
              <a:buAutoNum type="arabicPeriod"/>
            </a:pPr>
            <a:r>
              <a:rPr lang="en-US" sz="3200" dirty="0"/>
              <a:t>Explore collaborative opportunities and challenges to achieving equity</a:t>
            </a:r>
          </a:p>
          <a:p>
            <a:endParaRPr lang="en-US" sz="3200" dirty="0"/>
          </a:p>
        </p:txBody>
      </p:sp>
    </p:spTree>
    <p:extLst>
      <p:ext uri="{BB962C8B-B14F-4D97-AF65-F5344CB8AC3E}">
        <p14:creationId xmlns:p14="http://schemas.microsoft.com/office/powerpoint/2010/main" val="17602894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3501625"/>
            <a:ext cx="5985752" cy="33830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7977" y="-262783"/>
            <a:ext cx="10515600" cy="1325563"/>
          </a:xfrm>
        </p:spPr>
        <p:txBody>
          <a:bodyPr/>
          <a:lstStyle/>
          <a:p>
            <a:r>
              <a:rPr lang="en-US" b="1" dirty="0"/>
              <a:t>The TRIP Consortium</a:t>
            </a:r>
          </a:p>
        </p:txBody>
      </p:sp>
      <p:sp>
        <p:nvSpPr>
          <p:cNvPr id="14" name="TextBox 13">
            <a:extLst>
              <a:ext uri="{FF2B5EF4-FFF2-40B4-BE49-F238E27FC236}">
                <a16:creationId xmlns:a16="http://schemas.microsoft.com/office/drawing/2014/main" id="{A9A86A72-65E0-4170-A0EC-DF722FE5B892}"/>
              </a:ext>
            </a:extLst>
          </p:cNvPr>
          <p:cNvSpPr txBox="1"/>
          <p:nvPr/>
        </p:nvSpPr>
        <p:spPr>
          <a:xfrm>
            <a:off x="5730893" y="3535635"/>
            <a:ext cx="6219151" cy="461665"/>
          </a:xfrm>
          <a:prstGeom prst="rect">
            <a:avLst/>
          </a:prstGeom>
          <a:noFill/>
        </p:spPr>
        <p:txBody>
          <a:bodyPr wrap="square" rtlCol="0">
            <a:spAutoFit/>
          </a:bodyPr>
          <a:lstStyle/>
          <a:p>
            <a:pPr algn="ctr"/>
            <a:r>
              <a:rPr lang="en-US" sz="2400" b="1" dirty="0"/>
              <a:t>Boston Breast Cancer Equity Coalition</a:t>
            </a:r>
            <a:endParaRPr lang="en-US" sz="2400" b="1" i="1" dirty="0">
              <a:solidFill>
                <a:srgbClr val="FF0000"/>
              </a:solidFill>
            </a:endParaRPr>
          </a:p>
        </p:txBody>
      </p:sp>
      <p:sp>
        <p:nvSpPr>
          <p:cNvPr id="15" name="TextBox 14">
            <a:extLst>
              <a:ext uri="{FF2B5EF4-FFF2-40B4-BE49-F238E27FC236}">
                <a16:creationId xmlns:a16="http://schemas.microsoft.com/office/drawing/2014/main" id="{A9A86A72-65E0-4170-A0EC-DF722FE5B892}"/>
              </a:ext>
            </a:extLst>
          </p:cNvPr>
          <p:cNvSpPr txBox="1"/>
          <p:nvPr/>
        </p:nvSpPr>
        <p:spPr>
          <a:xfrm>
            <a:off x="131179" y="3571490"/>
            <a:ext cx="4505215" cy="461665"/>
          </a:xfrm>
          <a:prstGeom prst="rect">
            <a:avLst/>
          </a:prstGeom>
          <a:noFill/>
        </p:spPr>
        <p:txBody>
          <a:bodyPr wrap="square" rtlCol="0">
            <a:spAutoFit/>
          </a:bodyPr>
          <a:lstStyle/>
          <a:p>
            <a:r>
              <a:rPr lang="en-US" sz="2400" b="1" dirty="0"/>
              <a:t>Co-Investigators</a:t>
            </a:r>
            <a:endParaRPr lang="en-US" sz="2400" b="1" i="1" dirty="0"/>
          </a:p>
        </p:txBody>
      </p:sp>
      <p:sp>
        <p:nvSpPr>
          <p:cNvPr id="16" name="TextBox 15">
            <a:extLst>
              <a:ext uri="{FF2B5EF4-FFF2-40B4-BE49-F238E27FC236}">
                <a16:creationId xmlns:a16="http://schemas.microsoft.com/office/drawing/2014/main" id="{54953430-74C2-400B-835A-C0708A6F7849}"/>
              </a:ext>
            </a:extLst>
          </p:cNvPr>
          <p:cNvSpPr txBox="1"/>
          <p:nvPr/>
        </p:nvSpPr>
        <p:spPr>
          <a:xfrm>
            <a:off x="-420268" y="5490410"/>
            <a:ext cx="2845281" cy="553998"/>
          </a:xfrm>
          <a:prstGeom prst="rect">
            <a:avLst/>
          </a:prstGeom>
          <a:noFill/>
        </p:spPr>
        <p:txBody>
          <a:bodyPr wrap="square" rtlCol="0">
            <a:spAutoFit/>
          </a:bodyPr>
          <a:lstStyle/>
          <a:p>
            <a:pPr algn="ctr"/>
            <a:r>
              <a:rPr lang="en-US" sz="1500" b="1" dirty="0"/>
              <a:t>Amy LeClair, PhD MPhil</a:t>
            </a:r>
          </a:p>
          <a:p>
            <a:pPr algn="ctr"/>
            <a:r>
              <a:rPr lang="en-US" sz="1500" dirty="0"/>
              <a:t>Tufts Medical Center</a:t>
            </a:r>
          </a:p>
        </p:txBody>
      </p:sp>
      <p:sp>
        <p:nvSpPr>
          <p:cNvPr id="17" name="TextBox 16">
            <a:extLst>
              <a:ext uri="{FF2B5EF4-FFF2-40B4-BE49-F238E27FC236}">
                <a16:creationId xmlns:a16="http://schemas.microsoft.com/office/drawing/2014/main" id="{F0E9FFDE-E590-46B0-8693-A26CFF9E6E5B}"/>
              </a:ext>
            </a:extLst>
          </p:cNvPr>
          <p:cNvSpPr txBox="1"/>
          <p:nvPr/>
        </p:nvSpPr>
        <p:spPr>
          <a:xfrm>
            <a:off x="1222650" y="5482129"/>
            <a:ext cx="3444852" cy="784830"/>
          </a:xfrm>
          <a:prstGeom prst="rect">
            <a:avLst/>
          </a:prstGeom>
          <a:noFill/>
        </p:spPr>
        <p:txBody>
          <a:bodyPr wrap="square" rtlCol="0">
            <a:spAutoFit/>
          </a:bodyPr>
          <a:lstStyle/>
          <a:p>
            <a:pPr algn="ctr"/>
            <a:r>
              <a:rPr lang="en-US" sz="1500" b="1" dirty="0"/>
              <a:t>Cheryl Clark, MD ScD</a:t>
            </a:r>
          </a:p>
          <a:p>
            <a:pPr algn="ctr"/>
            <a:r>
              <a:rPr lang="en-US" sz="1500" dirty="0"/>
              <a:t>Brigham and Women’s</a:t>
            </a:r>
            <a:br>
              <a:rPr lang="en-US" sz="1500" dirty="0"/>
            </a:br>
            <a:r>
              <a:rPr lang="en-US" sz="1500" dirty="0"/>
              <a:t>Hospital</a:t>
            </a:r>
          </a:p>
        </p:txBody>
      </p:sp>
      <p:sp>
        <p:nvSpPr>
          <p:cNvPr id="18" name="TextBox 17">
            <a:extLst>
              <a:ext uri="{FF2B5EF4-FFF2-40B4-BE49-F238E27FC236}">
                <a16:creationId xmlns:a16="http://schemas.microsoft.com/office/drawing/2014/main" id="{54953430-74C2-400B-835A-C0708A6F7849}"/>
              </a:ext>
            </a:extLst>
          </p:cNvPr>
          <p:cNvSpPr txBox="1"/>
          <p:nvPr/>
        </p:nvSpPr>
        <p:spPr>
          <a:xfrm>
            <a:off x="5666725" y="5511341"/>
            <a:ext cx="2845281" cy="553998"/>
          </a:xfrm>
          <a:prstGeom prst="rect">
            <a:avLst/>
          </a:prstGeom>
          <a:noFill/>
        </p:spPr>
        <p:txBody>
          <a:bodyPr wrap="square" rtlCol="0">
            <a:spAutoFit/>
          </a:bodyPr>
          <a:lstStyle/>
          <a:p>
            <a:pPr algn="ctr"/>
            <a:r>
              <a:rPr lang="en-US" sz="1500" b="1" dirty="0"/>
              <a:t>Sharon Bak, MPH</a:t>
            </a:r>
          </a:p>
          <a:p>
            <a:pPr algn="ctr"/>
            <a:r>
              <a:rPr lang="en-US" sz="1500" dirty="0"/>
              <a:t>Boston Medical Center</a:t>
            </a:r>
          </a:p>
        </p:txBody>
      </p:sp>
      <p:sp>
        <p:nvSpPr>
          <p:cNvPr id="19" name="TextBox 18">
            <a:extLst>
              <a:ext uri="{FF2B5EF4-FFF2-40B4-BE49-F238E27FC236}">
                <a16:creationId xmlns:a16="http://schemas.microsoft.com/office/drawing/2014/main" id="{F0E9FFDE-E590-46B0-8693-A26CFF9E6E5B}"/>
              </a:ext>
            </a:extLst>
          </p:cNvPr>
          <p:cNvSpPr txBox="1"/>
          <p:nvPr/>
        </p:nvSpPr>
        <p:spPr>
          <a:xfrm>
            <a:off x="7391590" y="5491052"/>
            <a:ext cx="3444852" cy="784830"/>
          </a:xfrm>
          <a:prstGeom prst="rect">
            <a:avLst/>
          </a:prstGeom>
          <a:noFill/>
        </p:spPr>
        <p:txBody>
          <a:bodyPr wrap="square" rtlCol="0">
            <a:spAutoFit/>
          </a:bodyPr>
          <a:lstStyle/>
          <a:p>
            <a:pPr algn="ctr"/>
            <a:r>
              <a:rPr lang="en-US" sz="1500" b="1" dirty="0"/>
              <a:t>Rachel Freedman, MD MPH</a:t>
            </a:r>
          </a:p>
          <a:p>
            <a:pPr algn="ctr"/>
            <a:r>
              <a:rPr lang="en-US" sz="1500" dirty="0"/>
              <a:t>Dana-Farber</a:t>
            </a:r>
            <a:br>
              <a:rPr lang="en-US" sz="1500" dirty="0"/>
            </a:br>
            <a:r>
              <a:rPr lang="en-US" sz="1500" dirty="0"/>
              <a:t>Cancer Institute</a:t>
            </a:r>
          </a:p>
        </p:txBody>
      </p:sp>
      <p:pic>
        <p:nvPicPr>
          <p:cNvPr id="2050" name="Picture 2" descr="Rachel A. Freedman, MD, MPH - Dana-Farber Cancer Institute | Boston, 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8221" y="4128609"/>
            <a:ext cx="1487824"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aron Bak, MPH | Section of General Internal Medic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1885" y="4096075"/>
            <a:ext cx="128016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y LeClair | Graduate School of Biomedical Scienc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454" y="4104477"/>
            <a:ext cx="1024128"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eryl R. Clark, MD, ScD - DF/HC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997" y="4112758"/>
            <a:ext cx="128015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Users\COWINKLE\Desktop\TRIP Logo_220X277.png"/>
          <p:cNvPicPr/>
          <p:nvPr/>
        </p:nvPicPr>
        <p:blipFill rotWithShape="1">
          <a:blip r:embed="rId7">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grpSp>
        <p:nvGrpSpPr>
          <p:cNvPr id="13" name="Group 12"/>
          <p:cNvGrpSpPr/>
          <p:nvPr/>
        </p:nvGrpSpPr>
        <p:grpSpPr>
          <a:xfrm>
            <a:off x="0" y="771389"/>
            <a:ext cx="12192000" cy="2730235"/>
            <a:chOff x="0" y="1424220"/>
            <a:chExt cx="12192000" cy="2730235"/>
          </a:xfrm>
        </p:grpSpPr>
        <p:sp>
          <p:nvSpPr>
            <p:cNvPr id="24" name="Rectangle 23"/>
            <p:cNvSpPr/>
            <p:nvPr/>
          </p:nvSpPr>
          <p:spPr>
            <a:xfrm>
              <a:off x="0" y="1424220"/>
              <a:ext cx="12192000" cy="273023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3" name="Group 22"/>
            <p:cNvGrpSpPr/>
            <p:nvPr/>
          </p:nvGrpSpPr>
          <p:grpSpPr>
            <a:xfrm>
              <a:off x="9418814" y="1968719"/>
              <a:ext cx="2675608" cy="2185736"/>
              <a:chOff x="9768222" y="1968719"/>
              <a:chExt cx="2675608" cy="2185736"/>
            </a:xfrm>
          </p:grpSpPr>
          <p:sp>
            <p:nvSpPr>
              <p:cNvPr id="6" name="TextBox 5">
                <a:extLst>
                  <a:ext uri="{FF2B5EF4-FFF2-40B4-BE49-F238E27FC236}">
                    <a16:creationId xmlns:a16="http://schemas.microsoft.com/office/drawing/2014/main" id="{0240BFD3-5636-410F-A9C3-68AFC6CB3908}"/>
                  </a:ext>
                </a:extLst>
              </p:cNvPr>
              <p:cNvSpPr txBox="1"/>
              <p:nvPr/>
            </p:nvSpPr>
            <p:spPr>
              <a:xfrm>
                <a:off x="9768222" y="3446569"/>
                <a:ext cx="2675608" cy="707886"/>
              </a:xfrm>
              <a:prstGeom prst="rect">
                <a:avLst/>
              </a:prstGeom>
              <a:noFill/>
            </p:spPr>
            <p:txBody>
              <a:bodyPr wrap="square" rtlCol="0">
                <a:spAutoFit/>
              </a:bodyPr>
              <a:lstStyle/>
              <a:p>
                <a:pPr algn="ctr"/>
                <a:r>
                  <a:rPr lang="en-US" sz="2000" b="1" dirty="0" err="1"/>
                  <a:t>Stephenie</a:t>
                </a:r>
                <a:r>
                  <a:rPr lang="en-US" sz="2000" b="1" dirty="0"/>
                  <a:t> Lemon, PhD</a:t>
                </a:r>
              </a:p>
              <a:p>
                <a:pPr algn="ctr"/>
                <a:r>
                  <a:rPr lang="en-US" sz="2000" dirty="0"/>
                  <a:t>UMass Medical Center</a:t>
                </a:r>
              </a:p>
            </p:txBody>
          </p:sp>
          <p:pic>
            <p:nvPicPr>
              <p:cNvPr id="8" name="Picture 7">
                <a:extLst>
                  <a:ext uri="{FF2B5EF4-FFF2-40B4-BE49-F238E27FC236}">
                    <a16:creationId xmlns:a16="http://schemas.microsoft.com/office/drawing/2014/main" id="{5A582281-E360-4F3A-9260-9D8B6D043065}"/>
                  </a:ext>
                </a:extLst>
              </p:cNvPr>
              <p:cNvPicPr>
                <a:picLocks noChangeAspect="1"/>
              </p:cNvPicPr>
              <p:nvPr/>
            </p:nvPicPr>
            <p:blipFill>
              <a:blip r:embed="rId8"/>
              <a:stretch>
                <a:fillRect/>
              </a:stretch>
            </p:blipFill>
            <p:spPr>
              <a:xfrm>
                <a:off x="10630538" y="1968719"/>
                <a:ext cx="950976" cy="1426464"/>
              </a:xfrm>
              <a:prstGeom prst="rect">
                <a:avLst/>
              </a:prstGeom>
            </p:spPr>
          </p:pic>
        </p:grpSp>
        <p:grpSp>
          <p:nvGrpSpPr>
            <p:cNvPr id="21" name="Group 20"/>
            <p:cNvGrpSpPr/>
            <p:nvPr/>
          </p:nvGrpSpPr>
          <p:grpSpPr>
            <a:xfrm>
              <a:off x="3140472" y="1971315"/>
              <a:ext cx="2845280" cy="2183140"/>
              <a:chOff x="3515478" y="1971315"/>
              <a:chExt cx="2845280" cy="2183140"/>
            </a:xfrm>
          </p:grpSpPr>
          <p:sp>
            <p:nvSpPr>
              <p:cNvPr id="7" name="TextBox 6">
                <a:extLst>
                  <a:ext uri="{FF2B5EF4-FFF2-40B4-BE49-F238E27FC236}">
                    <a16:creationId xmlns:a16="http://schemas.microsoft.com/office/drawing/2014/main" id="{F0E9FFDE-E590-46B0-8693-A26CFF9E6E5B}"/>
                  </a:ext>
                </a:extLst>
              </p:cNvPr>
              <p:cNvSpPr txBox="1"/>
              <p:nvPr/>
            </p:nvSpPr>
            <p:spPr>
              <a:xfrm>
                <a:off x="3515478" y="3446569"/>
                <a:ext cx="2845280" cy="707886"/>
              </a:xfrm>
              <a:prstGeom prst="rect">
                <a:avLst/>
              </a:prstGeom>
              <a:noFill/>
            </p:spPr>
            <p:txBody>
              <a:bodyPr wrap="square" rtlCol="0">
                <a:spAutoFit/>
              </a:bodyPr>
              <a:lstStyle/>
              <a:p>
                <a:pPr algn="ctr"/>
                <a:r>
                  <a:rPr lang="en-US" sz="2000" b="1" dirty="0"/>
                  <a:t>Jennifer Haas, MD MSPH</a:t>
                </a:r>
              </a:p>
              <a:p>
                <a:pPr algn="ctr"/>
                <a:r>
                  <a:rPr lang="en-US" sz="2000" dirty="0"/>
                  <a:t>Mass General Hospital</a:t>
                </a:r>
              </a:p>
            </p:txBody>
          </p:sp>
          <p:pic>
            <p:nvPicPr>
              <p:cNvPr id="10" name="Picture 9">
                <a:extLst>
                  <a:ext uri="{FF2B5EF4-FFF2-40B4-BE49-F238E27FC236}">
                    <a16:creationId xmlns:a16="http://schemas.microsoft.com/office/drawing/2014/main" id="{7D684EEB-FA79-4DF2-870B-FFF670F50C3A}"/>
                  </a:ext>
                </a:extLst>
              </p:cNvPr>
              <p:cNvPicPr>
                <a:picLocks noChangeAspect="1"/>
              </p:cNvPicPr>
              <p:nvPr/>
            </p:nvPicPr>
            <p:blipFill>
              <a:blip r:embed="rId9"/>
              <a:stretch>
                <a:fillRect/>
              </a:stretch>
            </p:blipFill>
            <p:spPr>
              <a:xfrm>
                <a:off x="4235954" y="1971315"/>
                <a:ext cx="1404329" cy="1426464"/>
              </a:xfrm>
              <a:prstGeom prst="rect">
                <a:avLst/>
              </a:prstGeom>
            </p:spPr>
          </p:pic>
        </p:grpSp>
        <p:sp>
          <p:nvSpPr>
            <p:cNvPr id="11" name="TextBox 10">
              <a:extLst>
                <a:ext uri="{FF2B5EF4-FFF2-40B4-BE49-F238E27FC236}">
                  <a16:creationId xmlns:a16="http://schemas.microsoft.com/office/drawing/2014/main" id="{A76C30AC-F2F4-44AB-B36F-86238042914B}"/>
                </a:ext>
              </a:extLst>
            </p:cNvPr>
            <p:cNvSpPr txBox="1"/>
            <p:nvPr/>
          </p:nvSpPr>
          <p:spPr>
            <a:xfrm>
              <a:off x="6263240" y="3446569"/>
              <a:ext cx="3099790" cy="707886"/>
            </a:xfrm>
            <a:prstGeom prst="rect">
              <a:avLst/>
            </a:prstGeom>
            <a:noFill/>
          </p:spPr>
          <p:txBody>
            <a:bodyPr wrap="square" rtlCol="0">
              <a:spAutoFit/>
            </a:bodyPr>
            <a:lstStyle/>
            <a:p>
              <a:pPr algn="ctr"/>
              <a:r>
                <a:rPr lang="en-US" sz="2000" b="1" dirty="0"/>
                <a:t>Karen M. Freund, MD MPH</a:t>
              </a:r>
            </a:p>
            <a:p>
              <a:pPr algn="ctr"/>
              <a:r>
                <a:rPr lang="en-US" sz="2000" dirty="0"/>
                <a:t>Tufts Medical Center</a:t>
              </a:r>
            </a:p>
          </p:txBody>
        </p:sp>
        <p:sp>
          <p:nvSpPr>
            <p:cNvPr id="12" name="TextBox 11">
              <a:extLst>
                <a:ext uri="{FF2B5EF4-FFF2-40B4-BE49-F238E27FC236}">
                  <a16:creationId xmlns:a16="http://schemas.microsoft.com/office/drawing/2014/main" id="{A9A86A72-65E0-4170-A0EC-DF722FE5B892}"/>
                </a:ext>
              </a:extLst>
            </p:cNvPr>
            <p:cNvSpPr txBox="1"/>
            <p:nvPr/>
          </p:nvSpPr>
          <p:spPr>
            <a:xfrm>
              <a:off x="206453" y="1424220"/>
              <a:ext cx="2972549" cy="461665"/>
            </a:xfrm>
            <a:prstGeom prst="rect">
              <a:avLst/>
            </a:prstGeom>
            <a:noFill/>
          </p:spPr>
          <p:txBody>
            <a:bodyPr wrap="square" rtlCol="0">
              <a:spAutoFit/>
            </a:bodyPr>
            <a:lstStyle/>
            <a:p>
              <a:r>
                <a:rPr lang="en-US" sz="2400" b="1" dirty="0"/>
                <a:t>Principal Investigators</a:t>
              </a:r>
            </a:p>
          </p:txBody>
        </p:sp>
        <p:grpSp>
          <p:nvGrpSpPr>
            <p:cNvPr id="4" name="Group 3"/>
            <p:cNvGrpSpPr/>
            <p:nvPr/>
          </p:nvGrpSpPr>
          <p:grpSpPr>
            <a:xfrm>
              <a:off x="206453" y="1825361"/>
              <a:ext cx="2845281" cy="2329094"/>
              <a:chOff x="206453" y="1825361"/>
              <a:chExt cx="2845281" cy="2329094"/>
            </a:xfrm>
          </p:grpSpPr>
          <p:sp>
            <p:nvSpPr>
              <p:cNvPr id="5" name="TextBox 4">
                <a:extLst>
                  <a:ext uri="{FF2B5EF4-FFF2-40B4-BE49-F238E27FC236}">
                    <a16:creationId xmlns:a16="http://schemas.microsoft.com/office/drawing/2014/main" id="{54953430-74C2-400B-835A-C0708A6F7849}"/>
                  </a:ext>
                </a:extLst>
              </p:cNvPr>
              <p:cNvSpPr txBox="1"/>
              <p:nvPr/>
            </p:nvSpPr>
            <p:spPr>
              <a:xfrm>
                <a:off x="206453" y="3446569"/>
                <a:ext cx="2845281" cy="707886"/>
              </a:xfrm>
              <a:prstGeom prst="rect">
                <a:avLst/>
              </a:prstGeom>
              <a:noFill/>
            </p:spPr>
            <p:txBody>
              <a:bodyPr wrap="square" rtlCol="0">
                <a:spAutoFit/>
              </a:bodyPr>
              <a:lstStyle/>
              <a:p>
                <a:pPr algn="ctr"/>
                <a:r>
                  <a:rPr lang="en-US" sz="2000" b="1" dirty="0"/>
                  <a:t>Tracy Battaglia, MD MPH</a:t>
                </a:r>
              </a:p>
              <a:p>
                <a:pPr algn="ctr"/>
                <a:r>
                  <a:rPr lang="en-US" sz="2000" dirty="0"/>
                  <a:t>Boston Medical Center</a:t>
                </a:r>
              </a:p>
            </p:txBody>
          </p:sp>
          <p:pic>
            <p:nvPicPr>
              <p:cNvPr id="3" name="Picture 2"/>
              <p:cNvPicPr>
                <a:picLocks noChangeAspect="1"/>
              </p:cNvPicPr>
              <p:nvPr/>
            </p:nvPicPr>
            <p:blipFill>
              <a:blip r:embed="rId10"/>
              <a:stretch>
                <a:fillRect/>
              </a:stretch>
            </p:blipFill>
            <p:spPr>
              <a:xfrm>
                <a:off x="1082566" y="1825361"/>
                <a:ext cx="1180952" cy="1647619"/>
              </a:xfrm>
              <a:prstGeom prst="rect">
                <a:avLst/>
              </a:prstGeom>
            </p:spPr>
          </p:pic>
        </p:grpSp>
      </p:grpSp>
      <p:sp>
        <p:nvSpPr>
          <p:cNvPr id="28" name="TextBox 27">
            <a:extLst>
              <a:ext uri="{FF2B5EF4-FFF2-40B4-BE49-F238E27FC236}">
                <a16:creationId xmlns:a16="http://schemas.microsoft.com/office/drawing/2014/main" id="{F0E9FFDE-E590-46B0-8693-A26CFF9E6E5B}"/>
              </a:ext>
            </a:extLst>
          </p:cNvPr>
          <p:cNvSpPr txBox="1"/>
          <p:nvPr/>
        </p:nvSpPr>
        <p:spPr>
          <a:xfrm>
            <a:off x="3157364" y="5485338"/>
            <a:ext cx="3444852" cy="553998"/>
          </a:xfrm>
          <a:prstGeom prst="rect">
            <a:avLst/>
          </a:prstGeom>
          <a:noFill/>
        </p:spPr>
        <p:txBody>
          <a:bodyPr wrap="square" rtlCol="0">
            <a:spAutoFit/>
          </a:bodyPr>
          <a:lstStyle/>
          <a:p>
            <a:pPr algn="ctr"/>
            <a:r>
              <a:rPr lang="en-US" sz="1500" b="1" dirty="0"/>
              <a:t>Christine Gunn, PhD</a:t>
            </a:r>
          </a:p>
          <a:p>
            <a:pPr algn="ctr"/>
            <a:r>
              <a:rPr lang="en-US" sz="1500" dirty="0"/>
              <a:t>Boston Medical Center</a:t>
            </a:r>
          </a:p>
        </p:txBody>
      </p:sp>
      <p:pic>
        <p:nvPicPr>
          <p:cNvPr id="1026" name="Picture 2" descr="Christine Gunn » SPH | Boston Universit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92151" y="4097925"/>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F0E9FFDE-E590-46B0-8693-A26CFF9E6E5B}"/>
              </a:ext>
            </a:extLst>
          </p:cNvPr>
          <p:cNvSpPr txBox="1"/>
          <p:nvPr/>
        </p:nvSpPr>
        <p:spPr>
          <a:xfrm>
            <a:off x="9511875" y="5484014"/>
            <a:ext cx="3444852" cy="784830"/>
          </a:xfrm>
          <a:prstGeom prst="rect">
            <a:avLst/>
          </a:prstGeom>
          <a:noFill/>
        </p:spPr>
        <p:txBody>
          <a:bodyPr wrap="square" rtlCol="0">
            <a:spAutoFit/>
          </a:bodyPr>
          <a:lstStyle/>
          <a:p>
            <a:pPr algn="ctr"/>
            <a:r>
              <a:rPr lang="en-US" sz="1500" b="1" dirty="0"/>
              <a:t>Karen Burns White, MS</a:t>
            </a:r>
          </a:p>
          <a:p>
            <a:pPr algn="ctr"/>
            <a:r>
              <a:rPr lang="en-US" sz="1500" dirty="0"/>
              <a:t>Dana-Farber</a:t>
            </a:r>
            <a:br>
              <a:rPr lang="en-US" sz="1500" dirty="0"/>
            </a:br>
            <a:r>
              <a:rPr lang="en-US" sz="1500" dirty="0"/>
              <a:t>Cancer Institute</a:t>
            </a:r>
          </a:p>
        </p:txBody>
      </p:sp>
      <p:pic>
        <p:nvPicPr>
          <p:cNvPr id="1028" name="Picture 4" descr="Photo of Karen Burns White,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93271" y="4108995"/>
            <a:ext cx="128015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590" y="1309866"/>
            <a:ext cx="1019037" cy="1426464"/>
          </a:xfrm>
          <a:prstGeom prst="rect">
            <a:avLst/>
          </a:prstGeom>
        </p:spPr>
      </p:pic>
    </p:spTree>
    <p:extLst>
      <p:ext uri="{BB962C8B-B14F-4D97-AF65-F5344CB8AC3E}">
        <p14:creationId xmlns:p14="http://schemas.microsoft.com/office/powerpoint/2010/main" val="930260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088" y="171655"/>
            <a:ext cx="7907824" cy="1325563"/>
          </a:xfrm>
        </p:spPr>
        <p:txBody>
          <a:bodyPr>
            <a:normAutofit/>
          </a:bodyPr>
          <a:lstStyle/>
          <a:p>
            <a:pPr algn="ctr"/>
            <a:r>
              <a:rPr lang="en-US" sz="4000" b="1" dirty="0"/>
              <a:t>Research Methods</a:t>
            </a:r>
          </a:p>
        </p:txBody>
      </p:sp>
      <p:sp>
        <p:nvSpPr>
          <p:cNvPr id="3" name="Content Placeholder 2"/>
          <p:cNvSpPr>
            <a:spLocks noGrp="1"/>
          </p:cNvSpPr>
          <p:nvPr>
            <p:ph idx="1"/>
          </p:nvPr>
        </p:nvSpPr>
        <p:spPr/>
        <p:txBody>
          <a:bodyPr>
            <a:normAutofit lnSpcReduction="10000"/>
          </a:bodyPr>
          <a:lstStyle/>
          <a:p>
            <a:r>
              <a:rPr lang="en-US" u="sng" dirty="0"/>
              <a:t>Community-engaged implementation science:</a:t>
            </a:r>
            <a:r>
              <a:rPr lang="en-US" dirty="0"/>
              <a:t> Integrating evidence-based interventions in partnership with key stakeholders</a:t>
            </a:r>
          </a:p>
          <a:p>
            <a:endParaRPr lang="en-US" dirty="0"/>
          </a:p>
          <a:p>
            <a:r>
              <a:rPr lang="en-US" u="sng" dirty="0"/>
              <a:t>Pragmatic clinical trial:</a:t>
            </a:r>
            <a:r>
              <a:rPr lang="en-US" dirty="0"/>
              <a:t> Cluster stepped wedge study design allows for rolling out iteratively in real life practice settings</a:t>
            </a:r>
          </a:p>
          <a:p>
            <a:endParaRPr lang="en-US" dirty="0"/>
          </a:p>
          <a:p>
            <a:r>
              <a:rPr lang="en-US" u="sng" dirty="0"/>
              <a:t>Type 1 hybrid clinical effectiveness-implementation trial:</a:t>
            </a:r>
          </a:p>
          <a:p>
            <a:pPr lvl="1"/>
            <a:r>
              <a:rPr lang="en-US" sz="2800" i="1" dirty="0"/>
              <a:t>Clinical outcomes</a:t>
            </a:r>
            <a:r>
              <a:rPr lang="en-US" sz="2800" dirty="0"/>
              <a:t>: time to initiation of treatment; quality of care</a:t>
            </a:r>
          </a:p>
          <a:p>
            <a:pPr lvl="1"/>
            <a:r>
              <a:rPr lang="en-US" sz="2800" i="1" dirty="0"/>
              <a:t>Implementation outcomes</a:t>
            </a:r>
            <a:r>
              <a:rPr lang="en-US" sz="2800" dirty="0"/>
              <a:t>: acceptability, adoption, fidelity to protocol, penetration, sustainability, and cost</a:t>
            </a:r>
          </a:p>
          <a:p>
            <a:endParaRPr lang="en-US" dirty="0"/>
          </a:p>
          <a:p>
            <a:endParaRPr lang="en-US" b="1" i="1" dirty="0"/>
          </a:p>
        </p:txBody>
      </p:sp>
      <p:sp>
        <p:nvSpPr>
          <p:cNvPr id="4" name="Slide Number Placeholder 3"/>
          <p:cNvSpPr>
            <a:spLocks noGrp="1"/>
          </p:cNvSpPr>
          <p:nvPr>
            <p:ph type="sldNum" sz="quarter" idx="12"/>
          </p:nvPr>
        </p:nvSpPr>
        <p:spPr/>
        <p:txBody>
          <a:bodyPr/>
          <a:lstStyle/>
          <a:p>
            <a:fld id="{749D563A-11F8-43A6-83B7-796F7E364536}" type="slidenum">
              <a:rPr lang="en-US" smtClean="0"/>
              <a:t>41</a:t>
            </a:fld>
            <a:endParaRPr lang="en-US" dirty="0"/>
          </a:p>
        </p:txBody>
      </p:sp>
      <p:pic>
        <p:nvPicPr>
          <p:cNvPr id="7" name="Picture 6" descr="C:\Users\COWINKLE\Desktop\TRIP Logo_220X277.png"/>
          <p:cNvPicPr/>
          <p:nvPr/>
        </p:nvPicPr>
        <p:blipFill rotWithShape="1">
          <a:blip r:embed="rId2">
            <a:extLst>
              <a:ext uri="{28A0092B-C50C-407E-A947-70E740481C1C}">
                <a14:useLocalDpi xmlns:a14="http://schemas.microsoft.com/office/drawing/2010/main" val="0"/>
              </a:ext>
            </a:extLst>
          </a:blip>
          <a:srcRect t="31765" b="30980"/>
          <a:stretch/>
        </p:blipFill>
        <p:spPr bwMode="auto">
          <a:xfrm>
            <a:off x="333371" y="234589"/>
            <a:ext cx="2062357" cy="8169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296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Who is our target population?</a:t>
            </a:r>
          </a:p>
        </p:txBody>
      </p:sp>
      <p:sp>
        <p:nvSpPr>
          <p:cNvPr id="3" name="Content Placeholder 2"/>
          <p:cNvSpPr>
            <a:spLocks noGrp="1"/>
          </p:cNvSpPr>
          <p:nvPr>
            <p:ph sz="half" idx="1"/>
          </p:nvPr>
        </p:nvSpPr>
        <p:spPr/>
        <p:txBody>
          <a:bodyPr>
            <a:normAutofit/>
          </a:bodyPr>
          <a:lstStyle/>
          <a:p>
            <a:r>
              <a:rPr lang="en-US" dirty="0"/>
              <a:t>Adult female breast cancer</a:t>
            </a:r>
          </a:p>
          <a:p>
            <a:r>
              <a:rPr lang="en-US" dirty="0"/>
              <a:t>Greater Boston area (25 miles)</a:t>
            </a:r>
          </a:p>
          <a:p>
            <a:r>
              <a:rPr lang="en-US" dirty="0"/>
              <a:t>Have one or more risk factors for experiencing delays in care:</a:t>
            </a:r>
          </a:p>
          <a:p>
            <a:pPr lvl="1"/>
            <a:r>
              <a:rPr lang="en-US" dirty="0"/>
              <a:t>Black</a:t>
            </a:r>
          </a:p>
          <a:p>
            <a:pPr lvl="1"/>
            <a:r>
              <a:rPr lang="en-US" dirty="0"/>
              <a:t>Hispanic/Latina</a:t>
            </a:r>
          </a:p>
          <a:p>
            <a:pPr lvl="1"/>
            <a:r>
              <a:rPr lang="en-US" dirty="0"/>
              <a:t>Non-English preferred language</a:t>
            </a:r>
          </a:p>
          <a:p>
            <a:pPr lvl="1"/>
            <a:r>
              <a:rPr lang="en-US" dirty="0"/>
              <a:t>Uninsured or public insurance</a:t>
            </a:r>
          </a:p>
        </p:txBody>
      </p:sp>
      <p:pic>
        <p:nvPicPr>
          <p:cNvPr id="7" name="Picture 6" descr="C:\Users\COWINKLE\Desktop\TRIP Logo_220X277.png"/>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pic>
        <p:nvPicPr>
          <p:cNvPr id="8" name="Picture 2" descr="Image result for equity vs equality"/>
          <p:cNvPicPr>
            <a:picLocks noChangeAspect="1" noChangeArrowheads="1"/>
          </p:cNvPicPr>
          <p:nvPr/>
        </p:nvPicPr>
        <p:blipFill rotWithShape="1">
          <a:blip r:embed="rId3">
            <a:extLst>
              <a:ext uri="{28A0092B-C50C-407E-A947-70E740481C1C}">
                <a14:useLocalDpi xmlns:a14="http://schemas.microsoft.com/office/drawing/2010/main" val="0"/>
              </a:ext>
            </a:extLst>
          </a:blip>
          <a:srcRect l="19751" t="188" r="19766" b="-188"/>
          <a:stretch/>
        </p:blipFill>
        <p:spPr bwMode="auto">
          <a:xfrm>
            <a:off x="6172200" y="2272553"/>
            <a:ext cx="5185483" cy="331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700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Accomplishments (2017-2020)</a:t>
            </a:r>
          </a:p>
        </p:txBody>
      </p:sp>
      <p:sp>
        <p:nvSpPr>
          <p:cNvPr id="3" name="Content Placeholder 2"/>
          <p:cNvSpPr>
            <a:spLocks noGrp="1"/>
          </p:cNvSpPr>
          <p:nvPr>
            <p:ph idx="1"/>
          </p:nvPr>
        </p:nvSpPr>
        <p:spPr/>
        <p:txBody>
          <a:bodyPr>
            <a:normAutofit fontScale="92500" lnSpcReduction="10000"/>
          </a:bodyPr>
          <a:lstStyle/>
          <a:p>
            <a:r>
              <a:rPr lang="en-US" dirty="0"/>
              <a:t>Formative work with stakeholders</a:t>
            </a:r>
          </a:p>
          <a:p>
            <a:r>
              <a:rPr lang="en-US" dirty="0"/>
              <a:t>Clinical Advisory Panel created Patient Navigation Protocol</a:t>
            </a:r>
          </a:p>
          <a:p>
            <a:r>
              <a:rPr lang="en-US" dirty="0" err="1"/>
              <a:t>REDCap</a:t>
            </a:r>
            <a:r>
              <a:rPr lang="en-US" dirty="0"/>
              <a:t> Registry and Aunt Bertha platforms built with input from providers and navigators</a:t>
            </a:r>
          </a:p>
          <a:p>
            <a:r>
              <a:rPr lang="en-US" dirty="0"/>
              <a:t>Rolled out TRIP intervention to 6 hospital sites</a:t>
            </a:r>
          </a:p>
          <a:p>
            <a:r>
              <a:rPr lang="en-US" dirty="0"/>
              <a:t>Expanded ZIP Code Eligibility</a:t>
            </a:r>
          </a:p>
          <a:p>
            <a:r>
              <a:rPr lang="en-US" dirty="0"/>
              <a:t>Started Implementation Data Collection</a:t>
            </a:r>
          </a:p>
          <a:p>
            <a:r>
              <a:rPr lang="en-US" dirty="0"/>
              <a:t>Disseminated TRIP Methods and Lessons</a:t>
            </a:r>
          </a:p>
          <a:p>
            <a:endParaRPr lang="en-US" dirty="0"/>
          </a:p>
          <a:p>
            <a:pPr marL="0" indent="0" algn="ctr">
              <a:buNone/>
            </a:pPr>
            <a:r>
              <a:rPr lang="en-US" b="1" dirty="0"/>
              <a:t>Over 2</a:t>
            </a:r>
            <a:r>
              <a:rPr lang="en-US" dirty="0"/>
              <a:t> </a:t>
            </a:r>
            <a:r>
              <a:rPr lang="en-US" b="1" dirty="0"/>
              <a:t>years of enrolling patients</a:t>
            </a:r>
            <a:r>
              <a:rPr lang="en-US" dirty="0"/>
              <a:t> and </a:t>
            </a:r>
            <a:r>
              <a:rPr lang="en-US" b="1" dirty="0"/>
              <a:t>over 300 patients navigated</a:t>
            </a:r>
            <a:r>
              <a:rPr lang="en-US" dirty="0"/>
              <a:t>!</a:t>
            </a:r>
          </a:p>
          <a:p>
            <a:endParaRPr lang="en-US" dirty="0"/>
          </a:p>
          <a:p>
            <a:endParaRPr lang="en-US" dirty="0"/>
          </a:p>
          <a:p>
            <a:endParaRPr lang="en-US" dirty="0"/>
          </a:p>
        </p:txBody>
      </p:sp>
      <p:pic>
        <p:nvPicPr>
          <p:cNvPr id="4" name="Picture 3" descr="C:\Users\COWINKLE\Desktop\TRIP Logo_220X277.png">
            <a:extLst>
              <a:ext uri="{FF2B5EF4-FFF2-40B4-BE49-F238E27FC236}">
                <a16:creationId xmlns:a16="http://schemas.microsoft.com/office/drawing/2014/main" id="{24A9D96B-B816-0145-8708-6FEAD4A0E7CB}"/>
              </a:ext>
            </a:extLst>
          </p:cNvPr>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9EC2E91C-B4D8-374F-88CA-6AF77BECCA1F}" type="slidenum">
              <a:rPr lang="en-US" smtClean="0"/>
              <a:t>43</a:t>
            </a:fld>
            <a:endParaRPr lang="en-US"/>
          </a:p>
        </p:txBody>
      </p:sp>
    </p:spTree>
    <p:extLst>
      <p:ext uri="{BB962C8B-B14F-4D97-AF65-F5344CB8AC3E}">
        <p14:creationId xmlns:p14="http://schemas.microsoft.com/office/powerpoint/2010/main" val="706275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B1BFED-E758-D34C-B465-76CA637D4568}"/>
              </a:ext>
            </a:extLst>
          </p:cNvPr>
          <p:cNvSpPr>
            <a:spLocks noGrp="1"/>
          </p:cNvSpPr>
          <p:nvPr>
            <p:ph type="sldNum" sz="quarter" idx="12"/>
          </p:nvPr>
        </p:nvSpPr>
        <p:spPr/>
        <p:txBody>
          <a:bodyPr/>
          <a:lstStyle/>
          <a:p>
            <a:fld id="{749D563A-11F8-43A6-83B7-796F7E364536}" type="slidenum">
              <a:rPr lang="en-US" smtClean="0">
                <a:solidFill>
                  <a:prstClr val="black">
                    <a:tint val="75000"/>
                  </a:prstClr>
                </a:solidFill>
              </a:rPr>
              <a:pPr/>
              <a:t>44</a:t>
            </a:fld>
            <a:endParaRPr lang="en-US" dirty="0">
              <a:solidFill>
                <a:prstClr val="black">
                  <a:tint val="75000"/>
                </a:prstClr>
              </a:solidFill>
            </a:endParaRPr>
          </a:p>
        </p:txBody>
      </p:sp>
      <p:graphicFrame>
        <p:nvGraphicFramePr>
          <p:cNvPr id="5" name="Table 4">
            <a:extLst>
              <a:ext uri="{FF2B5EF4-FFF2-40B4-BE49-F238E27FC236}">
                <a16:creationId xmlns:a16="http://schemas.microsoft.com/office/drawing/2014/main" id="{D174DB24-39C4-F54C-9EF4-81311B30191D}"/>
              </a:ext>
            </a:extLst>
          </p:cNvPr>
          <p:cNvGraphicFramePr>
            <a:graphicFrameLocks noGrp="1"/>
          </p:cNvGraphicFramePr>
          <p:nvPr>
            <p:extLst>
              <p:ext uri="{D42A27DB-BD31-4B8C-83A1-F6EECF244321}">
                <p14:modId xmlns:p14="http://schemas.microsoft.com/office/powerpoint/2010/main" val="3562556857"/>
              </p:ext>
            </p:extLst>
          </p:nvPr>
        </p:nvGraphicFramePr>
        <p:xfrm>
          <a:off x="165099" y="2033103"/>
          <a:ext cx="11816456" cy="2499360"/>
        </p:xfrm>
        <a:graphic>
          <a:graphicData uri="http://schemas.openxmlformats.org/drawingml/2006/table">
            <a:tbl>
              <a:tblPr bandRow="1">
                <a:tableStyleId>{BC89EF96-8CEA-46FF-86C4-4CE0E7609802}</a:tableStyleId>
              </a:tblPr>
              <a:tblGrid>
                <a:gridCol w="839043">
                  <a:extLst>
                    <a:ext uri="{9D8B030D-6E8A-4147-A177-3AD203B41FA5}">
                      <a16:colId xmlns:a16="http://schemas.microsoft.com/office/drawing/2014/main" val="20000"/>
                    </a:ext>
                  </a:extLst>
                </a:gridCol>
                <a:gridCol w="352860">
                  <a:extLst>
                    <a:ext uri="{9D8B030D-6E8A-4147-A177-3AD203B41FA5}">
                      <a16:colId xmlns:a16="http://schemas.microsoft.com/office/drawing/2014/main" val="20001"/>
                    </a:ext>
                  </a:extLst>
                </a:gridCol>
                <a:gridCol w="1058575">
                  <a:extLst>
                    <a:ext uri="{9D8B030D-6E8A-4147-A177-3AD203B41FA5}">
                      <a16:colId xmlns:a16="http://schemas.microsoft.com/office/drawing/2014/main" val="20002"/>
                    </a:ext>
                  </a:extLst>
                </a:gridCol>
                <a:gridCol w="352860">
                  <a:extLst>
                    <a:ext uri="{9D8B030D-6E8A-4147-A177-3AD203B41FA5}">
                      <a16:colId xmlns:a16="http://schemas.microsoft.com/office/drawing/2014/main" val="20003"/>
                    </a:ext>
                  </a:extLst>
                </a:gridCol>
                <a:gridCol w="705717">
                  <a:extLst>
                    <a:ext uri="{9D8B030D-6E8A-4147-A177-3AD203B41FA5}">
                      <a16:colId xmlns:a16="http://schemas.microsoft.com/office/drawing/2014/main" val="20004"/>
                    </a:ext>
                  </a:extLst>
                </a:gridCol>
                <a:gridCol w="176430">
                  <a:extLst>
                    <a:ext uri="{9D8B030D-6E8A-4147-A177-3AD203B41FA5}">
                      <a16:colId xmlns:a16="http://schemas.microsoft.com/office/drawing/2014/main" val="20005"/>
                    </a:ext>
                  </a:extLst>
                </a:gridCol>
                <a:gridCol w="882147">
                  <a:extLst>
                    <a:ext uri="{9D8B030D-6E8A-4147-A177-3AD203B41FA5}">
                      <a16:colId xmlns:a16="http://schemas.microsoft.com/office/drawing/2014/main" val="20006"/>
                    </a:ext>
                  </a:extLst>
                </a:gridCol>
                <a:gridCol w="1446155">
                  <a:extLst>
                    <a:ext uri="{9D8B030D-6E8A-4147-A177-3AD203B41FA5}">
                      <a16:colId xmlns:a16="http://schemas.microsoft.com/office/drawing/2014/main" val="20007"/>
                    </a:ext>
                  </a:extLst>
                </a:gridCol>
                <a:gridCol w="318143">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1219405">
                  <a:extLst>
                    <a:ext uri="{9D8B030D-6E8A-4147-A177-3AD203B41FA5}">
                      <a16:colId xmlns:a16="http://schemas.microsoft.com/office/drawing/2014/main" val="1131602820"/>
                    </a:ext>
                  </a:extLst>
                </a:gridCol>
                <a:gridCol w="609704">
                  <a:extLst>
                    <a:ext uri="{9D8B030D-6E8A-4147-A177-3AD203B41FA5}">
                      <a16:colId xmlns:a16="http://schemas.microsoft.com/office/drawing/2014/main" val="2582871378"/>
                    </a:ext>
                  </a:extLst>
                </a:gridCol>
                <a:gridCol w="242655">
                  <a:extLst>
                    <a:ext uri="{9D8B030D-6E8A-4147-A177-3AD203B41FA5}">
                      <a16:colId xmlns:a16="http://schemas.microsoft.com/office/drawing/2014/main" val="1356692658"/>
                    </a:ext>
                  </a:extLst>
                </a:gridCol>
                <a:gridCol w="1078992">
                  <a:extLst>
                    <a:ext uri="{9D8B030D-6E8A-4147-A177-3AD203B41FA5}">
                      <a16:colId xmlns:a16="http://schemas.microsoft.com/office/drawing/2014/main" val="3111597101"/>
                    </a:ext>
                  </a:extLst>
                </a:gridCol>
                <a:gridCol w="507462">
                  <a:extLst>
                    <a:ext uri="{9D8B030D-6E8A-4147-A177-3AD203B41FA5}">
                      <a16:colId xmlns:a16="http://schemas.microsoft.com/office/drawing/2014/main" val="85233870"/>
                    </a:ext>
                  </a:extLst>
                </a:gridCol>
                <a:gridCol w="626395">
                  <a:extLst>
                    <a:ext uri="{9D8B030D-6E8A-4147-A177-3AD203B41FA5}">
                      <a16:colId xmlns:a16="http://schemas.microsoft.com/office/drawing/2014/main" val="3808657639"/>
                    </a:ext>
                  </a:extLst>
                </a:gridCol>
                <a:gridCol w="1191633">
                  <a:extLst>
                    <a:ext uri="{9D8B030D-6E8A-4147-A177-3AD203B41FA5}">
                      <a16:colId xmlns:a16="http://schemas.microsoft.com/office/drawing/2014/main" val="3059690754"/>
                    </a:ext>
                  </a:extLst>
                </a:gridCol>
              </a:tblGrid>
              <a:tr h="300329">
                <a:tc>
                  <a:txBody>
                    <a:bodyPr/>
                    <a:lstStyle/>
                    <a:p>
                      <a:pPr algn="l"/>
                      <a:endParaRPr lang="en-US" sz="1400" dirty="0">
                        <a:solidFill>
                          <a:schemeClr val="tx1"/>
                        </a:solidFill>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gridSpan="3">
                  <a:txBody>
                    <a:bodyPr/>
                    <a:lstStyle/>
                    <a:p>
                      <a:r>
                        <a:rPr lang="en-US" sz="1200" b="1" dirty="0">
                          <a:solidFill>
                            <a:schemeClr val="bg1"/>
                          </a:solidFill>
                        </a:rPr>
                        <a:t>Aug – Dec 2018</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sz="1200" dirty="0"/>
                    </a:p>
                  </a:txBody>
                  <a:tcPr vert="vert270"/>
                </a:tc>
                <a:tc hMerge="1">
                  <a:txBody>
                    <a:bodyPr/>
                    <a:lstStyle/>
                    <a:p>
                      <a:endParaRPr lang="en-US" sz="1200" dirty="0"/>
                    </a:p>
                  </a:txBody>
                  <a:tcPr vert="vert270"/>
                </a:tc>
                <a:tc gridSpan="6">
                  <a:txBody>
                    <a:bodyPr/>
                    <a:lstStyle/>
                    <a:p>
                      <a:r>
                        <a:rPr lang="en-US" sz="1200" b="1" dirty="0">
                          <a:solidFill>
                            <a:schemeClr val="bg1"/>
                          </a:solidFill>
                        </a:rPr>
                        <a:t>2019</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sz="1200" dirty="0"/>
                    </a:p>
                  </a:txBody>
                  <a:tcPr vert="vert270"/>
                </a:tc>
                <a:tc hMerge="1">
                  <a:txBody>
                    <a:bodyPr/>
                    <a:lstStyle/>
                    <a:p>
                      <a:endParaRPr lang="en-US"/>
                    </a:p>
                  </a:txBody>
                  <a:tcPr/>
                </a:tc>
                <a:tc hMerge="1">
                  <a:txBody>
                    <a:bodyPr/>
                    <a:lstStyle/>
                    <a:p>
                      <a:endParaRPr lang="en-US" sz="1200" dirty="0"/>
                    </a:p>
                  </a:txBody>
                  <a:tcPr vert="vert270"/>
                </a:tc>
                <a:tc hMerge="1">
                  <a:txBody>
                    <a:bodyPr/>
                    <a:lstStyle/>
                    <a:p>
                      <a:endParaRPr lang="en-US"/>
                    </a:p>
                  </a:txBody>
                  <a:tcPr/>
                </a:tc>
                <a:tc hMerge="1">
                  <a:txBody>
                    <a:bodyPr/>
                    <a:lstStyle/>
                    <a:p>
                      <a:endParaRPr lang="en-US" sz="1200" b="1"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gridSpan="5">
                  <a:txBody>
                    <a:bodyPr/>
                    <a:lstStyle/>
                    <a:p>
                      <a:r>
                        <a:rPr lang="en-US" sz="1200" b="1" dirty="0">
                          <a:solidFill>
                            <a:schemeClr val="bg1"/>
                          </a:solidFill>
                        </a:rPr>
                        <a:t>2020</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228600" indent="-228600">
                        <a:buAutoNum type="arabicPlain" startAt="2021"/>
                      </a:pPr>
                      <a:r>
                        <a:rPr lang="en-US" sz="1200" b="1" dirty="0">
                          <a:solidFill>
                            <a:schemeClr val="bg1"/>
                          </a:solidFill>
                        </a:rPr>
                        <a:t>                  </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360395">
                <a:tc>
                  <a:txBody>
                    <a:bodyPr/>
                    <a:lstStyle/>
                    <a:p>
                      <a:r>
                        <a:rPr lang="en-US" sz="1400" b="1" dirty="0">
                          <a:solidFill>
                            <a:schemeClr val="tx1"/>
                          </a:solidFill>
                        </a:rPr>
                        <a:t>BWFH</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60000"/>
                        <a:lumOff val="40000"/>
                      </a:schemeClr>
                    </a:solidFill>
                  </a:tcPr>
                </a:tc>
                <a:tc gridSpan="5">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sz="1800" dirty="0">
                        <a:solidFill>
                          <a:schemeClr val="tx1"/>
                        </a:solidFill>
                      </a:endParaRPr>
                    </a:p>
                  </a:txBody>
                  <a:tcPr>
                    <a:lnT w="38100" cap="flat" cmpd="sng" algn="ctr">
                      <a:solidFill>
                        <a:schemeClr val="tx1"/>
                      </a:solidFill>
                      <a:prstDash val="solid"/>
                      <a:round/>
                      <a:headEnd type="none" w="med" len="med"/>
                      <a:tailEnd type="none" w="med" len="med"/>
                    </a:lnT>
                    <a:solidFill>
                      <a:srgbClr val="92D050">
                        <a:alpha val="70000"/>
                      </a:srgbClr>
                    </a:solidFill>
                  </a:tcPr>
                </a:tc>
                <a:tc hMerge="1">
                  <a:txBody>
                    <a:bodyPr/>
                    <a:lstStyle/>
                    <a:p>
                      <a:endParaRPr lang="en-US" sz="1800" dirty="0">
                        <a:solidFill>
                          <a:schemeClr val="tx1"/>
                        </a:solidFill>
                      </a:endParaRPr>
                    </a:p>
                  </a:txBody>
                  <a:tcPr>
                    <a:lnT w="38100" cap="flat" cmpd="sng" algn="ctr">
                      <a:solidFill>
                        <a:schemeClr val="tx1"/>
                      </a:solidFill>
                      <a:prstDash val="solid"/>
                      <a:round/>
                      <a:headEnd type="none" w="med" len="med"/>
                      <a:tailEnd type="none" w="med" len="med"/>
                    </a:lnT>
                    <a:solidFill>
                      <a:srgbClr val="92D050">
                        <a:alpha val="70000"/>
                      </a:srgbClr>
                    </a:solidFill>
                  </a:tcPr>
                </a:tc>
                <a:tc hMerge="1">
                  <a:txBody>
                    <a:bodyPr/>
                    <a:lstStyle/>
                    <a:p>
                      <a:endParaRPr lang="en-US" sz="1800" dirty="0">
                        <a:solidFill>
                          <a:schemeClr val="tx1"/>
                        </a:solidFill>
                      </a:endParaRPr>
                    </a:p>
                  </a:txBody>
                  <a:tcPr>
                    <a:lnT w="38100" cap="flat" cmpd="sng" algn="ctr">
                      <a:solidFill>
                        <a:schemeClr val="tx1"/>
                      </a:solidFill>
                      <a:prstDash val="solid"/>
                      <a:round/>
                      <a:headEnd type="none" w="med" len="med"/>
                      <a:tailEnd type="none" w="med" len="med"/>
                    </a:lnT>
                    <a:solidFill>
                      <a:srgbClr val="92D050">
                        <a:alpha val="70000"/>
                      </a:srgbClr>
                    </a:solidFill>
                  </a:tcPr>
                </a:tc>
                <a:tc hMerge="1">
                  <a:txBody>
                    <a:bodyPr/>
                    <a:lstStyle/>
                    <a:p>
                      <a:endParaRPr lang="en-US" sz="1800" dirty="0">
                        <a:solidFill>
                          <a:schemeClr val="tx1"/>
                        </a:solidFill>
                      </a:endParaRPr>
                    </a:p>
                  </a:txBody>
                  <a:tcPr>
                    <a:lnT w="38100" cap="flat" cmpd="sng" algn="ctr">
                      <a:solidFill>
                        <a:schemeClr val="tx1"/>
                      </a:solidFill>
                      <a:prstDash val="solid"/>
                      <a:round/>
                      <a:headEnd type="none" w="med" len="med"/>
                      <a:tailEnd type="none" w="med" len="med"/>
                    </a:lnT>
                    <a:solidFill>
                      <a:srgbClr val="92D050">
                        <a:alpha val="70000"/>
                      </a:srgbClr>
                    </a:solidFill>
                  </a:tcPr>
                </a:tc>
                <a:tc gridSpan="4">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tc hMerge="1">
                  <a:txBody>
                    <a:bodyPr/>
                    <a:lstStyle/>
                    <a:p>
                      <a:endParaRPr lang="en-US" sz="1800" dirty="0">
                        <a:solidFill>
                          <a:schemeClr val="tx1"/>
                        </a:solidFill>
                      </a:endParaRPr>
                    </a:p>
                  </a:txBody>
                  <a:tcPr>
                    <a:lnT w="38100" cap="flat" cmpd="sng" algn="ctr">
                      <a:solidFill>
                        <a:schemeClr val="tx1"/>
                      </a:solidFill>
                      <a:prstDash val="solid"/>
                      <a:round/>
                      <a:headEnd type="none" w="med" len="med"/>
                      <a:tailEnd type="none" w="med" len="med"/>
                    </a:lnT>
                    <a:solidFill>
                      <a:srgbClr val="92D050">
                        <a:alpha val="70000"/>
                      </a:srgbClr>
                    </a:solidFill>
                  </a:tcPr>
                </a:tc>
                <a:tc hMerge="1">
                  <a:txBody>
                    <a:bodyPr/>
                    <a:lstStyle/>
                    <a:p>
                      <a:endParaRPr lang="en-US"/>
                    </a:p>
                  </a:txBody>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tc gridSpan="5">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tc hMerge="1">
                  <a:txBody>
                    <a:bodyPr/>
                    <a:lstStyle/>
                    <a:p>
                      <a:endParaRPr lang="en-US"/>
                    </a:p>
                  </a:txBody>
                  <a:tcPr/>
                </a:tc>
                <a:extLst>
                  <a:ext uri="{0D108BD9-81ED-4DB2-BD59-A6C34878D82A}">
                    <a16:rowId xmlns:a16="http://schemas.microsoft.com/office/drawing/2014/main" val="10001"/>
                  </a:ext>
                </a:extLst>
              </a:tr>
              <a:tr h="360395">
                <a:tc>
                  <a:txBody>
                    <a:bodyPr/>
                    <a:lstStyle/>
                    <a:p>
                      <a:r>
                        <a:rPr lang="en-US" sz="1400" b="1" dirty="0">
                          <a:solidFill>
                            <a:schemeClr val="tx1"/>
                          </a:solidFill>
                        </a:rPr>
                        <a:t>BIDMC</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60000"/>
                        <a:lumOff val="40000"/>
                      </a:schemeClr>
                    </a:solidFill>
                  </a:tcPr>
                </a:tc>
                <a:tc>
                  <a:txBody>
                    <a:bodyPr/>
                    <a:lstStyle/>
                    <a:p>
                      <a:endParaRPr lang="en-US" sz="1800" dirty="0">
                        <a:solidFill>
                          <a:schemeClr val="tx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solidFill>
                  </a:tcPr>
                </a:tc>
                <a:tc gridSpan="8">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sz="1800" dirty="0">
                        <a:solidFill>
                          <a:schemeClr val="tx1"/>
                        </a:solidFill>
                      </a:endParaRPr>
                    </a:p>
                  </a:txBody>
                  <a:tcPr>
                    <a:solidFill>
                      <a:srgbClr val="B2DE84"/>
                    </a:solidFill>
                  </a:tcPr>
                </a:tc>
                <a:tc hMerge="1">
                  <a:txBody>
                    <a:bodyPr/>
                    <a:lstStyle/>
                    <a:p>
                      <a:endParaRPr lang="en-US" sz="1800" dirty="0">
                        <a:solidFill>
                          <a:schemeClr val="tx1"/>
                        </a:solidFill>
                      </a:endParaRPr>
                    </a:p>
                  </a:txBody>
                  <a:tcPr>
                    <a:solidFill>
                      <a:srgbClr val="B2DE84"/>
                    </a:solidFill>
                  </a:tcPr>
                </a:tc>
                <a:tc hMerge="1">
                  <a:txBody>
                    <a:bodyPr/>
                    <a:lstStyle/>
                    <a:p>
                      <a:endParaRPr lang="en-US" sz="1800" dirty="0">
                        <a:solidFill>
                          <a:schemeClr val="tx1"/>
                        </a:solidFill>
                      </a:endParaRPr>
                    </a:p>
                  </a:txBody>
                  <a:tcPr>
                    <a:solidFill>
                      <a:srgbClr val="B2DE84"/>
                    </a:solidFill>
                  </a:tcPr>
                </a:tc>
                <a:tc hMerge="1">
                  <a:txBody>
                    <a:bodyPr/>
                    <a:lstStyle/>
                    <a:p>
                      <a:endParaRPr lang="en-US"/>
                    </a:p>
                  </a:txBody>
                  <a:tcPr/>
                </a:tc>
                <a:tc hMerge="1">
                  <a:txBody>
                    <a:bodyPr/>
                    <a:lstStyle/>
                    <a:p>
                      <a:endParaRPr lang="en-US" sz="1800" dirty="0">
                        <a:solidFill>
                          <a:schemeClr val="tx1"/>
                        </a:solidFill>
                      </a:endParaRPr>
                    </a:p>
                  </a:txBody>
                  <a:tcPr>
                    <a:solidFill>
                      <a:srgbClr val="B2DE84"/>
                    </a:solidFill>
                  </a:tcPr>
                </a:tc>
                <a:tc hMerge="1">
                  <a:txBody>
                    <a:bodyPr/>
                    <a:lstStyle/>
                    <a:p>
                      <a:endParaRPr lang="en-US"/>
                    </a:p>
                  </a:txBody>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gridSpan="5">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a:p>
                  </a:txBody>
                  <a:tcPr/>
                </a:tc>
                <a:extLst>
                  <a:ext uri="{0D108BD9-81ED-4DB2-BD59-A6C34878D82A}">
                    <a16:rowId xmlns:a16="http://schemas.microsoft.com/office/drawing/2014/main" val="10002"/>
                  </a:ext>
                </a:extLst>
              </a:tr>
              <a:tr h="360395">
                <a:tc>
                  <a:txBody>
                    <a:bodyPr/>
                    <a:lstStyle/>
                    <a:p>
                      <a:r>
                        <a:rPr lang="en-US" sz="1400" b="1" dirty="0">
                          <a:solidFill>
                            <a:schemeClr val="tx1"/>
                          </a:solidFill>
                        </a:rPr>
                        <a:t>TMC</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60000"/>
                        <a:lumOff val="40000"/>
                      </a:schemeClr>
                    </a:solidFill>
                  </a:tcPr>
                </a:tc>
                <a:tc gridSpan="2">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solidFill>
                  </a:tcPr>
                </a:tc>
                <a:tc hMerge="1">
                  <a:txBody>
                    <a:bodyPr/>
                    <a:lstStyle/>
                    <a:p>
                      <a:endParaRPr lang="en-US" sz="1800" dirty="0">
                        <a:solidFill>
                          <a:schemeClr val="tx1"/>
                        </a:solidFill>
                      </a:endParaRPr>
                    </a:p>
                  </a:txBody>
                  <a:tcPr>
                    <a:solidFill>
                      <a:srgbClr val="F6F5F5"/>
                    </a:solidFill>
                  </a:tcPr>
                </a:tc>
                <a:tc gridSpan="7">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sz="1800" dirty="0">
                        <a:solidFill>
                          <a:schemeClr val="tx1"/>
                        </a:solidFill>
                      </a:endParaRPr>
                    </a:p>
                  </a:txBody>
                  <a:tcPr>
                    <a:solidFill>
                      <a:srgbClr val="B2DE84"/>
                    </a:solidFill>
                  </a:tcPr>
                </a:tc>
                <a:tc hMerge="1">
                  <a:txBody>
                    <a:bodyPr/>
                    <a:lstStyle/>
                    <a:p>
                      <a:endParaRPr lang="en-US" sz="1800" dirty="0">
                        <a:solidFill>
                          <a:schemeClr val="tx1"/>
                        </a:solidFill>
                      </a:endParaRPr>
                    </a:p>
                  </a:txBody>
                  <a:tcPr>
                    <a:solidFill>
                      <a:srgbClr val="B2DE84"/>
                    </a:solidFill>
                  </a:tcPr>
                </a:tc>
                <a:tc hMerge="1">
                  <a:txBody>
                    <a:bodyPr/>
                    <a:lstStyle/>
                    <a:p>
                      <a:endParaRPr lang="en-US"/>
                    </a:p>
                  </a:txBody>
                  <a:tcPr/>
                </a:tc>
                <a:tc hMerge="1">
                  <a:txBody>
                    <a:bodyPr/>
                    <a:lstStyle/>
                    <a:p>
                      <a:endParaRPr lang="en-US" sz="1800" dirty="0">
                        <a:solidFill>
                          <a:schemeClr val="tx1"/>
                        </a:solidFill>
                      </a:endParaRPr>
                    </a:p>
                  </a:txBody>
                  <a:tcPr>
                    <a:solidFill>
                      <a:srgbClr val="B2DE84"/>
                    </a:solidFill>
                  </a:tcPr>
                </a:tc>
                <a:tc hMerge="1">
                  <a:txBody>
                    <a:bodyPr/>
                    <a:lstStyle/>
                    <a:p>
                      <a:endParaRPr lang="en-US"/>
                    </a:p>
                  </a:txBody>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gridSpan="5">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a:p>
                  </a:txBody>
                  <a:tcPr/>
                </a:tc>
                <a:extLst>
                  <a:ext uri="{0D108BD9-81ED-4DB2-BD59-A6C34878D82A}">
                    <a16:rowId xmlns:a16="http://schemas.microsoft.com/office/drawing/2014/main" val="10003"/>
                  </a:ext>
                </a:extLst>
              </a:tr>
              <a:tr h="360395">
                <a:tc>
                  <a:txBody>
                    <a:bodyPr/>
                    <a:lstStyle/>
                    <a:p>
                      <a:r>
                        <a:rPr lang="en-US" sz="1400" b="1" dirty="0">
                          <a:solidFill>
                            <a:schemeClr val="tx1"/>
                          </a:solidFill>
                        </a:rPr>
                        <a:t>BMC</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60000"/>
                        <a:lumOff val="40000"/>
                      </a:schemeClr>
                    </a:solidFill>
                  </a:tcPr>
                </a:tc>
                <a:tc gridSpan="4">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gridSpan="5">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sz="1800" dirty="0">
                        <a:solidFill>
                          <a:schemeClr val="tx1"/>
                        </a:solidFill>
                      </a:endParaRPr>
                    </a:p>
                  </a:txBody>
                  <a:tcPr>
                    <a:solidFill>
                      <a:srgbClr val="B2DE84"/>
                    </a:solidFill>
                  </a:tcPr>
                </a:tc>
                <a:tc hMerge="1">
                  <a:txBody>
                    <a:bodyPr/>
                    <a:lstStyle/>
                    <a:p>
                      <a:endParaRPr lang="en-US"/>
                    </a:p>
                  </a:txBody>
                  <a:tcPr/>
                </a:tc>
                <a:tc hMerge="1">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gridSpan="5">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a:p>
                  </a:txBody>
                  <a:tcPr/>
                </a:tc>
                <a:extLst>
                  <a:ext uri="{0D108BD9-81ED-4DB2-BD59-A6C34878D82A}">
                    <a16:rowId xmlns:a16="http://schemas.microsoft.com/office/drawing/2014/main" val="10004"/>
                  </a:ext>
                </a:extLst>
              </a:tr>
              <a:tr h="360395">
                <a:tc>
                  <a:txBody>
                    <a:bodyPr/>
                    <a:lstStyle/>
                    <a:p>
                      <a:r>
                        <a:rPr lang="en-US" sz="1400" b="1" dirty="0">
                          <a:solidFill>
                            <a:schemeClr val="tx1"/>
                          </a:solidFill>
                        </a:rPr>
                        <a:t>MGH</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60000"/>
                        <a:lumOff val="40000"/>
                      </a:schemeClr>
                    </a:solidFill>
                  </a:tcPr>
                </a:tc>
                <a:tc gridSpan="6">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a:p>
                  </a:txBody>
                  <a:tcPr/>
                </a:tc>
                <a:tc>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90000"/>
                      </a:schemeClr>
                    </a:solidFill>
                  </a:tcPr>
                </a:tc>
                <a:tc>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gridSpan="2">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a:p>
                  </a:txBody>
                  <a:tcPr/>
                </a:tc>
                <a:tc>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75000"/>
                      </a:schemeClr>
                    </a:solidFill>
                  </a:tcPr>
                </a:tc>
                <a:tc>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gridSpan="2">
                  <a:txBody>
                    <a:bodyPr/>
                    <a:lstStyle/>
                    <a:p>
                      <a:pPr algn="ctr"/>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a:p>
                  </a:txBody>
                  <a:tcPr/>
                </a:tc>
                <a:extLst>
                  <a:ext uri="{0D108BD9-81ED-4DB2-BD59-A6C34878D82A}">
                    <a16:rowId xmlns:a16="http://schemas.microsoft.com/office/drawing/2014/main" val="10005"/>
                  </a:ext>
                </a:extLst>
              </a:tr>
              <a:tr h="360395">
                <a:tc>
                  <a:txBody>
                    <a:bodyPr/>
                    <a:lstStyle/>
                    <a:p>
                      <a:r>
                        <a:rPr lang="en-US" sz="1400" b="1" dirty="0">
                          <a:solidFill>
                            <a:schemeClr val="tx1"/>
                          </a:solidFill>
                        </a:rPr>
                        <a:t>DFCI</a:t>
                      </a: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60000"/>
                        <a:lumOff val="40000"/>
                      </a:schemeClr>
                    </a:solidFill>
                  </a:tcPr>
                </a:tc>
                <a:tc gridSpan="8">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sz="1800" dirty="0">
                        <a:solidFill>
                          <a:schemeClr val="tx1"/>
                        </a:solidFill>
                      </a:endParaRPr>
                    </a:p>
                  </a:txBody>
                  <a:tcPr>
                    <a:solidFill>
                      <a:srgbClr val="F6F5F5"/>
                    </a:solidFill>
                  </a:tcPr>
                </a:tc>
                <a:tc hMerge="1">
                  <a:txBody>
                    <a:bodyPr/>
                    <a:lstStyle/>
                    <a:p>
                      <a:endParaRPr lang="en-US"/>
                    </a:p>
                  </a:txBody>
                  <a:tcPr/>
                </a:tc>
                <a:tc hMerge="1">
                  <a:txBody>
                    <a:bodyPr/>
                    <a:lstStyle/>
                    <a:p>
                      <a:endParaRPr lang="en-US" sz="1800" dirty="0">
                        <a:solidFill>
                          <a:schemeClr val="tx1"/>
                        </a:solidFill>
                      </a:endParaRPr>
                    </a:p>
                  </a:txBody>
                  <a:tcPr>
                    <a:solidFill>
                      <a:srgbClr val="F6F5F5"/>
                    </a:solidFill>
                  </a:tcPr>
                </a:tc>
                <a:tc hMerge="1">
                  <a:txBody>
                    <a:bodyPr/>
                    <a:lstStyle/>
                    <a:p>
                      <a:endParaRPr lang="en-US"/>
                    </a:p>
                  </a:txBody>
                  <a:tcPr/>
                </a:tc>
                <a:tc>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gridSpan="2">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tc hMerge="1">
                  <a:txBody>
                    <a:bodyPr/>
                    <a:lstStyle/>
                    <a:p>
                      <a:endParaRPr lang="en-US"/>
                    </a:p>
                  </a:txBody>
                  <a:tcPr/>
                </a:tc>
                <a:tc gridSpan="3">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75000"/>
                      </a:schemeClr>
                    </a:solidFill>
                  </a:tcPr>
                </a:tc>
                <a:tc hMerge="1">
                  <a:txBody>
                    <a:bodyPr/>
                    <a:lstStyle/>
                    <a:p>
                      <a:endParaRPr lang="en-US"/>
                    </a:p>
                  </a:txBody>
                  <a:tcPr/>
                </a:tc>
                <a:tc hMerge="1">
                  <a:txBody>
                    <a:bodyPr/>
                    <a:lstStyle/>
                    <a:p>
                      <a:endParaRPr lang="en-US"/>
                    </a:p>
                  </a:txBody>
                  <a:tcPr/>
                </a:tc>
                <a:tc>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1">
                        <a:lumMod val="75000"/>
                      </a:schemeClr>
                    </a:solidFill>
                  </a:tcPr>
                </a:tc>
                <a:tc>
                  <a:txBody>
                    <a:bodyPr/>
                    <a:lstStyle/>
                    <a:p>
                      <a:endParaRPr lang="en-US" sz="1800" dirty="0">
                        <a:solidFill>
                          <a:schemeClr val="bg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bl>
          </a:graphicData>
        </a:graphic>
      </p:graphicFrame>
      <p:cxnSp>
        <p:nvCxnSpPr>
          <p:cNvPr id="10" name="Straight Connector 9">
            <a:extLst>
              <a:ext uri="{FF2B5EF4-FFF2-40B4-BE49-F238E27FC236}">
                <a16:creationId xmlns:a16="http://schemas.microsoft.com/office/drawing/2014/main" id="{5CF198DE-29F3-A248-9EAF-E9BAD122E1ED}"/>
              </a:ext>
            </a:extLst>
          </p:cNvPr>
          <p:cNvCxnSpPr/>
          <p:nvPr/>
        </p:nvCxnSpPr>
        <p:spPr>
          <a:xfrm>
            <a:off x="10782943" y="1625433"/>
            <a:ext cx="0" cy="331470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AC16D76-2CC7-C942-BE99-FECC1B8002EC}"/>
              </a:ext>
            </a:extLst>
          </p:cNvPr>
          <p:cNvSpPr txBox="1"/>
          <p:nvPr/>
        </p:nvSpPr>
        <p:spPr>
          <a:xfrm>
            <a:off x="3048001" y="4832877"/>
            <a:ext cx="3575205" cy="1200329"/>
          </a:xfrm>
          <a:prstGeom prst="rect">
            <a:avLst/>
          </a:prstGeom>
          <a:noFill/>
        </p:spPr>
        <p:txBody>
          <a:bodyPr wrap="square" rtlCol="0">
            <a:spAutoFit/>
          </a:bodyPr>
          <a:lstStyle/>
          <a:p>
            <a:pPr>
              <a:defRPr/>
            </a:pPr>
            <a:r>
              <a:rPr lang="en-US" b="1" u="sng" dirty="0">
                <a:solidFill>
                  <a:prstClr val="black"/>
                </a:solidFill>
              </a:rPr>
              <a:t>Highlights</a:t>
            </a:r>
          </a:p>
          <a:p>
            <a:pPr>
              <a:defRPr/>
            </a:pPr>
            <a:endParaRPr lang="en-US" b="1" u="sng" dirty="0">
              <a:solidFill>
                <a:prstClr val="black"/>
              </a:solidFill>
            </a:endParaRPr>
          </a:p>
          <a:p>
            <a:pPr>
              <a:defRPr/>
            </a:pPr>
            <a:r>
              <a:rPr lang="en-US" dirty="0">
                <a:solidFill>
                  <a:prstClr val="black"/>
                </a:solidFill>
              </a:rPr>
              <a:t>7 TRIP navigators</a:t>
            </a:r>
          </a:p>
          <a:p>
            <a:pPr>
              <a:defRPr/>
            </a:pPr>
            <a:r>
              <a:rPr lang="en-US" dirty="0">
                <a:solidFill>
                  <a:prstClr val="black"/>
                </a:solidFill>
              </a:rPr>
              <a:t>309 patients navigated to date!</a:t>
            </a:r>
          </a:p>
        </p:txBody>
      </p:sp>
      <p:sp>
        <p:nvSpPr>
          <p:cNvPr id="12" name="Rectangle 11">
            <a:extLst>
              <a:ext uri="{FF2B5EF4-FFF2-40B4-BE49-F238E27FC236}">
                <a16:creationId xmlns:a16="http://schemas.microsoft.com/office/drawing/2014/main" id="{674B903F-08FF-3340-8CEE-7F4131437B57}"/>
              </a:ext>
            </a:extLst>
          </p:cNvPr>
          <p:cNvSpPr/>
          <p:nvPr/>
        </p:nvSpPr>
        <p:spPr>
          <a:xfrm>
            <a:off x="331535" y="5264351"/>
            <a:ext cx="354266" cy="3542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3" name="Rectangle 12">
            <a:extLst>
              <a:ext uri="{FF2B5EF4-FFF2-40B4-BE49-F238E27FC236}">
                <a16:creationId xmlns:a16="http://schemas.microsoft.com/office/drawing/2014/main" id="{FB362E60-751F-DD4B-AEDC-AC15F42CC36A}"/>
              </a:ext>
            </a:extLst>
          </p:cNvPr>
          <p:cNvSpPr/>
          <p:nvPr/>
        </p:nvSpPr>
        <p:spPr>
          <a:xfrm>
            <a:off x="331535" y="5781242"/>
            <a:ext cx="354266" cy="35426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TextBox 13">
            <a:extLst>
              <a:ext uri="{FF2B5EF4-FFF2-40B4-BE49-F238E27FC236}">
                <a16:creationId xmlns:a16="http://schemas.microsoft.com/office/drawing/2014/main" id="{8321527B-73EE-EF48-ADD7-25A0352CC801}"/>
              </a:ext>
            </a:extLst>
          </p:cNvPr>
          <p:cNvSpPr txBox="1"/>
          <p:nvPr/>
        </p:nvSpPr>
        <p:spPr>
          <a:xfrm>
            <a:off x="702616" y="5235776"/>
            <a:ext cx="2333625" cy="923330"/>
          </a:xfrm>
          <a:prstGeom prst="rect">
            <a:avLst/>
          </a:prstGeom>
          <a:noFill/>
        </p:spPr>
        <p:txBody>
          <a:bodyPr wrap="square" rtlCol="0">
            <a:spAutoFit/>
          </a:bodyPr>
          <a:lstStyle/>
          <a:p>
            <a:pPr>
              <a:defRPr/>
            </a:pPr>
            <a:r>
              <a:rPr lang="en-US" dirty="0">
                <a:solidFill>
                  <a:prstClr val="black"/>
                </a:solidFill>
              </a:rPr>
              <a:t>TRIP navigation</a:t>
            </a:r>
          </a:p>
          <a:p>
            <a:pPr>
              <a:defRPr/>
            </a:pPr>
            <a:endParaRPr lang="en-US" dirty="0">
              <a:solidFill>
                <a:prstClr val="black"/>
              </a:solidFill>
            </a:endParaRPr>
          </a:p>
          <a:p>
            <a:pPr>
              <a:defRPr/>
            </a:pPr>
            <a:r>
              <a:rPr lang="en-US" dirty="0">
                <a:solidFill>
                  <a:prstClr val="black"/>
                </a:solidFill>
              </a:rPr>
              <a:t>Site paused or closed</a:t>
            </a:r>
          </a:p>
        </p:txBody>
      </p:sp>
      <p:sp>
        <p:nvSpPr>
          <p:cNvPr id="15" name="TextBox 14">
            <a:extLst>
              <a:ext uri="{FF2B5EF4-FFF2-40B4-BE49-F238E27FC236}">
                <a16:creationId xmlns:a16="http://schemas.microsoft.com/office/drawing/2014/main" id="{55298776-6940-5D41-8B75-99B7BF366F2A}"/>
              </a:ext>
            </a:extLst>
          </p:cNvPr>
          <p:cNvSpPr txBox="1"/>
          <p:nvPr/>
        </p:nvSpPr>
        <p:spPr>
          <a:xfrm>
            <a:off x="247649" y="4816373"/>
            <a:ext cx="2333625" cy="369332"/>
          </a:xfrm>
          <a:prstGeom prst="rect">
            <a:avLst/>
          </a:prstGeom>
          <a:noFill/>
        </p:spPr>
        <p:txBody>
          <a:bodyPr wrap="square" rtlCol="0">
            <a:spAutoFit/>
          </a:bodyPr>
          <a:lstStyle/>
          <a:p>
            <a:pPr>
              <a:defRPr/>
            </a:pPr>
            <a:r>
              <a:rPr lang="en-US" b="1" u="sng" dirty="0">
                <a:solidFill>
                  <a:prstClr val="black"/>
                </a:solidFill>
              </a:rPr>
              <a:t>Key</a:t>
            </a:r>
          </a:p>
        </p:txBody>
      </p:sp>
      <p:sp>
        <p:nvSpPr>
          <p:cNvPr id="16" name="Title 1">
            <a:extLst>
              <a:ext uri="{FF2B5EF4-FFF2-40B4-BE49-F238E27FC236}">
                <a16:creationId xmlns:a16="http://schemas.microsoft.com/office/drawing/2014/main" id="{1C8DFC52-9F97-914F-9C65-44EFE42FD3B0}"/>
              </a:ext>
            </a:extLst>
          </p:cNvPr>
          <p:cNvSpPr>
            <a:spLocks noGrp="1"/>
          </p:cNvSpPr>
          <p:nvPr>
            <p:ph type="title"/>
          </p:nvPr>
        </p:nvSpPr>
        <p:spPr>
          <a:xfrm>
            <a:off x="685801" y="609600"/>
            <a:ext cx="10131425" cy="1456267"/>
          </a:xfrm>
        </p:spPr>
        <p:txBody>
          <a:bodyPr/>
          <a:lstStyle/>
          <a:p>
            <a:r>
              <a:rPr lang="en-US" dirty="0">
                <a:solidFill>
                  <a:schemeClr val="bg1"/>
                </a:solidFill>
              </a:rPr>
              <a:t>Where are we now?</a:t>
            </a:r>
          </a:p>
        </p:txBody>
      </p:sp>
      <p:cxnSp>
        <p:nvCxnSpPr>
          <p:cNvPr id="3" name="Straight Arrow Connector 2">
            <a:extLst>
              <a:ext uri="{FF2B5EF4-FFF2-40B4-BE49-F238E27FC236}">
                <a16:creationId xmlns:a16="http://schemas.microsoft.com/office/drawing/2014/main" id="{E1F3ABB0-81D7-E74F-BF96-BC52ECDDA4D6}"/>
              </a:ext>
            </a:extLst>
          </p:cNvPr>
          <p:cNvCxnSpPr>
            <a:cxnSpLocks/>
          </p:cNvCxnSpPr>
          <p:nvPr/>
        </p:nvCxnSpPr>
        <p:spPr>
          <a:xfrm flipV="1">
            <a:off x="11874500" y="4622800"/>
            <a:ext cx="0" cy="612976"/>
          </a:xfrm>
          <a:prstGeom prst="straightConnector1">
            <a:avLst/>
          </a:prstGeom>
          <a:ln w="53975">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C34549F-CE5E-884E-97F8-CBA8989187FE}"/>
              </a:ext>
            </a:extLst>
          </p:cNvPr>
          <p:cNvSpPr txBox="1"/>
          <p:nvPr/>
        </p:nvSpPr>
        <p:spPr>
          <a:xfrm>
            <a:off x="10312383" y="5286023"/>
            <a:ext cx="1879617" cy="646331"/>
          </a:xfrm>
          <a:prstGeom prst="rect">
            <a:avLst/>
          </a:prstGeom>
          <a:noFill/>
        </p:spPr>
        <p:txBody>
          <a:bodyPr wrap="none" rtlCol="0">
            <a:spAutoFit/>
          </a:bodyPr>
          <a:lstStyle/>
          <a:p>
            <a:pPr algn="ctr"/>
            <a:r>
              <a:rPr lang="en-US" dirty="0">
                <a:solidFill>
                  <a:srgbClr val="FF0000"/>
                </a:solidFill>
              </a:rPr>
              <a:t>November 2021</a:t>
            </a:r>
          </a:p>
          <a:p>
            <a:pPr algn="ctr"/>
            <a:r>
              <a:rPr lang="en-US" dirty="0">
                <a:solidFill>
                  <a:srgbClr val="FF0000"/>
                </a:solidFill>
              </a:rPr>
              <a:t>end of enrollment</a:t>
            </a:r>
          </a:p>
        </p:txBody>
      </p:sp>
    </p:spTree>
    <p:extLst>
      <p:ext uri="{BB962C8B-B14F-4D97-AF65-F5344CB8AC3E}">
        <p14:creationId xmlns:p14="http://schemas.microsoft.com/office/powerpoint/2010/main" val="3848205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5854" y="234589"/>
            <a:ext cx="10515603" cy="1325563"/>
          </a:xfrm>
        </p:spPr>
        <p:txBody>
          <a:bodyPr/>
          <a:lstStyle/>
          <a:p>
            <a:pPr algn="ctr"/>
            <a:r>
              <a:rPr lang="en-US" dirty="0"/>
              <a:t>TRIP Enrollment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2956452"/>
              </p:ext>
            </p:extLst>
          </p:nvPr>
        </p:nvGraphicFramePr>
        <p:xfrm>
          <a:off x="995855" y="1288686"/>
          <a:ext cx="10515603" cy="4824809"/>
        </p:xfrm>
        <a:graphic>
          <a:graphicData uri="http://schemas.openxmlformats.org/drawingml/2006/table">
            <a:tbl>
              <a:tblPr firstRow="1" firstCol="1">
                <a:tableStyleId>{5C22544A-7EE6-4342-B048-85BDC9FD1C3A}</a:tableStyleId>
              </a:tblPr>
              <a:tblGrid>
                <a:gridCol w="1769533">
                  <a:extLst>
                    <a:ext uri="{9D8B030D-6E8A-4147-A177-3AD203B41FA5}">
                      <a16:colId xmlns:a16="http://schemas.microsoft.com/office/drawing/2014/main" val="20000"/>
                    </a:ext>
                  </a:extLst>
                </a:gridCol>
                <a:gridCol w="3488267">
                  <a:extLst>
                    <a:ext uri="{9D8B030D-6E8A-4147-A177-3AD203B41FA5}">
                      <a16:colId xmlns:a16="http://schemas.microsoft.com/office/drawing/2014/main" val="20001"/>
                    </a:ext>
                  </a:extLst>
                </a:gridCol>
                <a:gridCol w="5257803">
                  <a:extLst>
                    <a:ext uri="{9D8B030D-6E8A-4147-A177-3AD203B41FA5}">
                      <a16:colId xmlns:a16="http://schemas.microsoft.com/office/drawing/2014/main" val="20002"/>
                    </a:ext>
                  </a:extLst>
                </a:gridCol>
              </a:tblGrid>
              <a:tr h="625554">
                <a:tc gridSpan="3">
                  <a:txBody>
                    <a:bodyPr/>
                    <a:lstStyle/>
                    <a:p>
                      <a:pPr marL="0" marR="0" algn="ctr">
                        <a:lnSpc>
                          <a:spcPct val="107000"/>
                        </a:lnSpc>
                        <a:spcBef>
                          <a:spcPts val="190"/>
                        </a:spcBef>
                        <a:spcAft>
                          <a:spcPts val="190"/>
                        </a:spcAft>
                      </a:pPr>
                      <a:r>
                        <a:rPr lang="en-US" sz="2000" dirty="0">
                          <a:effectLst/>
                        </a:rPr>
                        <a:t>Demographics</a:t>
                      </a:r>
                      <a:r>
                        <a:rPr lang="en-US" sz="2000" baseline="0" dirty="0">
                          <a:effectLst/>
                        </a:rPr>
                        <a:t> of On-Study Patients (</a:t>
                      </a:r>
                      <a:r>
                        <a:rPr lang="en-US" sz="2000" dirty="0">
                          <a:effectLst/>
                        </a:rPr>
                        <a:t>n=295)</a:t>
                      </a:r>
                      <a:endParaRPr lang="en-US" sz="2000" dirty="0">
                        <a:effectLst/>
                        <a:latin typeface="Times New Roman" panose="02020603050405020304" pitchFamily="18" charset="0"/>
                        <a:ea typeface="Times New Roman" panose="02020603050405020304" pitchFamily="18" charset="0"/>
                      </a:endParaRPr>
                    </a:p>
                  </a:txBody>
                  <a:tcPr marL="44499" marR="44499" marT="0" marB="0" anchor="ctr"/>
                </a:tc>
                <a:tc hMerge="1">
                  <a:txBody>
                    <a:bodyPr/>
                    <a:lstStyle/>
                    <a:p>
                      <a:endParaRPr lang="en-US"/>
                    </a:p>
                  </a:txBody>
                  <a:tcPr/>
                </a:tc>
                <a:tc hMerge="1">
                  <a:txBody>
                    <a:bodyPr/>
                    <a:lstStyle/>
                    <a:p>
                      <a:pPr marL="0" marR="0" algn="ctr">
                        <a:lnSpc>
                          <a:spcPct val="107000"/>
                        </a:lnSpc>
                        <a:spcBef>
                          <a:spcPts val="190"/>
                        </a:spcBef>
                        <a:spcAft>
                          <a:spcPts val="190"/>
                        </a:spcAft>
                      </a:pPr>
                      <a:endParaRPr lang="en-US" sz="2000" dirty="0">
                        <a:effectLst/>
                        <a:latin typeface="Times New Roman" panose="02020603050405020304" pitchFamily="18" charset="0"/>
                        <a:ea typeface="Times New Roman" panose="02020603050405020304" pitchFamily="18" charset="0"/>
                      </a:endParaRPr>
                    </a:p>
                  </a:txBody>
                  <a:tcPr marL="44499" marR="44499" marT="0" marB="0" anchor="ctr"/>
                </a:tc>
                <a:extLst>
                  <a:ext uri="{0D108BD9-81ED-4DB2-BD59-A6C34878D82A}">
                    <a16:rowId xmlns:a16="http://schemas.microsoft.com/office/drawing/2014/main" val="10000"/>
                  </a:ext>
                </a:extLst>
              </a:tr>
              <a:tr h="212110">
                <a:tc rowSpan="4">
                  <a:txBody>
                    <a:bodyPr/>
                    <a:lstStyle/>
                    <a:p>
                      <a:pPr marL="0" marR="0">
                        <a:lnSpc>
                          <a:spcPct val="107000"/>
                        </a:lnSpc>
                        <a:spcBef>
                          <a:spcPts val="190"/>
                        </a:spcBef>
                        <a:spcAft>
                          <a:spcPts val="190"/>
                        </a:spcAft>
                      </a:pPr>
                      <a:r>
                        <a:rPr lang="en-US" sz="2000" dirty="0">
                          <a:effectLst/>
                        </a:rPr>
                        <a:t>Race</a:t>
                      </a:r>
                      <a:endParaRPr lang="en-US" sz="2000" dirty="0">
                        <a:effectLst/>
                        <a:latin typeface="Times New Roman" panose="02020603050405020304" pitchFamily="18" charset="0"/>
                        <a:ea typeface="Times New Roman" panose="02020603050405020304" pitchFamily="18" charset="0"/>
                      </a:endParaRPr>
                    </a:p>
                  </a:txBody>
                  <a:tcPr marL="44499" marR="44499" marT="0" marB="0" anchor="ctr"/>
                </a:tc>
                <a:tc>
                  <a:txBody>
                    <a:bodyPr/>
                    <a:lstStyle/>
                    <a:p>
                      <a:pPr marL="0" marR="0">
                        <a:lnSpc>
                          <a:spcPct val="107000"/>
                        </a:lnSpc>
                        <a:spcBef>
                          <a:spcPts val="190"/>
                        </a:spcBef>
                        <a:spcAft>
                          <a:spcPts val="190"/>
                        </a:spcAft>
                      </a:pPr>
                      <a:r>
                        <a:rPr lang="en-US" sz="1800" dirty="0">
                          <a:effectLst/>
                          <a:latin typeface="+mn-lt"/>
                        </a:rPr>
                        <a:t>White</a:t>
                      </a:r>
                      <a:endParaRPr lang="en-US" sz="1800" dirty="0">
                        <a:effectLst/>
                        <a:latin typeface="+mn-lt"/>
                        <a:ea typeface="Times New Roman" panose="02020603050405020304" pitchFamily="18" charset="0"/>
                      </a:endParaRPr>
                    </a:p>
                  </a:txBody>
                  <a:tcPr marL="44499" marR="44499" marT="0" marB="0" anchor="ctr"/>
                </a:tc>
                <a:tc>
                  <a:txBody>
                    <a:bodyPr/>
                    <a:lstStyle/>
                    <a:p>
                      <a:pPr marL="0" marR="0" algn="ctr">
                        <a:lnSpc>
                          <a:spcPct val="115000"/>
                        </a:lnSpc>
                        <a:spcBef>
                          <a:spcPts val="190"/>
                        </a:spcBef>
                        <a:spcAft>
                          <a:spcPts val="190"/>
                        </a:spcAft>
                      </a:pPr>
                      <a:r>
                        <a:rPr lang="en-US" sz="1800" dirty="0">
                          <a:solidFill>
                            <a:srgbClr val="000000"/>
                          </a:solidFill>
                          <a:effectLst/>
                          <a:latin typeface="+mn-lt"/>
                          <a:ea typeface="Times New Roman" panose="02020603050405020304" pitchFamily="18" charset="0"/>
                        </a:rPr>
                        <a:t>54 (18%)</a:t>
                      </a:r>
                      <a:endParaRPr lang="en-US" sz="1800" dirty="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val="10001"/>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Black</a:t>
                      </a:r>
                      <a:endParaRPr lang="en-US" sz="1800" dirty="0">
                        <a:effectLst/>
                        <a:latin typeface="+mn-lt"/>
                        <a:ea typeface="Times New Roman" panose="02020603050405020304" pitchFamily="18" charset="0"/>
                      </a:endParaRPr>
                    </a:p>
                  </a:txBody>
                  <a:tcPr marL="44499" marR="44499" marT="0" marB="0" anchor="ctr"/>
                </a:tc>
                <a:tc>
                  <a:txBody>
                    <a:bodyPr/>
                    <a:lstStyle/>
                    <a:p>
                      <a:pPr marL="0" marR="0" algn="ctr">
                        <a:lnSpc>
                          <a:spcPct val="115000"/>
                        </a:lnSpc>
                        <a:spcBef>
                          <a:spcPts val="190"/>
                        </a:spcBef>
                        <a:spcAft>
                          <a:spcPts val="190"/>
                        </a:spcAft>
                      </a:pPr>
                      <a:r>
                        <a:rPr lang="en-US" sz="1800" dirty="0">
                          <a:solidFill>
                            <a:srgbClr val="000000"/>
                          </a:solidFill>
                          <a:effectLst/>
                          <a:latin typeface="+mn-lt"/>
                          <a:ea typeface="Times New Roman" panose="02020603050405020304" pitchFamily="18" charset="0"/>
                        </a:rPr>
                        <a:t>136 (46%)</a:t>
                      </a:r>
                      <a:endParaRPr lang="en-US" sz="1800" dirty="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val="10002"/>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Asian</a:t>
                      </a:r>
                      <a:endParaRPr lang="en-US" sz="1800" dirty="0">
                        <a:effectLst/>
                        <a:latin typeface="+mn-lt"/>
                        <a:ea typeface="Times New Roman" panose="02020603050405020304" pitchFamily="18" charset="0"/>
                      </a:endParaRPr>
                    </a:p>
                  </a:txBody>
                  <a:tcPr marL="44499" marR="44499" marT="0" marB="0" anchor="ctr"/>
                </a:tc>
                <a:tc>
                  <a:txBody>
                    <a:bodyPr/>
                    <a:lstStyle/>
                    <a:p>
                      <a:pPr marL="0" marR="0" algn="ctr">
                        <a:lnSpc>
                          <a:spcPct val="115000"/>
                        </a:lnSpc>
                        <a:spcBef>
                          <a:spcPts val="190"/>
                        </a:spcBef>
                        <a:spcAft>
                          <a:spcPts val="190"/>
                        </a:spcAft>
                      </a:pPr>
                      <a:r>
                        <a:rPr lang="en-US" sz="1800">
                          <a:solidFill>
                            <a:srgbClr val="000000"/>
                          </a:solidFill>
                          <a:effectLst/>
                          <a:latin typeface="+mn-lt"/>
                          <a:ea typeface="Times New Roman" panose="02020603050405020304" pitchFamily="18" charset="0"/>
                        </a:rPr>
                        <a:t>40 (14%)</a:t>
                      </a:r>
                      <a:endParaRPr lang="en-US" sz="180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val="10003"/>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Other Race</a:t>
                      </a:r>
                      <a:endParaRPr lang="en-US" sz="1800" dirty="0">
                        <a:effectLst/>
                        <a:latin typeface="+mn-lt"/>
                        <a:ea typeface="Times New Roman" panose="02020603050405020304" pitchFamily="18" charset="0"/>
                      </a:endParaRPr>
                    </a:p>
                  </a:txBody>
                  <a:tcPr marL="44499" marR="44499"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90"/>
                        </a:spcBef>
                        <a:spcAft>
                          <a:spcPts val="190"/>
                        </a:spcAft>
                      </a:pPr>
                      <a:r>
                        <a:rPr lang="en-US" sz="1800">
                          <a:solidFill>
                            <a:srgbClr val="000000"/>
                          </a:solidFill>
                          <a:effectLst/>
                          <a:latin typeface="+mn-lt"/>
                          <a:ea typeface="Times New Roman" panose="02020603050405020304" pitchFamily="18" charset="0"/>
                        </a:rPr>
                        <a:t>72 (24%)</a:t>
                      </a:r>
                      <a:endParaRPr lang="en-US" sz="1800">
                        <a:effectLst/>
                        <a:latin typeface="+mn-lt"/>
                        <a:ea typeface="Times New Roman" panose="02020603050405020304" pitchFamily="18" charset="0"/>
                      </a:endParaRPr>
                    </a:p>
                  </a:txBody>
                  <a:tcPr marL="24130" marR="2413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2110">
                <a:tc rowSpan="2">
                  <a:txBody>
                    <a:bodyPr/>
                    <a:lstStyle/>
                    <a:p>
                      <a:pPr marL="0" marR="0">
                        <a:lnSpc>
                          <a:spcPct val="107000"/>
                        </a:lnSpc>
                        <a:spcBef>
                          <a:spcPts val="190"/>
                        </a:spcBef>
                        <a:spcAft>
                          <a:spcPts val="190"/>
                        </a:spcAft>
                      </a:pPr>
                      <a:r>
                        <a:rPr lang="en-US" sz="2000" dirty="0">
                          <a:effectLst/>
                        </a:rPr>
                        <a:t>Ethnicity</a:t>
                      </a:r>
                      <a:endParaRPr lang="en-US" sz="2000" dirty="0">
                        <a:effectLst/>
                        <a:latin typeface="Times New Roman" panose="02020603050405020304" pitchFamily="18" charset="0"/>
                        <a:ea typeface="Times New Roman" panose="02020603050405020304" pitchFamily="18" charset="0"/>
                      </a:endParaRPr>
                    </a:p>
                  </a:txBody>
                  <a:tcPr marL="44499" marR="44499" marT="0" marB="0" anchor="ctr"/>
                </a:tc>
                <a:tc>
                  <a:txBody>
                    <a:bodyPr/>
                    <a:lstStyle/>
                    <a:p>
                      <a:pPr marL="0" marR="0">
                        <a:lnSpc>
                          <a:spcPct val="107000"/>
                        </a:lnSpc>
                        <a:spcBef>
                          <a:spcPts val="190"/>
                        </a:spcBef>
                        <a:spcAft>
                          <a:spcPts val="190"/>
                        </a:spcAft>
                      </a:pPr>
                      <a:r>
                        <a:rPr lang="en-US" sz="1800" dirty="0">
                          <a:effectLst/>
                          <a:latin typeface="+mn-lt"/>
                        </a:rPr>
                        <a:t>Hispanic</a:t>
                      </a:r>
                      <a:endParaRPr lang="en-US" sz="1800" dirty="0">
                        <a:effectLst/>
                        <a:latin typeface="+mn-lt"/>
                        <a:ea typeface="Times New Roman" panose="02020603050405020304" pitchFamily="18" charset="0"/>
                      </a:endParaRPr>
                    </a:p>
                  </a:txBody>
                  <a:tcPr marL="44499" marR="44499"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190"/>
                        </a:spcBef>
                        <a:spcAft>
                          <a:spcPts val="190"/>
                        </a:spcAft>
                      </a:pPr>
                      <a:r>
                        <a:rPr lang="en-US" sz="1800">
                          <a:solidFill>
                            <a:srgbClr val="000000"/>
                          </a:solidFill>
                          <a:effectLst/>
                          <a:latin typeface="+mn-lt"/>
                          <a:ea typeface="Times New Roman" panose="02020603050405020304" pitchFamily="18" charset="0"/>
                        </a:rPr>
                        <a:t>89 (30%)</a:t>
                      </a:r>
                      <a:endParaRPr lang="en-US" sz="1800">
                        <a:effectLst/>
                        <a:latin typeface="+mn-lt"/>
                        <a:ea typeface="Times New Roman" panose="02020603050405020304" pitchFamily="18" charset="0"/>
                      </a:endParaRPr>
                    </a:p>
                  </a:txBody>
                  <a:tcPr marL="24130" marR="2413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Non-Hispanic</a:t>
                      </a:r>
                      <a:endParaRPr lang="en-US" sz="1800" dirty="0">
                        <a:effectLst/>
                        <a:latin typeface="+mn-lt"/>
                        <a:ea typeface="Times New Roman" panose="02020603050405020304" pitchFamily="18" charset="0"/>
                      </a:endParaRPr>
                    </a:p>
                  </a:txBody>
                  <a:tcPr marL="44499" marR="44499"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90"/>
                        </a:spcBef>
                        <a:spcAft>
                          <a:spcPts val="190"/>
                        </a:spcAft>
                      </a:pPr>
                      <a:r>
                        <a:rPr lang="en-US" sz="1800" dirty="0">
                          <a:solidFill>
                            <a:srgbClr val="000000"/>
                          </a:solidFill>
                          <a:effectLst/>
                          <a:latin typeface="+mn-lt"/>
                          <a:ea typeface="Times New Roman" panose="02020603050405020304" pitchFamily="18" charset="0"/>
                        </a:rPr>
                        <a:t>206 (70%)</a:t>
                      </a:r>
                      <a:endParaRPr lang="en-US" sz="1800" dirty="0">
                        <a:effectLst/>
                        <a:latin typeface="+mn-lt"/>
                        <a:ea typeface="Times New Roman" panose="02020603050405020304" pitchFamily="18" charset="0"/>
                      </a:endParaRPr>
                    </a:p>
                  </a:txBody>
                  <a:tcPr marL="24130" marR="2413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2110">
                <a:tc rowSpan="2">
                  <a:txBody>
                    <a:bodyPr/>
                    <a:lstStyle/>
                    <a:p>
                      <a:pPr marL="0" marR="0">
                        <a:lnSpc>
                          <a:spcPct val="107000"/>
                        </a:lnSpc>
                        <a:spcBef>
                          <a:spcPts val="190"/>
                        </a:spcBef>
                        <a:spcAft>
                          <a:spcPts val="190"/>
                        </a:spcAft>
                      </a:pPr>
                      <a:r>
                        <a:rPr lang="en-US" sz="2000" dirty="0">
                          <a:effectLst/>
                        </a:rPr>
                        <a:t>Preferred Language</a:t>
                      </a:r>
                      <a:endParaRPr lang="en-US" sz="2000" dirty="0">
                        <a:effectLst/>
                        <a:latin typeface="Times New Roman" panose="02020603050405020304" pitchFamily="18" charset="0"/>
                        <a:ea typeface="Times New Roman" panose="02020603050405020304" pitchFamily="18" charset="0"/>
                      </a:endParaRPr>
                    </a:p>
                  </a:txBody>
                  <a:tcPr marL="44499" marR="44499" marT="0" marB="0" anchor="ctr"/>
                </a:tc>
                <a:tc>
                  <a:txBody>
                    <a:bodyPr/>
                    <a:lstStyle/>
                    <a:p>
                      <a:pPr marL="0" marR="0">
                        <a:lnSpc>
                          <a:spcPct val="107000"/>
                        </a:lnSpc>
                        <a:spcBef>
                          <a:spcPts val="190"/>
                        </a:spcBef>
                        <a:spcAft>
                          <a:spcPts val="190"/>
                        </a:spcAft>
                      </a:pPr>
                      <a:r>
                        <a:rPr lang="en-US" sz="1800" dirty="0">
                          <a:effectLst/>
                          <a:latin typeface="+mn-lt"/>
                        </a:rPr>
                        <a:t>English Speaking</a:t>
                      </a:r>
                      <a:endParaRPr lang="en-US" sz="1800" dirty="0">
                        <a:effectLst/>
                        <a:latin typeface="+mn-lt"/>
                        <a:ea typeface="Times New Roman" panose="02020603050405020304" pitchFamily="18" charset="0"/>
                      </a:endParaRPr>
                    </a:p>
                  </a:txBody>
                  <a:tcPr marL="44499" marR="44499"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190"/>
                        </a:spcBef>
                        <a:spcAft>
                          <a:spcPts val="190"/>
                        </a:spcAft>
                      </a:pPr>
                      <a:r>
                        <a:rPr lang="en-US" sz="1800" dirty="0">
                          <a:solidFill>
                            <a:srgbClr val="000000"/>
                          </a:solidFill>
                          <a:effectLst/>
                          <a:latin typeface="+mn-lt"/>
                          <a:ea typeface="Times New Roman" panose="02020603050405020304" pitchFamily="18" charset="0"/>
                        </a:rPr>
                        <a:t>140 (47%)</a:t>
                      </a:r>
                      <a:endParaRPr lang="en-US" sz="1800" dirty="0">
                        <a:effectLst/>
                        <a:latin typeface="+mn-lt"/>
                        <a:ea typeface="Times New Roman" panose="02020603050405020304" pitchFamily="18" charset="0"/>
                      </a:endParaRPr>
                    </a:p>
                  </a:txBody>
                  <a:tcPr marL="24130" marR="2413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Non-English Speaking</a:t>
                      </a:r>
                      <a:endParaRPr lang="en-US" sz="1800" dirty="0">
                        <a:effectLst/>
                        <a:latin typeface="+mn-lt"/>
                        <a:ea typeface="Times New Roman" panose="02020603050405020304" pitchFamily="18" charset="0"/>
                      </a:endParaRPr>
                    </a:p>
                  </a:txBody>
                  <a:tcPr marL="44499" marR="44499"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90"/>
                        </a:spcBef>
                        <a:spcAft>
                          <a:spcPts val="190"/>
                        </a:spcAft>
                      </a:pPr>
                      <a:r>
                        <a:rPr lang="en-US" sz="1800" dirty="0">
                          <a:solidFill>
                            <a:srgbClr val="000000"/>
                          </a:solidFill>
                          <a:effectLst/>
                          <a:latin typeface="+mn-lt"/>
                          <a:ea typeface="Times New Roman" panose="02020603050405020304" pitchFamily="18" charset="0"/>
                        </a:rPr>
                        <a:t>155 (53%)</a:t>
                      </a:r>
                      <a:endParaRPr lang="en-US" sz="1800" dirty="0">
                        <a:effectLst/>
                        <a:latin typeface="+mn-lt"/>
                        <a:ea typeface="Times New Roman" panose="02020603050405020304" pitchFamily="18" charset="0"/>
                      </a:endParaRPr>
                    </a:p>
                  </a:txBody>
                  <a:tcPr marL="24130" marR="2413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12110">
                <a:tc rowSpan="4">
                  <a:txBody>
                    <a:bodyPr/>
                    <a:lstStyle/>
                    <a:p>
                      <a:pPr marL="0" marR="0">
                        <a:lnSpc>
                          <a:spcPct val="107000"/>
                        </a:lnSpc>
                        <a:spcBef>
                          <a:spcPts val="190"/>
                        </a:spcBef>
                        <a:spcAft>
                          <a:spcPts val="190"/>
                        </a:spcAft>
                      </a:pPr>
                      <a:r>
                        <a:rPr lang="en-US" sz="2000" dirty="0">
                          <a:effectLst/>
                          <a:latin typeface="+mn-lt"/>
                        </a:rPr>
                        <a:t>Insurance Status</a:t>
                      </a:r>
                      <a:endParaRPr lang="en-US" sz="2000" dirty="0">
                        <a:effectLst/>
                        <a:latin typeface="+mn-lt"/>
                        <a:ea typeface="Times New Roman" panose="02020603050405020304" pitchFamily="18" charset="0"/>
                      </a:endParaRPr>
                    </a:p>
                  </a:txBody>
                  <a:tcPr marL="44499" marR="44499" marT="0" marB="0" anchor="ctr"/>
                </a:tc>
                <a:tc>
                  <a:txBody>
                    <a:bodyPr/>
                    <a:lstStyle/>
                    <a:p>
                      <a:pPr marL="0" marR="0">
                        <a:lnSpc>
                          <a:spcPct val="107000"/>
                        </a:lnSpc>
                        <a:spcBef>
                          <a:spcPts val="190"/>
                        </a:spcBef>
                        <a:spcAft>
                          <a:spcPts val="190"/>
                        </a:spcAft>
                      </a:pPr>
                      <a:r>
                        <a:rPr lang="en-US" sz="1800" dirty="0">
                          <a:effectLst/>
                          <a:latin typeface="+mn-lt"/>
                        </a:rPr>
                        <a:t>Private Insurance</a:t>
                      </a:r>
                      <a:endParaRPr lang="en-US" sz="1800" dirty="0">
                        <a:effectLst/>
                        <a:latin typeface="+mn-lt"/>
                        <a:ea typeface="Times New Roman" panose="02020603050405020304" pitchFamily="18" charset="0"/>
                      </a:endParaRPr>
                    </a:p>
                  </a:txBody>
                  <a:tcPr marL="44499" marR="44499"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190"/>
                        </a:spcBef>
                        <a:spcAft>
                          <a:spcPts val="190"/>
                        </a:spcAft>
                      </a:pPr>
                      <a:r>
                        <a:rPr lang="en-US" sz="1800" dirty="0">
                          <a:solidFill>
                            <a:srgbClr val="000000"/>
                          </a:solidFill>
                          <a:effectLst/>
                          <a:latin typeface="+mn-lt"/>
                          <a:ea typeface="Times New Roman" panose="02020603050405020304" pitchFamily="18" charset="0"/>
                        </a:rPr>
                        <a:t>103 (35%)</a:t>
                      </a:r>
                      <a:endParaRPr lang="en-US" sz="1800" dirty="0">
                        <a:effectLst/>
                        <a:latin typeface="+mn-lt"/>
                        <a:ea typeface="Times New Roman" panose="02020603050405020304" pitchFamily="18" charset="0"/>
                      </a:endParaRPr>
                    </a:p>
                  </a:txBody>
                  <a:tcPr marL="24130" marR="2413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Medicare</a:t>
                      </a:r>
                      <a:endParaRPr lang="en-US" sz="1800" dirty="0">
                        <a:effectLst/>
                        <a:latin typeface="+mn-lt"/>
                        <a:ea typeface="Times New Roman" panose="02020603050405020304" pitchFamily="18" charset="0"/>
                      </a:endParaRPr>
                    </a:p>
                  </a:txBody>
                  <a:tcPr marL="44499" marR="44499" marT="0" marB="0" anchor="ctr"/>
                </a:tc>
                <a:tc>
                  <a:txBody>
                    <a:bodyPr/>
                    <a:lstStyle/>
                    <a:p>
                      <a:pPr marL="0" marR="0" algn="ctr">
                        <a:lnSpc>
                          <a:spcPct val="115000"/>
                        </a:lnSpc>
                        <a:spcBef>
                          <a:spcPts val="190"/>
                        </a:spcBef>
                        <a:spcAft>
                          <a:spcPts val="190"/>
                        </a:spcAft>
                      </a:pPr>
                      <a:r>
                        <a:rPr lang="en-US" sz="1800" dirty="0">
                          <a:solidFill>
                            <a:srgbClr val="000000"/>
                          </a:solidFill>
                          <a:effectLst/>
                          <a:latin typeface="+mn-lt"/>
                          <a:ea typeface="Times New Roman" panose="02020603050405020304" pitchFamily="18" charset="0"/>
                        </a:rPr>
                        <a:t>54 (18%)</a:t>
                      </a:r>
                      <a:endParaRPr lang="en-US" sz="1800" dirty="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val="10011"/>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Medicaid or</a:t>
                      </a:r>
                      <a:r>
                        <a:rPr lang="en-US" sz="1800" baseline="0" dirty="0">
                          <a:effectLst/>
                          <a:latin typeface="+mn-lt"/>
                        </a:rPr>
                        <a:t> Uninsured</a:t>
                      </a:r>
                      <a:endParaRPr lang="en-US" sz="1800" dirty="0">
                        <a:effectLst/>
                        <a:latin typeface="+mn-lt"/>
                        <a:ea typeface="Times New Roman" panose="02020603050405020304" pitchFamily="18" charset="0"/>
                      </a:endParaRPr>
                    </a:p>
                  </a:txBody>
                  <a:tcPr marL="44499" marR="44499" marT="0" marB="0" anchor="ctr"/>
                </a:tc>
                <a:tc>
                  <a:txBody>
                    <a:bodyPr/>
                    <a:lstStyle/>
                    <a:p>
                      <a:pPr marL="0" marR="0" algn="ctr">
                        <a:lnSpc>
                          <a:spcPct val="115000"/>
                        </a:lnSpc>
                        <a:spcBef>
                          <a:spcPts val="190"/>
                        </a:spcBef>
                        <a:spcAft>
                          <a:spcPts val="190"/>
                        </a:spcAft>
                      </a:pPr>
                      <a:r>
                        <a:rPr lang="en-US" sz="1800" dirty="0">
                          <a:solidFill>
                            <a:srgbClr val="000000"/>
                          </a:solidFill>
                          <a:effectLst/>
                          <a:latin typeface="+mn-lt"/>
                          <a:ea typeface="Times New Roman" panose="02020603050405020304" pitchFamily="18" charset="0"/>
                        </a:rPr>
                        <a:t>154 (52%)</a:t>
                      </a:r>
                      <a:endParaRPr lang="en-US" sz="1800" dirty="0">
                        <a:effectLst/>
                        <a:latin typeface="+mn-lt"/>
                        <a:ea typeface="Times New Roman" panose="02020603050405020304" pitchFamily="18" charset="0"/>
                      </a:endParaRPr>
                    </a:p>
                  </a:txBody>
                  <a:tcPr marL="24130" marR="24130" marT="0" marB="0" anchor="ctr"/>
                </a:tc>
                <a:extLst>
                  <a:ext uri="{0D108BD9-81ED-4DB2-BD59-A6C34878D82A}">
                    <a16:rowId xmlns:a16="http://schemas.microsoft.com/office/drawing/2014/main" val="10012"/>
                  </a:ext>
                </a:extLst>
              </a:tr>
              <a:tr h="212110">
                <a:tc vMerge="1">
                  <a:txBody>
                    <a:bodyPr/>
                    <a:lstStyle/>
                    <a:p>
                      <a:endParaRPr lang="en-US"/>
                    </a:p>
                  </a:txBody>
                  <a:tcPr/>
                </a:tc>
                <a:tc>
                  <a:txBody>
                    <a:bodyPr/>
                    <a:lstStyle/>
                    <a:p>
                      <a:pPr marL="0" marR="0">
                        <a:lnSpc>
                          <a:spcPct val="107000"/>
                        </a:lnSpc>
                        <a:spcBef>
                          <a:spcPts val="190"/>
                        </a:spcBef>
                        <a:spcAft>
                          <a:spcPts val="190"/>
                        </a:spcAft>
                      </a:pPr>
                      <a:r>
                        <a:rPr lang="en-US" sz="1800" dirty="0">
                          <a:effectLst/>
                          <a:latin typeface="+mn-lt"/>
                        </a:rPr>
                        <a:t>Other Insurance</a:t>
                      </a:r>
                      <a:endParaRPr lang="en-US" sz="1800" dirty="0">
                        <a:effectLst/>
                        <a:latin typeface="+mn-lt"/>
                        <a:ea typeface="Times New Roman" panose="02020603050405020304" pitchFamily="18" charset="0"/>
                      </a:endParaRPr>
                    </a:p>
                  </a:txBody>
                  <a:tcPr marL="44499" marR="44499"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90"/>
                        </a:spcBef>
                        <a:spcAft>
                          <a:spcPts val="190"/>
                        </a:spcAft>
                      </a:pPr>
                      <a:r>
                        <a:rPr lang="en-US" sz="1800" dirty="0">
                          <a:solidFill>
                            <a:srgbClr val="000000"/>
                          </a:solidFill>
                          <a:effectLst/>
                          <a:latin typeface="+mn-lt"/>
                          <a:ea typeface="Times New Roman" panose="02020603050405020304" pitchFamily="18" charset="0"/>
                        </a:rPr>
                        <a:t>8 (3%)</a:t>
                      </a:r>
                      <a:endParaRPr lang="en-US" sz="1800" dirty="0">
                        <a:effectLst/>
                        <a:latin typeface="+mn-lt"/>
                        <a:ea typeface="Times New Roman" panose="02020603050405020304" pitchFamily="18" charset="0"/>
                      </a:endParaRPr>
                    </a:p>
                  </a:txBody>
                  <a:tcPr marL="24130" marR="2413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12110">
                <a:tc rowSpan="2">
                  <a:txBody>
                    <a:bodyPr/>
                    <a:lstStyle/>
                    <a:p>
                      <a:pPr marL="0" marR="0">
                        <a:lnSpc>
                          <a:spcPct val="107000"/>
                        </a:lnSpc>
                        <a:spcBef>
                          <a:spcPts val="190"/>
                        </a:spcBef>
                        <a:spcAft>
                          <a:spcPts val="190"/>
                        </a:spcAft>
                      </a:pPr>
                      <a:r>
                        <a:rPr lang="en-US" sz="2000" dirty="0">
                          <a:effectLst/>
                          <a:latin typeface="+mn-lt"/>
                          <a:ea typeface="Times New Roman" panose="02020603050405020304" pitchFamily="18" charset="0"/>
                        </a:rPr>
                        <a:t>ZIP Code</a:t>
                      </a:r>
                    </a:p>
                  </a:txBody>
                  <a:tcPr marL="44499" marR="44499" marT="0" marB="0" anchor="ctr"/>
                </a:tc>
                <a:tc>
                  <a:txBody>
                    <a:bodyPr/>
                    <a:lstStyle/>
                    <a:p>
                      <a:pPr marL="0" marR="0">
                        <a:lnSpc>
                          <a:spcPct val="107000"/>
                        </a:lnSpc>
                        <a:spcBef>
                          <a:spcPts val="190"/>
                        </a:spcBef>
                        <a:spcAft>
                          <a:spcPts val="190"/>
                        </a:spcAft>
                      </a:pPr>
                      <a:r>
                        <a:rPr lang="en-US" sz="1800" dirty="0">
                          <a:effectLst/>
                          <a:latin typeface="+mn-lt"/>
                          <a:ea typeface="Times New Roman" panose="02020603050405020304" pitchFamily="18" charset="0"/>
                        </a:rPr>
                        <a:t>Boston Patients</a:t>
                      </a:r>
                    </a:p>
                  </a:txBody>
                  <a:tcPr marL="44499" marR="44499"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190"/>
                        </a:spcBef>
                        <a:spcAft>
                          <a:spcPts val="190"/>
                        </a:spcAft>
                      </a:pPr>
                      <a:r>
                        <a:rPr lang="en-US" sz="1800">
                          <a:solidFill>
                            <a:srgbClr val="000000"/>
                          </a:solidFill>
                          <a:effectLst/>
                          <a:latin typeface="+mn-lt"/>
                          <a:ea typeface="Times New Roman" panose="02020603050405020304" pitchFamily="18" charset="0"/>
                        </a:rPr>
                        <a:t>207 (70%)</a:t>
                      </a:r>
                      <a:endParaRPr lang="en-US" sz="1800">
                        <a:effectLst/>
                        <a:latin typeface="+mn-lt"/>
                        <a:ea typeface="Times New Roman" panose="02020603050405020304" pitchFamily="18" charset="0"/>
                      </a:endParaRPr>
                    </a:p>
                  </a:txBody>
                  <a:tcPr marL="24130" marR="2413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4"/>
                  </a:ext>
                </a:extLst>
              </a:tr>
              <a:tr h="212110">
                <a:tc vMerge="1">
                  <a:txBody>
                    <a:bodyPr/>
                    <a:lstStyle/>
                    <a:p>
                      <a:pPr marL="0" marR="0">
                        <a:lnSpc>
                          <a:spcPct val="107000"/>
                        </a:lnSpc>
                        <a:spcBef>
                          <a:spcPts val="190"/>
                        </a:spcBef>
                        <a:spcAft>
                          <a:spcPts val="190"/>
                        </a:spcAft>
                      </a:pPr>
                      <a:endParaRPr lang="en-US" sz="2000" dirty="0">
                        <a:effectLst/>
                        <a:latin typeface="Times New Roman" panose="02020603050405020304" pitchFamily="18" charset="0"/>
                        <a:ea typeface="Times New Roman" panose="02020603050405020304" pitchFamily="18" charset="0"/>
                      </a:endParaRPr>
                    </a:p>
                  </a:txBody>
                  <a:tcPr marL="44499" marR="44499" marT="0" marB="0" anchor="ctr"/>
                </a:tc>
                <a:tc>
                  <a:txBody>
                    <a:bodyPr/>
                    <a:lstStyle/>
                    <a:p>
                      <a:pPr marL="0" marR="0">
                        <a:lnSpc>
                          <a:spcPct val="107000"/>
                        </a:lnSpc>
                        <a:spcBef>
                          <a:spcPts val="190"/>
                        </a:spcBef>
                        <a:spcAft>
                          <a:spcPts val="190"/>
                        </a:spcAft>
                      </a:pPr>
                      <a:r>
                        <a:rPr lang="en-US" sz="1800" dirty="0">
                          <a:effectLst/>
                          <a:latin typeface="+mn-lt"/>
                          <a:ea typeface="Times New Roman" panose="02020603050405020304" pitchFamily="18" charset="0"/>
                        </a:rPr>
                        <a:t>Greater Boston Patients</a:t>
                      </a:r>
                    </a:p>
                  </a:txBody>
                  <a:tcPr marL="44499" marR="44499" marT="0" marB="0" anchor="ctr">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90"/>
                        </a:spcBef>
                        <a:spcAft>
                          <a:spcPts val="190"/>
                        </a:spcAft>
                      </a:pPr>
                      <a:r>
                        <a:rPr lang="en-US" sz="1800" dirty="0">
                          <a:solidFill>
                            <a:srgbClr val="000000"/>
                          </a:solidFill>
                          <a:effectLst/>
                          <a:latin typeface="+mn-lt"/>
                          <a:ea typeface="Times New Roman" panose="02020603050405020304" pitchFamily="18" charset="0"/>
                        </a:rPr>
                        <a:t>88 (30%)</a:t>
                      </a:r>
                      <a:endParaRPr lang="en-US" sz="1800" dirty="0">
                        <a:effectLst/>
                        <a:latin typeface="+mn-lt"/>
                        <a:ea typeface="Times New Roman" panose="02020603050405020304" pitchFamily="18" charset="0"/>
                      </a:endParaRPr>
                    </a:p>
                  </a:txBody>
                  <a:tcPr marL="24130" marR="2413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6" name="Picture 5" descr="C:\Users\COWINKLE\Desktop\TRIP Logo_220X277.png"/>
          <p:cNvPicPr/>
          <p:nvPr/>
        </p:nvPicPr>
        <p:blipFill rotWithShape="1">
          <a:blip r:embed="rId3">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411176" y="6196871"/>
            <a:ext cx="11369648" cy="646331"/>
          </a:xfrm>
          <a:prstGeom prst="rect">
            <a:avLst/>
          </a:prstGeom>
          <a:noFill/>
        </p:spPr>
        <p:txBody>
          <a:bodyPr wrap="square" rtlCol="0">
            <a:spAutoFit/>
          </a:bodyPr>
          <a:lstStyle/>
          <a:p>
            <a:r>
              <a:rPr lang="en-US" dirty="0"/>
              <a:t>Data from 9/1/2018 to 2/1/2021</a:t>
            </a:r>
          </a:p>
          <a:p>
            <a:r>
              <a:rPr lang="en-US" dirty="0"/>
              <a:t>Patients can select more than one racial identity and have more than one insurance</a:t>
            </a:r>
          </a:p>
        </p:txBody>
      </p:sp>
      <p:sp>
        <p:nvSpPr>
          <p:cNvPr id="3" name="Slide Number Placeholder 2"/>
          <p:cNvSpPr>
            <a:spLocks noGrp="1"/>
          </p:cNvSpPr>
          <p:nvPr>
            <p:ph type="sldNum" sz="quarter" idx="12"/>
          </p:nvPr>
        </p:nvSpPr>
        <p:spPr/>
        <p:txBody>
          <a:bodyPr/>
          <a:lstStyle/>
          <a:p>
            <a:fld id="{9EC2E91C-B4D8-374F-88CA-6AF77BECCA1F}" type="slidenum">
              <a:rPr lang="en-US" smtClean="0"/>
              <a:t>45</a:t>
            </a:fld>
            <a:endParaRPr lang="en-US"/>
          </a:p>
        </p:txBody>
      </p:sp>
    </p:spTree>
    <p:extLst>
      <p:ext uri="{BB962C8B-B14F-4D97-AF65-F5344CB8AC3E}">
        <p14:creationId xmlns:p14="http://schemas.microsoft.com/office/powerpoint/2010/main" val="3353395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656321996"/>
              </p:ext>
            </p:extLst>
          </p:nvPr>
        </p:nvGraphicFramePr>
        <p:xfrm>
          <a:off x="6770254" y="2157531"/>
          <a:ext cx="5181600" cy="379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pPr algn="ctr"/>
            <a:r>
              <a:rPr lang="en-US" dirty="0"/>
              <a:t>Health-Related Social Needs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917531272"/>
              </p:ext>
            </p:extLst>
          </p:nvPr>
        </p:nvGraphicFramePr>
        <p:xfrm>
          <a:off x="838198" y="1603027"/>
          <a:ext cx="4948961" cy="3982305"/>
        </p:xfrm>
        <a:graphic>
          <a:graphicData uri="http://schemas.openxmlformats.org/drawingml/2006/table">
            <a:tbl>
              <a:tblPr firstRow="1" bandRow="1">
                <a:tableStyleId>{5C22544A-7EE6-4342-B048-85BDC9FD1C3A}</a:tableStyleId>
              </a:tblPr>
              <a:tblGrid>
                <a:gridCol w="1483014">
                  <a:extLst>
                    <a:ext uri="{9D8B030D-6E8A-4147-A177-3AD203B41FA5}">
                      <a16:colId xmlns:a16="http://schemas.microsoft.com/office/drawing/2014/main" val="20000"/>
                    </a:ext>
                  </a:extLst>
                </a:gridCol>
                <a:gridCol w="1982933">
                  <a:extLst>
                    <a:ext uri="{9D8B030D-6E8A-4147-A177-3AD203B41FA5}">
                      <a16:colId xmlns:a16="http://schemas.microsoft.com/office/drawing/2014/main" val="20001"/>
                    </a:ext>
                  </a:extLst>
                </a:gridCol>
                <a:gridCol w="1483014">
                  <a:extLst>
                    <a:ext uri="{9D8B030D-6E8A-4147-A177-3AD203B41FA5}">
                      <a16:colId xmlns:a16="http://schemas.microsoft.com/office/drawing/2014/main" val="20002"/>
                    </a:ext>
                  </a:extLst>
                </a:gridCol>
              </a:tblGrid>
              <a:tr h="1620464">
                <a:tc>
                  <a:txBody>
                    <a:bodyPr/>
                    <a:lstStyle/>
                    <a:p>
                      <a:pPr algn="ctr"/>
                      <a:r>
                        <a:rPr lang="en-US" dirty="0"/>
                        <a:t>Characteristic</a:t>
                      </a:r>
                    </a:p>
                  </a:txBody>
                  <a:tcPr marL="45057" marR="45057" anchor="ctr"/>
                </a:tc>
                <a:tc>
                  <a:txBody>
                    <a:bodyPr/>
                    <a:lstStyle/>
                    <a:p>
                      <a:pPr algn="ctr"/>
                      <a:r>
                        <a:rPr lang="en-US" dirty="0"/>
                        <a:t>Response</a:t>
                      </a:r>
                    </a:p>
                  </a:txBody>
                  <a:tcPr marL="45057" marR="45057" anchor="ctr"/>
                </a:tc>
                <a:tc>
                  <a:txBody>
                    <a:bodyPr/>
                    <a:lstStyle/>
                    <a:p>
                      <a:pPr algn="ctr"/>
                      <a:r>
                        <a:rPr lang="en-US" dirty="0"/>
                        <a:t>Percentage of on-study </a:t>
                      </a:r>
                      <a:r>
                        <a:rPr lang="en-US" baseline="0" dirty="0"/>
                        <a:t>patients at intake</a:t>
                      </a:r>
                    </a:p>
                    <a:p>
                      <a:pPr algn="ctr"/>
                      <a:r>
                        <a:rPr lang="en-US" baseline="0" dirty="0"/>
                        <a:t>(</a:t>
                      </a:r>
                      <a:r>
                        <a:rPr lang="en-US" dirty="0"/>
                        <a:t>n=295)</a:t>
                      </a:r>
                    </a:p>
                  </a:txBody>
                  <a:tcPr marL="45057" marR="45057" anchor="ctr"/>
                </a:tc>
                <a:extLst>
                  <a:ext uri="{0D108BD9-81ED-4DB2-BD59-A6C34878D82A}">
                    <a16:rowId xmlns:a16="http://schemas.microsoft.com/office/drawing/2014/main" val="10000"/>
                  </a:ext>
                </a:extLst>
              </a:tr>
              <a:tr h="659849">
                <a:tc rowSpan="4">
                  <a:txBody>
                    <a:bodyPr/>
                    <a:lstStyle/>
                    <a:p>
                      <a:r>
                        <a:rPr lang="en-US" dirty="0"/>
                        <a:t>Number of Social Needs</a:t>
                      </a:r>
                    </a:p>
                  </a:txBody>
                  <a:tcPr marL="45057" marR="45057" anchor="ctr"/>
                </a:tc>
                <a:tc>
                  <a:txBody>
                    <a:bodyPr/>
                    <a:lstStyle/>
                    <a:p>
                      <a:r>
                        <a:rPr lang="en-US" dirty="0"/>
                        <a:t>No needs reported</a:t>
                      </a:r>
                    </a:p>
                  </a:txBody>
                  <a:tcPr marL="45057" marR="45057"/>
                </a:tc>
                <a:tc>
                  <a:txBody>
                    <a:bodyPr/>
                    <a:lstStyle/>
                    <a:p>
                      <a:pPr marL="0" marR="0" algn="ctr">
                        <a:lnSpc>
                          <a:spcPct val="107000"/>
                        </a:lnSpc>
                        <a:spcBef>
                          <a:spcPts val="190"/>
                        </a:spcBef>
                        <a:spcAft>
                          <a:spcPts val="190"/>
                        </a:spcAft>
                      </a:pPr>
                      <a:r>
                        <a:rPr lang="en-US" sz="1600" dirty="0">
                          <a:effectLst/>
                          <a:latin typeface="+mn-lt"/>
                          <a:ea typeface="Times New Roman" panose="02020603050405020304" pitchFamily="18" charset="0"/>
                        </a:rPr>
                        <a:t>85 (29%)</a:t>
                      </a:r>
                    </a:p>
                  </a:txBody>
                  <a:tcPr marL="24130" marR="24130" marT="0" marB="0" anchor="ctr"/>
                </a:tc>
                <a:extLst>
                  <a:ext uri="{0D108BD9-81ED-4DB2-BD59-A6C34878D82A}">
                    <a16:rowId xmlns:a16="http://schemas.microsoft.com/office/drawing/2014/main" val="10001"/>
                  </a:ext>
                </a:extLst>
              </a:tr>
              <a:tr h="382294">
                <a:tc vMerge="1">
                  <a:txBody>
                    <a:bodyPr/>
                    <a:lstStyle/>
                    <a:p>
                      <a:endParaRPr lang="en-US"/>
                    </a:p>
                  </a:txBody>
                  <a:tcPr/>
                </a:tc>
                <a:tc>
                  <a:txBody>
                    <a:bodyPr/>
                    <a:lstStyle/>
                    <a:p>
                      <a:r>
                        <a:rPr lang="en-US" dirty="0"/>
                        <a:t>1 need identified</a:t>
                      </a:r>
                    </a:p>
                  </a:txBody>
                  <a:tcPr marL="45057" marR="45057"/>
                </a:tc>
                <a:tc>
                  <a:txBody>
                    <a:bodyPr/>
                    <a:lstStyle/>
                    <a:p>
                      <a:pPr marL="0" marR="0" algn="ctr">
                        <a:lnSpc>
                          <a:spcPct val="107000"/>
                        </a:lnSpc>
                        <a:spcBef>
                          <a:spcPts val="190"/>
                        </a:spcBef>
                        <a:spcAft>
                          <a:spcPts val="190"/>
                        </a:spcAft>
                      </a:pPr>
                      <a:r>
                        <a:rPr lang="en-US" sz="1600" dirty="0">
                          <a:effectLst/>
                          <a:latin typeface="+mn-lt"/>
                          <a:ea typeface="Times New Roman" panose="02020603050405020304" pitchFamily="18" charset="0"/>
                        </a:rPr>
                        <a:t>50 (17%)</a:t>
                      </a:r>
                    </a:p>
                  </a:txBody>
                  <a:tcPr marL="24130" marR="24130" marT="0" marB="0" anchor="ctr"/>
                </a:tc>
                <a:extLst>
                  <a:ext uri="{0D108BD9-81ED-4DB2-BD59-A6C34878D82A}">
                    <a16:rowId xmlns:a16="http://schemas.microsoft.com/office/drawing/2014/main" val="10002"/>
                  </a:ext>
                </a:extLst>
              </a:tr>
              <a:tr h="659849">
                <a:tc vMerge="1">
                  <a:txBody>
                    <a:bodyPr/>
                    <a:lstStyle/>
                    <a:p>
                      <a:endParaRPr lang="en-US"/>
                    </a:p>
                  </a:txBody>
                  <a:tcPr/>
                </a:tc>
                <a:tc>
                  <a:txBody>
                    <a:bodyPr/>
                    <a:lstStyle/>
                    <a:p>
                      <a:r>
                        <a:rPr lang="en-US" dirty="0"/>
                        <a:t>2+</a:t>
                      </a:r>
                      <a:r>
                        <a:rPr lang="en-US" baseline="0" dirty="0"/>
                        <a:t> needs identified</a:t>
                      </a:r>
                      <a:endParaRPr lang="en-US" dirty="0"/>
                    </a:p>
                  </a:txBody>
                  <a:tcPr marL="45057" marR="45057"/>
                </a:tc>
                <a:tc>
                  <a:txBody>
                    <a:bodyPr/>
                    <a:lstStyle/>
                    <a:p>
                      <a:pPr marL="0" marR="0" algn="ctr">
                        <a:lnSpc>
                          <a:spcPct val="107000"/>
                        </a:lnSpc>
                        <a:spcBef>
                          <a:spcPts val="190"/>
                        </a:spcBef>
                        <a:spcAft>
                          <a:spcPts val="190"/>
                        </a:spcAft>
                      </a:pPr>
                      <a:r>
                        <a:rPr lang="en-US" sz="1600" dirty="0">
                          <a:effectLst/>
                          <a:latin typeface="+mn-lt"/>
                          <a:ea typeface="Times New Roman" panose="02020603050405020304" pitchFamily="18" charset="0"/>
                        </a:rPr>
                        <a:t>51 (17%)</a:t>
                      </a:r>
                    </a:p>
                  </a:txBody>
                  <a:tcPr marL="24130" marR="24130" marT="0" marB="0" anchor="ctr"/>
                </a:tc>
                <a:extLst>
                  <a:ext uri="{0D108BD9-81ED-4DB2-BD59-A6C34878D82A}">
                    <a16:rowId xmlns:a16="http://schemas.microsoft.com/office/drawing/2014/main" val="10003"/>
                  </a:ext>
                </a:extLst>
              </a:tr>
              <a:tr h="659849">
                <a:tc vMerge="1">
                  <a:txBody>
                    <a:bodyPr/>
                    <a:lstStyle/>
                    <a:p>
                      <a:endParaRPr lang="en-US"/>
                    </a:p>
                  </a:txBody>
                  <a:tcPr/>
                </a:tc>
                <a:tc>
                  <a:txBody>
                    <a:bodyPr/>
                    <a:lstStyle/>
                    <a:p>
                      <a:r>
                        <a:rPr lang="en-US" dirty="0"/>
                        <a:t>Incomplete/Missing assessment</a:t>
                      </a:r>
                    </a:p>
                  </a:txBody>
                  <a:tcPr marL="45057" marR="45057"/>
                </a:tc>
                <a:tc>
                  <a:txBody>
                    <a:bodyPr/>
                    <a:lstStyle/>
                    <a:p>
                      <a:pPr marL="0" marR="0" algn="ctr">
                        <a:lnSpc>
                          <a:spcPct val="107000"/>
                        </a:lnSpc>
                        <a:spcBef>
                          <a:spcPts val="190"/>
                        </a:spcBef>
                        <a:spcAft>
                          <a:spcPts val="190"/>
                        </a:spcAft>
                      </a:pPr>
                      <a:r>
                        <a:rPr lang="en-US" sz="1600" dirty="0">
                          <a:effectLst/>
                          <a:latin typeface="+mn-lt"/>
                          <a:ea typeface="Times New Roman" panose="02020603050405020304" pitchFamily="18" charset="0"/>
                        </a:rPr>
                        <a:t>109 (37%)</a:t>
                      </a:r>
                    </a:p>
                  </a:txBody>
                  <a:tcPr marL="24130" marR="24130" marT="0" marB="0" anchor="ctr"/>
                </a:tc>
                <a:extLst>
                  <a:ext uri="{0D108BD9-81ED-4DB2-BD59-A6C34878D82A}">
                    <a16:rowId xmlns:a16="http://schemas.microsoft.com/office/drawing/2014/main" val="10004"/>
                  </a:ext>
                </a:extLst>
              </a:tr>
            </a:tbl>
          </a:graphicData>
        </a:graphic>
      </p:graphicFrame>
      <p:sp>
        <p:nvSpPr>
          <p:cNvPr id="5" name="TextBox 4"/>
          <p:cNvSpPr txBox="1"/>
          <p:nvPr/>
        </p:nvSpPr>
        <p:spPr>
          <a:xfrm>
            <a:off x="838198" y="5774877"/>
            <a:ext cx="11369648" cy="646331"/>
          </a:xfrm>
          <a:prstGeom prst="rect">
            <a:avLst/>
          </a:prstGeom>
          <a:noFill/>
        </p:spPr>
        <p:txBody>
          <a:bodyPr wrap="square" rtlCol="0">
            <a:spAutoFit/>
          </a:bodyPr>
          <a:lstStyle/>
          <a:p>
            <a:r>
              <a:rPr lang="en-US" dirty="0"/>
              <a:t>Data from 9/1/2018 to 2/1/2021</a:t>
            </a:r>
          </a:p>
          <a:p>
            <a:r>
              <a:rPr lang="en-US" dirty="0"/>
              <a:t>Only includes patients who have a recorded initial social needs assessment</a:t>
            </a:r>
          </a:p>
        </p:txBody>
      </p:sp>
      <p:sp>
        <p:nvSpPr>
          <p:cNvPr id="8" name="TextBox 7"/>
          <p:cNvSpPr txBox="1"/>
          <p:nvPr/>
        </p:nvSpPr>
        <p:spPr>
          <a:xfrm>
            <a:off x="7025748" y="1603027"/>
            <a:ext cx="4926106" cy="369332"/>
          </a:xfrm>
          <a:prstGeom prst="rect">
            <a:avLst/>
          </a:prstGeom>
          <a:noFill/>
        </p:spPr>
        <p:txBody>
          <a:bodyPr wrap="square" rtlCol="0">
            <a:spAutoFit/>
          </a:bodyPr>
          <a:lstStyle/>
          <a:p>
            <a:r>
              <a:rPr lang="en-US" b="1" dirty="0"/>
              <a:t>Top Domains of Need</a:t>
            </a:r>
          </a:p>
        </p:txBody>
      </p:sp>
      <p:pic>
        <p:nvPicPr>
          <p:cNvPr id="7" name="Picture 6" descr="C:\Users\COWINKLE\Desktop\TRIP Logo_220X277.png">
            <a:extLst>
              <a:ext uri="{FF2B5EF4-FFF2-40B4-BE49-F238E27FC236}">
                <a16:creationId xmlns:a16="http://schemas.microsoft.com/office/drawing/2014/main" id="{24A9D96B-B816-0145-8708-6FEAD4A0E7CB}"/>
              </a:ext>
            </a:extLst>
          </p:cNvPr>
          <p:cNvPicPr/>
          <p:nvPr/>
        </p:nvPicPr>
        <p:blipFill rotWithShape="1">
          <a:blip r:embed="rId8">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9EC2E91C-B4D8-374F-88CA-6AF77BECCA1F}" type="slidenum">
              <a:rPr lang="en-US" smtClean="0"/>
              <a:t>46</a:t>
            </a:fld>
            <a:endParaRPr lang="en-US"/>
          </a:p>
        </p:txBody>
      </p:sp>
    </p:spTree>
    <p:extLst>
      <p:ext uri="{BB962C8B-B14F-4D97-AF65-F5344CB8AC3E}">
        <p14:creationId xmlns:p14="http://schemas.microsoft.com/office/powerpoint/2010/main" val="2530913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0FF80-D767-F34C-84B5-683853D6FAC5}"/>
              </a:ext>
            </a:extLst>
          </p:cNvPr>
          <p:cNvSpPr>
            <a:spLocks noGrp="1"/>
          </p:cNvSpPr>
          <p:nvPr>
            <p:ph type="title"/>
          </p:nvPr>
        </p:nvSpPr>
        <p:spPr>
          <a:xfrm>
            <a:off x="702659" y="-2093"/>
            <a:ext cx="10515600" cy="1325563"/>
          </a:xfrm>
        </p:spPr>
        <p:txBody>
          <a:bodyPr/>
          <a:lstStyle/>
          <a:p>
            <a:r>
              <a:rPr lang="en-US" b="1" dirty="0"/>
              <a:t>TRIP Challenges 2019-2020</a:t>
            </a:r>
          </a:p>
        </p:txBody>
      </p:sp>
      <p:sp>
        <p:nvSpPr>
          <p:cNvPr id="3" name="Content Placeholder 2">
            <a:extLst>
              <a:ext uri="{FF2B5EF4-FFF2-40B4-BE49-F238E27FC236}">
                <a16:creationId xmlns:a16="http://schemas.microsoft.com/office/drawing/2014/main" id="{01B31D2B-91EB-774B-BCEB-B9250F8521A9}"/>
              </a:ext>
            </a:extLst>
          </p:cNvPr>
          <p:cNvSpPr>
            <a:spLocks noGrp="1"/>
          </p:cNvSpPr>
          <p:nvPr>
            <p:ph idx="1"/>
          </p:nvPr>
        </p:nvSpPr>
        <p:spPr>
          <a:xfrm>
            <a:off x="491319" y="1187355"/>
            <a:ext cx="11150221" cy="5534119"/>
          </a:xfrm>
        </p:spPr>
        <p:txBody>
          <a:bodyPr>
            <a:normAutofit fontScale="92500" lnSpcReduction="10000"/>
          </a:bodyPr>
          <a:lstStyle/>
          <a:p>
            <a:pPr>
              <a:lnSpc>
                <a:spcPct val="150000"/>
              </a:lnSpc>
            </a:pPr>
            <a:r>
              <a:rPr lang="en-US" sz="3200" dirty="0"/>
              <a:t>Health System Navigation Challenges:</a:t>
            </a:r>
          </a:p>
          <a:p>
            <a:pPr lvl="1">
              <a:lnSpc>
                <a:spcPct val="150000"/>
              </a:lnSpc>
            </a:pPr>
            <a:r>
              <a:rPr lang="en-US" sz="2800" dirty="0"/>
              <a:t>Tension for change, unique fragmented workflows</a:t>
            </a:r>
          </a:p>
          <a:p>
            <a:pPr lvl="1">
              <a:lnSpc>
                <a:spcPct val="150000"/>
              </a:lnSpc>
            </a:pPr>
            <a:r>
              <a:rPr lang="en-US" sz="2800" dirty="0"/>
              <a:t>Navigator turnover</a:t>
            </a:r>
          </a:p>
          <a:p>
            <a:pPr lvl="1">
              <a:lnSpc>
                <a:spcPct val="150000"/>
              </a:lnSpc>
            </a:pPr>
            <a:r>
              <a:rPr lang="en-US" sz="2800" dirty="0"/>
              <a:t>Competing navigation protocols based on other funding streams</a:t>
            </a:r>
          </a:p>
          <a:p>
            <a:pPr lvl="1">
              <a:lnSpc>
                <a:spcPct val="150000"/>
              </a:lnSpc>
            </a:pPr>
            <a:r>
              <a:rPr lang="en-US" sz="2800" dirty="0"/>
              <a:t>Multiple complex data systems that are not integrated</a:t>
            </a:r>
          </a:p>
          <a:p>
            <a:pPr>
              <a:lnSpc>
                <a:spcPct val="150000"/>
              </a:lnSpc>
            </a:pPr>
            <a:r>
              <a:rPr lang="en-US" sz="3200" dirty="0"/>
              <a:t>Social Needs and Access to Resources</a:t>
            </a:r>
          </a:p>
          <a:p>
            <a:pPr lvl="1">
              <a:lnSpc>
                <a:spcPct val="150000"/>
              </a:lnSpc>
            </a:pPr>
            <a:r>
              <a:rPr lang="en-US" sz="2800" dirty="0"/>
              <a:t>37% of enrolled women don’t complete baseline social needs assessment</a:t>
            </a:r>
          </a:p>
          <a:p>
            <a:pPr lvl="1">
              <a:lnSpc>
                <a:spcPct val="150000"/>
              </a:lnSpc>
            </a:pPr>
            <a:r>
              <a:rPr lang="en-US" sz="2800" dirty="0"/>
              <a:t>Hard to “close the loop” and know if patient could access resource</a:t>
            </a:r>
          </a:p>
          <a:p>
            <a:pPr>
              <a:lnSpc>
                <a:spcPct val="150000"/>
              </a:lnSpc>
            </a:pPr>
            <a:endParaRPr lang="en-US" sz="3200" dirty="0"/>
          </a:p>
        </p:txBody>
      </p:sp>
      <p:pic>
        <p:nvPicPr>
          <p:cNvPr id="4" name="Picture 3" descr="C:\Users\COWINKLE\Desktop\TRIP Logo_220X277.png">
            <a:extLst>
              <a:ext uri="{FF2B5EF4-FFF2-40B4-BE49-F238E27FC236}">
                <a16:creationId xmlns:a16="http://schemas.microsoft.com/office/drawing/2014/main" id="{24A9D96B-B816-0145-8708-6FEAD4A0E7CB}"/>
              </a:ext>
            </a:extLst>
          </p:cNvPr>
          <p:cNvPicPr/>
          <p:nvPr/>
        </p:nvPicPr>
        <p:blipFill rotWithShape="1">
          <a:blip r:embed="rId2">
            <a:extLst>
              <a:ext uri="{28A0092B-C50C-407E-A947-70E740481C1C}">
                <a14:useLocalDpi xmlns:a14="http://schemas.microsoft.com/office/drawing/2010/main" val="0"/>
              </a:ext>
            </a:extLst>
          </a:blip>
          <a:srcRect t="31765" b="30980"/>
          <a:stretch/>
        </p:blipFill>
        <p:spPr bwMode="auto">
          <a:xfrm>
            <a:off x="10392759" y="115888"/>
            <a:ext cx="1651000" cy="631825"/>
          </a:xfrm>
          <a:prstGeom prst="rect">
            <a:avLst/>
          </a:prstGeom>
          <a:noFill/>
          <a:ln>
            <a:noFill/>
          </a:ln>
          <a:extLst>
            <a:ext uri="{53640926-AAD7-44D8-BBD7-CCE9431645EC}">
              <a14:shadowObscured xmlns:a14="http://schemas.microsoft.com/office/drawing/2010/main"/>
            </a:ext>
          </a:extLst>
        </p:spPr>
      </p:pic>
      <p:sp>
        <p:nvSpPr>
          <p:cNvPr id="5" name="Slide Number Placeholder 4"/>
          <p:cNvSpPr>
            <a:spLocks noGrp="1"/>
          </p:cNvSpPr>
          <p:nvPr>
            <p:ph type="sldNum" sz="quarter" idx="12"/>
          </p:nvPr>
        </p:nvSpPr>
        <p:spPr/>
        <p:txBody>
          <a:bodyPr/>
          <a:lstStyle/>
          <a:p>
            <a:fld id="{9EC2E91C-B4D8-374F-88CA-6AF77BECCA1F}" type="slidenum">
              <a:rPr lang="en-US" smtClean="0"/>
              <a:t>47</a:t>
            </a:fld>
            <a:endParaRPr lang="en-US" dirty="0"/>
          </a:p>
        </p:txBody>
      </p:sp>
    </p:spTree>
    <p:extLst>
      <p:ext uri="{BB962C8B-B14F-4D97-AF65-F5344CB8AC3E}">
        <p14:creationId xmlns:p14="http://schemas.microsoft.com/office/powerpoint/2010/main" val="1194568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F0F0-DEC5-0E43-9603-46D6D3CE3672}"/>
              </a:ext>
            </a:extLst>
          </p:cNvPr>
          <p:cNvSpPr>
            <a:spLocks noGrp="1"/>
          </p:cNvSpPr>
          <p:nvPr>
            <p:ph type="title"/>
          </p:nvPr>
        </p:nvSpPr>
        <p:spPr/>
        <p:txBody>
          <a:bodyPr/>
          <a:lstStyle/>
          <a:p>
            <a:r>
              <a:rPr lang="en-US" b="1" dirty="0"/>
              <a:t>COVID-19: 1 year since start of pandemic</a:t>
            </a:r>
          </a:p>
        </p:txBody>
      </p:sp>
      <p:sp>
        <p:nvSpPr>
          <p:cNvPr id="3" name="Content Placeholder 2">
            <a:extLst>
              <a:ext uri="{FF2B5EF4-FFF2-40B4-BE49-F238E27FC236}">
                <a16:creationId xmlns:a16="http://schemas.microsoft.com/office/drawing/2014/main" id="{23D8EE88-6D04-1845-85FC-62D8DBFB5250}"/>
              </a:ext>
            </a:extLst>
          </p:cNvPr>
          <p:cNvSpPr>
            <a:spLocks noGrp="1"/>
          </p:cNvSpPr>
          <p:nvPr>
            <p:ph idx="1"/>
          </p:nvPr>
        </p:nvSpPr>
        <p:spPr>
          <a:xfrm>
            <a:off x="838200" y="1405001"/>
            <a:ext cx="10515600" cy="4099687"/>
          </a:xfrm>
        </p:spPr>
        <p:txBody>
          <a:bodyPr>
            <a:noAutofit/>
          </a:bodyPr>
          <a:lstStyle/>
          <a:p>
            <a:pPr>
              <a:lnSpc>
                <a:spcPct val="100000"/>
              </a:lnSpc>
            </a:pPr>
            <a:r>
              <a:rPr lang="en-US" dirty="0"/>
              <a:t>Competing demands for our clinical partners</a:t>
            </a:r>
          </a:p>
          <a:p>
            <a:pPr>
              <a:lnSpc>
                <a:spcPct val="100000"/>
              </a:lnSpc>
            </a:pPr>
            <a:r>
              <a:rPr lang="en-US" dirty="0"/>
              <a:t>Several navigators furloughed or redeployed to COVID-19 related duties</a:t>
            </a:r>
          </a:p>
          <a:p>
            <a:pPr>
              <a:lnSpc>
                <a:spcPct val="100000"/>
              </a:lnSpc>
            </a:pPr>
            <a:r>
              <a:rPr lang="en-US" dirty="0"/>
              <a:t>Learning and coordinating telehealth was challenging for patients and navigators</a:t>
            </a:r>
          </a:p>
          <a:p>
            <a:pPr>
              <a:lnSpc>
                <a:spcPct val="100000"/>
              </a:lnSpc>
            </a:pPr>
            <a:r>
              <a:rPr lang="en-US" dirty="0"/>
              <a:t>Patients fearful of appointments, experiencing loneliness and psycho-social needs</a:t>
            </a:r>
          </a:p>
          <a:p>
            <a:pPr>
              <a:lnSpc>
                <a:spcPct val="100000"/>
              </a:lnSpc>
            </a:pPr>
            <a:r>
              <a:rPr lang="en-US" dirty="0"/>
              <a:t>Resources are vulnerable </a:t>
            </a:r>
          </a:p>
          <a:p>
            <a:pPr>
              <a:lnSpc>
                <a:spcPct val="100000"/>
              </a:lnSpc>
            </a:pPr>
            <a:endParaRPr lang="en-US" sz="2400" dirty="0"/>
          </a:p>
          <a:p>
            <a:pPr>
              <a:lnSpc>
                <a:spcPct val="100000"/>
              </a:lnSpc>
            </a:pPr>
            <a:endParaRPr lang="en-US" sz="2400" dirty="0"/>
          </a:p>
          <a:p>
            <a:pPr marL="457200" lvl="1" indent="0">
              <a:lnSpc>
                <a:spcPct val="100000"/>
              </a:lnSpc>
              <a:buNone/>
            </a:pPr>
            <a:endParaRPr lang="en-US" sz="2000" dirty="0"/>
          </a:p>
        </p:txBody>
      </p:sp>
      <p:sp>
        <p:nvSpPr>
          <p:cNvPr id="5" name="TextBox 4">
            <a:extLst>
              <a:ext uri="{FF2B5EF4-FFF2-40B4-BE49-F238E27FC236}">
                <a16:creationId xmlns:a16="http://schemas.microsoft.com/office/drawing/2014/main" id="{41445BFA-1CE5-DF4C-BB0B-CA77E085BCC2}"/>
              </a:ext>
            </a:extLst>
          </p:cNvPr>
          <p:cNvSpPr txBox="1"/>
          <p:nvPr/>
        </p:nvSpPr>
        <p:spPr>
          <a:xfrm>
            <a:off x="371856" y="5613963"/>
            <a:ext cx="11448288" cy="1354217"/>
          </a:xfrm>
          <a:prstGeom prst="rect">
            <a:avLst/>
          </a:prstGeom>
          <a:noFill/>
        </p:spPr>
        <p:txBody>
          <a:bodyPr wrap="square" rtlCol="0">
            <a:spAutoFit/>
          </a:bodyPr>
          <a:lstStyle/>
          <a:p>
            <a:pPr algn="ctr"/>
            <a:r>
              <a:rPr lang="en-US" sz="3200" dirty="0"/>
              <a:t>Need to invest in </a:t>
            </a:r>
            <a:r>
              <a:rPr lang="en-US" sz="3200" dirty="0">
                <a:solidFill>
                  <a:srgbClr val="FF0000"/>
                </a:solidFill>
              </a:rPr>
              <a:t>Equity driven initiatives </a:t>
            </a:r>
            <a:r>
              <a:rPr lang="en-US" sz="3200" dirty="0"/>
              <a:t>during times of normalcy, so that they are in place during times of crisis</a:t>
            </a:r>
          </a:p>
          <a:p>
            <a:endParaRPr lang="en-US" dirty="0"/>
          </a:p>
        </p:txBody>
      </p:sp>
    </p:spTree>
    <p:extLst>
      <p:ext uri="{BB962C8B-B14F-4D97-AF65-F5344CB8AC3E}">
        <p14:creationId xmlns:p14="http://schemas.microsoft.com/office/powerpoint/2010/main" val="3976123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8676" y="188115"/>
            <a:ext cx="10587037" cy="634999"/>
          </a:xfrm>
        </p:spPr>
        <p:txBody>
          <a:bodyPr>
            <a:noAutofit/>
          </a:bodyPr>
          <a:lstStyle/>
          <a:p>
            <a:r>
              <a:rPr lang="en-US" sz="3200" dirty="0">
                <a:solidFill>
                  <a:srgbClr val="103063"/>
                </a:solidFill>
              </a:rPr>
              <a:t>Move beyond addressing filling gaps towards true equity</a:t>
            </a:r>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236" r="144"/>
          <a:stretch/>
        </p:blipFill>
        <p:spPr>
          <a:xfrm>
            <a:off x="1775337" y="1555134"/>
            <a:ext cx="8705813" cy="3382236"/>
          </a:xfrm>
        </p:spPr>
      </p:pic>
      <p:sp>
        <p:nvSpPr>
          <p:cNvPr id="7" name="TextBox 6"/>
          <p:cNvSpPr txBox="1"/>
          <p:nvPr/>
        </p:nvSpPr>
        <p:spPr>
          <a:xfrm>
            <a:off x="5836395" y="1127186"/>
            <a:ext cx="1358866" cy="338554"/>
          </a:xfrm>
          <a:prstGeom prst="rect">
            <a:avLst/>
          </a:prstGeom>
          <a:noFill/>
        </p:spPr>
        <p:txBody>
          <a:bodyPr wrap="none" rtlCol="0">
            <a:spAutoFit/>
          </a:bodyPr>
          <a:lstStyle/>
          <a:p>
            <a:r>
              <a:rPr lang="en-US" sz="1600" b="1" dirty="0">
                <a:solidFill>
                  <a:schemeClr val="tx2"/>
                </a:solidFill>
                <a:latin typeface="Arial" panose="020B0604020202020204" pitchFamily="34" charset="0"/>
                <a:cs typeface="Arial" panose="020B0604020202020204" pitchFamily="34" charset="0"/>
              </a:rPr>
              <a:t>Filling Gaps</a:t>
            </a:r>
          </a:p>
        </p:txBody>
      </p:sp>
      <p:sp>
        <p:nvSpPr>
          <p:cNvPr id="8" name="TextBox 7"/>
          <p:cNvSpPr txBox="1"/>
          <p:nvPr/>
        </p:nvSpPr>
        <p:spPr>
          <a:xfrm>
            <a:off x="2590801" y="1127186"/>
            <a:ext cx="982961" cy="338554"/>
          </a:xfrm>
          <a:prstGeom prst="rect">
            <a:avLst/>
          </a:prstGeom>
          <a:solidFill>
            <a:schemeClr val="bg1"/>
          </a:solidFill>
        </p:spPr>
        <p:txBody>
          <a:bodyPr wrap="none" rtlCol="0">
            <a:spAutoFit/>
          </a:bodyPr>
          <a:lstStyle/>
          <a:p>
            <a:r>
              <a:rPr lang="en-US" sz="1600" b="1" dirty="0">
                <a:solidFill>
                  <a:schemeClr val="tx2"/>
                </a:solidFill>
                <a:latin typeface="Arial" panose="020B0604020202020204" pitchFamily="34" charset="0"/>
                <a:cs typeface="Arial" panose="020B0604020202020204" pitchFamily="34" charset="0"/>
              </a:rPr>
              <a:t>Equality</a:t>
            </a:r>
          </a:p>
        </p:txBody>
      </p:sp>
      <p:sp>
        <p:nvSpPr>
          <p:cNvPr id="9" name="TextBox 8"/>
          <p:cNvSpPr txBox="1"/>
          <p:nvPr/>
        </p:nvSpPr>
        <p:spPr>
          <a:xfrm>
            <a:off x="8534401" y="1127186"/>
            <a:ext cx="1301831" cy="338554"/>
          </a:xfrm>
          <a:prstGeom prst="rect">
            <a:avLst/>
          </a:prstGeom>
          <a:noFill/>
        </p:spPr>
        <p:txBody>
          <a:bodyPr wrap="none" rtlCol="0">
            <a:spAutoFit/>
          </a:bodyPr>
          <a:lstStyle/>
          <a:p>
            <a:r>
              <a:rPr lang="en-US" sz="1600" b="1" dirty="0">
                <a:solidFill>
                  <a:schemeClr val="tx2"/>
                </a:solidFill>
                <a:latin typeface="Arial" panose="020B0604020202020204" pitchFamily="34" charset="0"/>
                <a:cs typeface="Arial" panose="020B0604020202020204" pitchFamily="34" charset="0"/>
              </a:rPr>
              <a:t>True Equity</a:t>
            </a:r>
          </a:p>
        </p:txBody>
      </p:sp>
      <p:sp>
        <p:nvSpPr>
          <p:cNvPr id="10" name="TextBox 9"/>
          <p:cNvSpPr txBox="1"/>
          <p:nvPr/>
        </p:nvSpPr>
        <p:spPr>
          <a:xfrm>
            <a:off x="2101314" y="4892806"/>
            <a:ext cx="2347740" cy="1569660"/>
          </a:xfrm>
          <a:prstGeom prst="rect">
            <a:avLst/>
          </a:prstGeom>
          <a:noFill/>
        </p:spPr>
        <p:txBody>
          <a:bodyPr wrap="square" rtlCol="0">
            <a:spAutoFit/>
          </a:bodyPr>
          <a:lstStyle/>
          <a:p>
            <a:r>
              <a:rPr lang="en-US" sz="1600" b="1" dirty="0">
                <a:solidFill>
                  <a:schemeClr val="tx2"/>
                </a:solidFill>
                <a:latin typeface="Arial" panose="020B0604020202020204" pitchFamily="34" charset="0"/>
                <a:cs typeface="Arial" panose="020B0604020202020204" pitchFamily="34" charset="0"/>
              </a:rPr>
              <a:t>Equal Treatment: </a:t>
            </a:r>
          </a:p>
          <a:p>
            <a:r>
              <a:rPr lang="en-US" sz="1600" b="1" dirty="0">
                <a:solidFill>
                  <a:schemeClr val="tx2"/>
                </a:solidFill>
                <a:latin typeface="Arial" panose="020B0604020202020204" pitchFamily="34" charset="0"/>
                <a:cs typeface="Arial" panose="020B0604020202020204" pitchFamily="34" charset="0"/>
              </a:rPr>
              <a:t>-Assumption that all   will benefit</a:t>
            </a:r>
          </a:p>
          <a:p>
            <a:r>
              <a:rPr lang="en-US" sz="1600" b="1" dirty="0">
                <a:solidFill>
                  <a:schemeClr val="tx2"/>
                </a:solidFill>
                <a:latin typeface="Arial" panose="020B0604020202020204" pitchFamily="34" charset="0"/>
                <a:cs typeface="Arial" panose="020B0604020202020204" pitchFamily="34" charset="0"/>
              </a:rPr>
              <a:t>-Starting point for many of our patients</a:t>
            </a:r>
          </a:p>
          <a:p>
            <a:r>
              <a:rPr lang="en-US" sz="1600" b="1" dirty="0">
                <a:solidFill>
                  <a:schemeClr val="tx2"/>
                </a:solidFill>
                <a:latin typeface="Arial" panose="020B0604020202020204" pitchFamily="34" charset="0"/>
                <a:cs typeface="Arial" panose="020B0604020202020204" pitchFamily="34" charset="0"/>
              </a:rPr>
              <a:t>Is different</a:t>
            </a:r>
          </a:p>
        </p:txBody>
      </p:sp>
      <p:sp>
        <p:nvSpPr>
          <p:cNvPr id="11" name="TextBox 10"/>
          <p:cNvSpPr txBox="1"/>
          <p:nvPr/>
        </p:nvSpPr>
        <p:spPr>
          <a:xfrm>
            <a:off x="5002696" y="4892806"/>
            <a:ext cx="2347740" cy="1569660"/>
          </a:xfrm>
          <a:prstGeom prst="rect">
            <a:avLst/>
          </a:prstGeom>
          <a:noFill/>
        </p:spPr>
        <p:txBody>
          <a:bodyPr wrap="square" rtlCol="0">
            <a:spAutoFit/>
          </a:bodyPr>
          <a:lstStyle/>
          <a:p>
            <a:r>
              <a:rPr lang="en-US" sz="1600" b="1" dirty="0">
                <a:solidFill>
                  <a:schemeClr val="tx2"/>
                </a:solidFill>
                <a:latin typeface="Arial" panose="020B0604020202020204" pitchFamily="34" charset="0"/>
                <a:cs typeface="Arial" panose="020B0604020202020204" pitchFamily="34" charset="0"/>
              </a:rPr>
              <a:t>Equitable Treatment:</a:t>
            </a:r>
          </a:p>
          <a:p>
            <a:r>
              <a:rPr lang="en-US" sz="1600" b="1" dirty="0">
                <a:solidFill>
                  <a:schemeClr val="tx2"/>
                </a:solidFill>
                <a:latin typeface="Arial" panose="020B0604020202020204" pitchFamily="34" charset="0"/>
                <a:cs typeface="Arial" panose="020B0604020202020204" pitchFamily="34" charset="0"/>
              </a:rPr>
              <a:t>Everyone given different supports to provide access.  Filling gaps (often temporarily)</a:t>
            </a:r>
          </a:p>
        </p:txBody>
      </p:sp>
      <p:sp>
        <p:nvSpPr>
          <p:cNvPr id="12" name="TextBox 11"/>
          <p:cNvSpPr txBox="1"/>
          <p:nvPr/>
        </p:nvSpPr>
        <p:spPr>
          <a:xfrm>
            <a:off x="7848600" y="4919310"/>
            <a:ext cx="2568064" cy="1569660"/>
          </a:xfrm>
          <a:prstGeom prst="rect">
            <a:avLst/>
          </a:prstGeom>
          <a:noFill/>
        </p:spPr>
        <p:txBody>
          <a:bodyPr wrap="square" rtlCol="0">
            <a:spAutoFit/>
          </a:bodyPr>
          <a:lstStyle/>
          <a:p>
            <a:r>
              <a:rPr lang="en-US" sz="1600" b="1" dirty="0">
                <a:solidFill>
                  <a:schemeClr val="tx2"/>
                </a:solidFill>
                <a:latin typeface="Arial" panose="020B0604020202020204" pitchFamily="34" charset="0"/>
                <a:cs typeface="Arial" panose="020B0604020202020204" pitchFamily="34" charset="0"/>
              </a:rPr>
              <a:t>Equity: All have access without supports needed. Root cause of inequity addressed.</a:t>
            </a:r>
          </a:p>
          <a:p>
            <a:r>
              <a:rPr lang="en-US" sz="1600" b="1" dirty="0">
                <a:solidFill>
                  <a:schemeClr val="tx2"/>
                </a:solidFill>
                <a:latin typeface="Arial" panose="020B0604020202020204" pitchFamily="34" charset="0"/>
                <a:cs typeface="Arial" panose="020B0604020202020204" pitchFamily="34" charset="0"/>
              </a:rPr>
              <a:t>Structural barrier removed.</a:t>
            </a:r>
          </a:p>
        </p:txBody>
      </p:sp>
      <p:sp>
        <p:nvSpPr>
          <p:cNvPr id="13" name="Title 2">
            <a:extLst>
              <a:ext uri="{FF2B5EF4-FFF2-40B4-BE49-F238E27FC236}">
                <a16:creationId xmlns:a16="http://schemas.microsoft.com/office/drawing/2014/main" id="{B8A7255A-FD68-244E-9B66-B23359B1F358}"/>
              </a:ext>
            </a:extLst>
          </p:cNvPr>
          <p:cNvSpPr txBox="1">
            <a:spLocks/>
          </p:cNvSpPr>
          <p:nvPr/>
        </p:nvSpPr>
        <p:spPr>
          <a:xfrm>
            <a:off x="9342896" y="6401410"/>
            <a:ext cx="2841932" cy="456590"/>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r"/>
            <a:r>
              <a:rPr lang="en-US" sz="1600" b="1" dirty="0">
                <a:solidFill>
                  <a:schemeClr val="tx1"/>
                </a:solidFill>
              </a:rPr>
              <a:t>Slide from Dr. Thea James, Boston Medical Center</a:t>
            </a:r>
          </a:p>
        </p:txBody>
      </p:sp>
    </p:spTree>
    <p:extLst>
      <p:ext uri="{BB962C8B-B14F-4D97-AF65-F5344CB8AC3E}">
        <p14:creationId xmlns:p14="http://schemas.microsoft.com/office/powerpoint/2010/main" val="352799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77" y="506758"/>
            <a:ext cx="11641015" cy="1325563"/>
          </a:xfrm>
        </p:spPr>
        <p:txBody>
          <a:bodyPr>
            <a:noAutofit/>
          </a:bodyPr>
          <a:lstStyle/>
          <a:p>
            <a:pPr algn="ctr"/>
            <a:r>
              <a:rPr lang="en-US" sz="4000" b="1" dirty="0"/>
              <a:t>Breast Cancer Incidence and Death Rates</a:t>
            </a:r>
            <a:br>
              <a:rPr lang="en-US" sz="4000" b="1" dirty="0"/>
            </a:br>
            <a:r>
              <a:rPr lang="en-US" sz="4000" b="1" dirty="0"/>
              <a:t>United States, 1975-2020</a:t>
            </a:r>
            <a:br>
              <a:rPr lang="en-US" sz="4000" b="1" dirty="0"/>
            </a:br>
            <a:endParaRPr lang="en-US" sz="4000" b="1" dirty="0"/>
          </a:p>
        </p:txBody>
      </p:sp>
      <p:pic>
        <p:nvPicPr>
          <p:cNvPr id="7" name="Picture 2" descr="Graph showing actual and projected incidence rates for female breast cancer by race, United States, 1975 to 202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4024" y="1883454"/>
            <a:ext cx="5555776" cy="39684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raph showing actual and projected death rates for female breast cancer by race, United States, 1975 to 202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199" y="1828214"/>
            <a:ext cx="5633113" cy="40236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9006" y="6488668"/>
            <a:ext cx="6583680" cy="261610"/>
          </a:xfrm>
          <a:prstGeom prst="rect">
            <a:avLst/>
          </a:prstGeom>
          <a:noFill/>
        </p:spPr>
        <p:txBody>
          <a:bodyPr wrap="square" rtlCol="0">
            <a:spAutoFit/>
          </a:bodyPr>
          <a:lstStyle/>
          <a:p>
            <a:r>
              <a:rPr lang="en-US" sz="1100" dirty="0"/>
              <a:t>Division of Cancer Prevention and Control Centers for Disease Control and Prevention (2018). </a:t>
            </a:r>
          </a:p>
        </p:txBody>
      </p:sp>
    </p:spTree>
    <p:extLst>
      <p:ext uri="{BB962C8B-B14F-4D97-AF65-F5344CB8AC3E}">
        <p14:creationId xmlns:p14="http://schemas.microsoft.com/office/powerpoint/2010/main" val="2601948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81CA16-906C-46D8-A38A-6B35C1A8AF34}"/>
              </a:ext>
            </a:extLst>
          </p:cNvPr>
          <p:cNvSpPr>
            <a:spLocks noGrp="1"/>
          </p:cNvSpPr>
          <p:nvPr>
            <p:ph type="title"/>
          </p:nvPr>
        </p:nvSpPr>
        <p:spPr>
          <a:xfrm>
            <a:off x="635000" y="634029"/>
            <a:ext cx="10921640" cy="1314698"/>
          </a:xfrm>
        </p:spPr>
        <p:txBody>
          <a:bodyPr vert="horz" lIns="91440" tIns="45720" rIns="91440" bIns="45720" rtlCol="0" anchor="ctr">
            <a:normAutofit/>
          </a:bodyPr>
          <a:lstStyle/>
          <a:p>
            <a:pPr algn="ctr"/>
            <a:r>
              <a:rPr lang="en-US" sz="7200" dirty="0"/>
              <a:t>What is health equity?</a:t>
            </a:r>
          </a:p>
        </p:txBody>
      </p:sp>
      <p:sp>
        <p:nvSpPr>
          <p:cNvPr id="29"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D838D6"/>
          </a:solidFill>
          <a:ln w="34925">
            <a:solidFill>
              <a:srgbClr val="D838D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97426" y="2384378"/>
            <a:ext cx="11153046" cy="3628309"/>
          </a:xfrm>
        </p:spPr>
        <p:txBody>
          <a:bodyPr>
            <a:normAutofit/>
          </a:bodyPr>
          <a:lstStyle/>
          <a:p>
            <a:pPr marL="0" indent="0">
              <a:buNone/>
            </a:pPr>
            <a:r>
              <a:rPr lang="en-US" dirty="0"/>
              <a:t>= the </a:t>
            </a:r>
            <a:r>
              <a:rPr lang="en-US" b="1" i="1" dirty="0"/>
              <a:t>assurance of the condition</a:t>
            </a:r>
            <a:r>
              <a:rPr lang="en-US" dirty="0"/>
              <a:t> of optimal health for all people</a:t>
            </a:r>
          </a:p>
          <a:p>
            <a:pPr marL="0" indent="0">
              <a:buNone/>
            </a:pPr>
            <a:r>
              <a:rPr lang="en-US" dirty="0"/>
              <a:t>- when health disparities are eliminated, health equity is achieved</a:t>
            </a:r>
          </a:p>
          <a:p>
            <a:pPr marL="0" indent="0">
              <a:buNone/>
            </a:pPr>
            <a:endParaRPr lang="en-US" dirty="0"/>
          </a:p>
          <a:p>
            <a:pPr marL="0" indent="0">
              <a:buNone/>
            </a:pPr>
            <a:r>
              <a:rPr lang="en-US" dirty="0"/>
              <a:t>Achieving Health Equity requires 3 things: </a:t>
            </a:r>
          </a:p>
          <a:p>
            <a:pPr marL="971550" lvl="1" indent="-514350">
              <a:buAutoNum type="arabicPeriod"/>
            </a:pPr>
            <a:r>
              <a:rPr lang="en-US" dirty="0"/>
              <a:t>valuing all individuals and populations equally </a:t>
            </a:r>
          </a:p>
          <a:p>
            <a:pPr marL="971550" lvl="1" indent="-514350">
              <a:buAutoNum type="arabicPeriod"/>
            </a:pPr>
            <a:r>
              <a:rPr lang="en-US" dirty="0"/>
              <a:t>recognizing and rectifying historical injustice</a:t>
            </a:r>
          </a:p>
          <a:p>
            <a:pPr marL="971550" lvl="1" indent="-514350">
              <a:buAutoNum type="arabicPeriod"/>
            </a:pPr>
            <a:r>
              <a:rPr lang="en-US" dirty="0"/>
              <a:t>providing resources based on need</a:t>
            </a:r>
          </a:p>
          <a:p>
            <a:pPr marL="0" indent="0">
              <a:buNone/>
            </a:pPr>
            <a:endParaRPr lang="en-US" dirty="0"/>
          </a:p>
        </p:txBody>
      </p:sp>
      <p:sp>
        <p:nvSpPr>
          <p:cNvPr id="4" name="TextBox 3"/>
          <p:cNvSpPr txBox="1"/>
          <p:nvPr/>
        </p:nvSpPr>
        <p:spPr>
          <a:xfrm>
            <a:off x="6813755" y="6012687"/>
            <a:ext cx="5378245" cy="738664"/>
          </a:xfrm>
          <a:prstGeom prst="rect">
            <a:avLst/>
          </a:prstGeom>
          <a:noFill/>
        </p:spPr>
        <p:txBody>
          <a:bodyPr wrap="square" rtlCol="0">
            <a:spAutoFit/>
          </a:bodyPr>
          <a:lstStyle/>
          <a:p>
            <a:r>
              <a:rPr lang="en-US" sz="1400" i="1" dirty="0"/>
              <a:t>Camera Jones, MD, MPH, PhD. Achieving Behavioral Health Equity for Children, Families, and Communities: Proceedings of a Workshop. National Academies Press, 2019.</a:t>
            </a:r>
          </a:p>
        </p:txBody>
      </p:sp>
    </p:spTree>
    <p:extLst>
      <p:ext uri="{BB962C8B-B14F-4D97-AF65-F5344CB8AC3E}">
        <p14:creationId xmlns:p14="http://schemas.microsoft.com/office/powerpoint/2010/main" val="1943586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81CA16-906C-46D8-A38A-6B35C1A8AF34}"/>
              </a:ext>
            </a:extLst>
          </p:cNvPr>
          <p:cNvSpPr>
            <a:spLocks noGrp="1"/>
          </p:cNvSpPr>
          <p:nvPr>
            <p:ph type="title"/>
          </p:nvPr>
        </p:nvSpPr>
        <p:spPr>
          <a:xfrm>
            <a:off x="626884" y="348894"/>
            <a:ext cx="10921640" cy="1314698"/>
          </a:xfrm>
        </p:spPr>
        <p:txBody>
          <a:bodyPr vert="horz" lIns="91440" tIns="45720" rIns="91440" bIns="45720" rtlCol="0" anchor="ctr">
            <a:noAutofit/>
          </a:bodyPr>
          <a:lstStyle/>
          <a:p>
            <a:pPr algn="ctr"/>
            <a:r>
              <a:rPr lang="en-US" dirty="0"/>
              <a:t>How to apply </a:t>
            </a:r>
            <a:br>
              <a:rPr lang="en-US" dirty="0"/>
            </a:br>
            <a:r>
              <a:rPr lang="en-US" dirty="0"/>
              <a:t>a </a:t>
            </a:r>
            <a:r>
              <a:rPr lang="en-US" b="1" i="1" dirty="0"/>
              <a:t>health equity lens </a:t>
            </a:r>
            <a:r>
              <a:rPr lang="en-US" dirty="0"/>
              <a:t>to research</a:t>
            </a:r>
          </a:p>
        </p:txBody>
      </p:sp>
      <p:sp>
        <p:nvSpPr>
          <p:cNvPr id="29"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D838D6"/>
          </a:solidFill>
          <a:ln w="34925">
            <a:solidFill>
              <a:srgbClr val="D838D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38200" y="2553034"/>
            <a:ext cx="10515600" cy="3628309"/>
          </a:xfrm>
        </p:spPr>
        <p:txBody>
          <a:bodyPr/>
          <a:lstStyle/>
          <a:p>
            <a:r>
              <a:rPr lang="en-US" dirty="0"/>
              <a:t>focus on identifying and understanding the root cause or inequity </a:t>
            </a:r>
          </a:p>
          <a:p>
            <a:pPr lvl="1"/>
            <a:r>
              <a:rPr lang="en-US" dirty="0"/>
              <a:t>who is advantaged/disadvantaged? </a:t>
            </a:r>
          </a:p>
          <a:p>
            <a:pPr lvl="1"/>
            <a:r>
              <a:rPr lang="en-US" dirty="0"/>
              <a:t>what are systems/structural reasons for inequity?</a:t>
            </a:r>
          </a:p>
          <a:p>
            <a:pPr lvl="1"/>
            <a:r>
              <a:rPr lang="en-US" dirty="0"/>
              <a:t>how might our approach improve/perpetuate disparities?</a:t>
            </a:r>
          </a:p>
          <a:p>
            <a:r>
              <a:rPr lang="en-US" dirty="0"/>
              <a:t>Incorporate these issues into the research approach</a:t>
            </a:r>
          </a:p>
        </p:txBody>
      </p:sp>
    </p:spTree>
    <p:extLst>
      <p:ext uri="{BB962C8B-B14F-4D97-AF65-F5344CB8AC3E}">
        <p14:creationId xmlns:p14="http://schemas.microsoft.com/office/powerpoint/2010/main" val="16702020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81CA16-906C-46D8-A38A-6B35C1A8AF34}"/>
              </a:ext>
            </a:extLst>
          </p:cNvPr>
          <p:cNvSpPr>
            <a:spLocks noGrp="1"/>
          </p:cNvSpPr>
          <p:nvPr>
            <p:ph type="title"/>
          </p:nvPr>
        </p:nvSpPr>
        <p:spPr>
          <a:xfrm>
            <a:off x="528562" y="162081"/>
            <a:ext cx="10921640" cy="693325"/>
          </a:xfrm>
        </p:spPr>
        <p:txBody>
          <a:bodyPr vert="horz" lIns="91440" tIns="45720" rIns="91440" bIns="45720" rtlCol="0" anchor="ctr">
            <a:noAutofit/>
          </a:bodyPr>
          <a:lstStyle/>
          <a:p>
            <a:pPr algn="ctr"/>
            <a:r>
              <a:rPr lang="en-US" sz="2800" dirty="0"/>
              <a:t>look through a lens of race, power and poverty </a:t>
            </a:r>
            <a:br>
              <a:rPr lang="en-US" sz="2800" dirty="0"/>
            </a:br>
            <a:r>
              <a:rPr lang="en-US" sz="2800" dirty="0"/>
              <a:t>to understand the conditions that lead to inequity</a:t>
            </a:r>
          </a:p>
        </p:txBody>
      </p:sp>
      <p:sp>
        <p:nvSpPr>
          <p:cNvPr id="29"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D838D6"/>
          </a:solidFill>
          <a:ln w="34925">
            <a:solidFill>
              <a:srgbClr val="D838D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62" y="1155236"/>
            <a:ext cx="11171825" cy="5662041"/>
          </a:xfrm>
          <a:prstGeom prst="rect">
            <a:avLst/>
          </a:prstGeom>
        </p:spPr>
      </p:pic>
    </p:spTree>
    <p:extLst>
      <p:ext uri="{BB962C8B-B14F-4D97-AF65-F5344CB8AC3E}">
        <p14:creationId xmlns:p14="http://schemas.microsoft.com/office/powerpoint/2010/main" val="1722889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81CA16-906C-46D8-A38A-6B35C1A8AF34}"/>
              </a:ext>
            </a:extLst>
          </p:cNvPr>
          <p:cNvSpPr>
            <a:spLocks noGrp="1"/>
          </p:cNvSpPr>
          <p:nvPr>
            <p:ph type="title"/>
          </p:nvPr>
        </p:nvSpPr>
        <p:spPr>
          <a:xfrm>
            <a:off x="626884" y="348894"/>
            <a:ext cx="10921640" cy="1314698"/>
          </a:xfrm>
        </p:spPr>
        <p:txBody>
          <a:bodyPr vert="horz" lIns="91440" tIns="45720" rIns="91440" bIns="45720" rtlCol="0" anchor="ctr">
            <a:noAutofit/>
          </a:bodyPr>
          <a:lstStyle/>
          <a:p>
            <a:pPr algn="ctr"/>
            <a:r>
              <a:rPr lang="en-US" dirty="0"/>
              <a:t>What is Community Engaged Research (</a:t>
            </a:r>
            <a:r>
              <a:rPr lang="en-US" dirty="0" err="1"/>
              <a:t>CEnR</a:t>
            </a:r>
            <a:r>
              <a:rPr lang="en-US" dirty="0"/>
              <a:t>)?</a:t>
            </a:r>
          </a:p>
        </p:txBody>
      </p:sp>
      <p:sp>
        <p:nvSpPr>
          <p:cNvPr id="29"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D838D6"/>
          </a:solidFill>
          <a:ln w="34925">
            <a:solidFill>
              <a:srgbClr val="D838D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38199" y="2553034"/>
            <a:ext cx="11089943" cy="4082475"/>
          </a:xfrm>
        </p:spPr>
        <p:txBody>
          <a:bodyPr>
            <a:normAutofit/>
          </a:bodyPr>
          <a:lstStyle/>
          <a:p>
            <a:pPr marL="0" lvl="0" indent="0">
              <a:buNone/>
            </a:pPr>
            <a:r>
              <a:rPr lang="en-US" sz="2400" dirty="0"/>
              <a:t>Translational research to develop, implement, and disseminate effective interventions across diverse communities through </a:t>
            </a:r>
            <a:r>
              <a:rPr lang="en-US" sz="2400" b="1" i="1" u="sng" dirty="0"/>
              <a:t>strategies</a:t>
            </a:r>
            <a:r>
              <a:rPr lang="en-US" sz="2400" dirty="0"/>
              <a:t> to:</a:t>
            </a:r>
          </a:p>
          <a:p>
            <a:r>
              <a:rPr lang="en-US" sz="2400" dirty="0"/>
              <a:t>redress power imbalances</a:t>
            </a:r>
          </a:p>
          <a:p>
            <a:r>
              <a:rPr lang="en-US" sz="2400" dirty="0"/>
              <a:t>facilitate mutual benefit among community and academic partners</a:t>
            </a:r>
          </a:p>
          <a:p>
            <a:r>
              <a:rPr lang="en-US" sz="2400" dirty="0"/>
              <a:t>promote reciprocal knowledge translation</a:t>
            </a:r>
          </a:p>
          <a:p>
            <a:r>
              <a:rPr lang="en-US" sz="2400" dirty="0"/>
              <a:t>Incorporate community theories into the research</a:t>
            </a:r>
          </a:p>
        </p:txBody>
      </p:sp>
      <p:sp>
        <p:nvSpPr>
          <p:cNvPr id="6" name="TextBox 5"/>
          <p:cNvSpPr txBox="1"/>
          <p:nvPr/>
        </p:nvSpPr>
        <p:spPr>
          <a:xfrm>
            <a:off x="5610484" y="6039077"/>
            <a:ext cx="6719168" cy="738664"/>
          </a:xfrm>
          <a:prstGeom prst="rect">
            <a:avLst/>
          </a:prstGeom>
          <a:noFill/>
        </p:spPr>
        <p:txBody>
          <a:bodyPr wrap="square" rtlCol="0">
            <a:spAutoFit/>
          </a:bodyPr>
          <a:lstStyle/>
          <a:p>
            <a:r>
              <a:rPr lang="en-US" sz="1400" i="1" dirty="0" err="1"/>
              <a:t>Wallerstein</a:t>
            </a:r>
            <a:r>
              <a:rPr lang="en-US" sz="1400" i="1" dirty="0"/>
              <a:t> and Duran. AJPH Supplement 1, 2010, Vol 100, S1</a:t>
            </a:r>
          </a:p>
          <a:p>
            <a:r>
              <a:rPr lang="en-US" sz="1400" i="1" dirty="0"/>
              <a:t>Community-Based Participatory Research Contributions to Intervention Research:  The intersection of Science and Practice to Improve Health Equity</a:t>
            </a:r>
          </a:p>
        </p:txBody>
      </p:sp>
    </p:spTree>
    <p:extLst>
      <p:ext uri="{BB962C8B-B14F-4D97-AF65-F5344CB8AC3E}">
        <p14:creationId xmlns:p14="http://schemas.microsoft.com/office/powerpoint/2010/main" val="2900803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5974" y="183244"/>
            <a:ext cx="11729884" cy="6486076"/>
          </a:xfrm>
          <a:prstGeom prst="rect">
            <a:avLst/>
          </a:prstGeom>
        </p:spPr>
      </p:pic>
    </p:spTree>
    <p:extLst>
      <p:ext uri="{BB962C8B-B14F-4D97-AF65-F5344CB8AC3E}">
        <p14:creationId xmlns:p14="http://schemas.microsoft.com/office/powerpoint/2010/main" val="29958616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8166AF9-C098-F742-B818-C7CD6D76F121}"/>
              </a:ext>
            </a:extLst>
          </p:cNvPr>
          <p:cNvSpPr txBox="1">
            <a:spLocks/>
          </p:cNvSpPr>
          <p:nvPr/>
        </p:nvSpPr>
        <p:spPr>
          <a:xfrm>
            <a:off x="9584267" y="6177449"/>
            <a:ext cx="4550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33B08E3-7A67-F449-BAD9-1131F0C352F9}" type="slidenum">
              <a:rPr lang="en-US">
                <a:solidFill>
                  <a:srgbClr val="FFFFFF"/>
                </a:solidFill>
              </a:rPr>
              <a:pPr>
                <a:defRPr/>
              </a:pPr>
              <a:t>55</a:t>
            </a:fld>
            <a:endParaRPr lang="en-US">
              <a:solidFill>
                <a:srgbClr val="FFFFFF"/>
              </a:solidFill>
            </a:endParaRPr>
          </a:p>
        </p:txBody>
      </p:sp>
      <p:sp>
        <p:nvSpPr>
          <p:cNvPr id="7" name="Title 1"/>
          <p:cNvSpPr>
            <a:spLocks noGrp="1"/>
          </p:cNvSpPr>
          <p:nvPr>
            <p:ph type="title"/>
          </p:nvPr>
        </p:nvSpPr>
        <p:spPr>
          <a:xfrm>
            <a:off x="2152650" y="236337"/>
            <a:ext cx="7886700" cy="1325563"/>
          </a:xfrm>
        </p:spPr>
        <p:txBody>
          <a:bodyPr>
            <a:normAutofit/>
          </a:bodyPr>
          <a:lstStyle/>
          <a:p>
            <a:r>
              <a:rPr lang="en-US" dirty="0"/>
              <a:t>Community Engagement 	</a:t>
            </a:r>
            <a:r>
              <a:rPr lang="en-US" i="1" dirty="0"/>
              <a:t>Competencies</a:t>
            </a:r>
            <a:r>
              <a:rPr lang="en-US" dirty="0"/>
              <a:t> for Researchers</a:t>
            </a:r>
          </a:p>
        </p:txBody>
      </p:sp>
      <p:sp>
        <p:nvSpPr>
          <p:cNvPr id="8" name="Content Placeholder 2"/>
          <p:cNvSpPr>
            <a:spLocks noGrp="1"/>
          </p:cNvSpPr>
          <p:nvPr>
            <p:ph idx="1"/>
          </p:nvPr>
        </p:nvSpPr>
        <p:spPr>
          <a:xfrm>
            <a:off x="2152650" y="1593804"/>
            <a:ext cx="8203924" cy="4771355"/>
          </a:xfrm>
        </p:spPr>
        <p:txBody>
          <a:bodyPr>
            <a:noAutofit/>
          </a:bodyPr>
          <a:lstStyle/>
          <a:p>
            <a:pPr marL="385763" indent="-385763">
              <a:spcAft>
                <a:spcPts val="300"/>
              </a:spcAft>
              <a:buFont typeface="+mj-lt"/>
              <a:buAutoNum type="arabicPeriod"/>
            </a:pPr>
            <a:r>
              <a:rPr lang="en-US" sz="2600" dirty="0"/>
              <a:t>Perceived value of Community Engagement</a:t>
            </a:r>
          </a:p>
          <a:p>
            <a:pPr marL="385763" indent="-385763">
              <a:spcAft>
                <a:spcPts val="300"/>
              </a:spcAft>
              <a:buFont typeface="+mj-lt"/>
              <a:buAutoNum type="arabicPeriod"/>
            </a:pPr>
            <a:r>
              <a:rPr lang="en-US" sz="2600" dirty="0"/>
              <a:t>Introspection &amp; openness</a:t>
            </a:r>
          </a:p>
          <a:p>
            <a:pPr marL="385763" indent="-385763">
              <a:spcAft>
                <a:spcPts val="300"/>
              </a:spcAft>
              <a:buFont typeface="+mj-lt"/>
              <a:buAutoNum type="arabicPeriod"/>
            </a:pPr>
            <a:r>
              <a:rPr lang="en-US" sz="2600" dirty="0"/>
              <a:t>Knowledge of community characteristics</a:t>
            </a:r>
          </a:p>
          <a:p>
            <a:pPr marL="385763" indent="-385763">
              <a:spcAft>
                <a:spcPts val="300"/>
              </a:spcAft>
              <a:buFont typeface="+mj-lt"/>
              <a:buAutoNum type="arabicPeriod"/>
            </a:pPr>
            <a:r>
              <a:rPr lang="en-US" sz="2600" dirty="0"/>
              <a:t>Appreciation for stakeholders’ experience</a:t>
            </a:r>
          </a:p>
          <a:p>
            <a:pPr marL="385763" indent="-385763">
              <a:spcAft>
                <a:spcPts val="300"/>
              </a:spcAft>
              <a:buFont typeface="+mj-lt"/>
              <a:buAutoNum type="arabicPeriod"/>
            </a:pPr>
            <a:r>
              <a:rPr lang="en-US" sz="2600" dirty="0"/>
              <a:t>Preparing for collaborative decision making</a:t>
            </a:r>
          </a:p>
          <a:p>
            <a:pPr marL="385763" indent="-385763">
              <a:spcAft>
                <a:spcPts val="300"/>
              </a:spcAft>
              <a:buFont typeface="+mj-lt"/>
              <a:buAutoNum type="arabicPeriod"/>
            </a:pPr>
            <a:r>
              <a:rPr lang="en-US" sz="2600" dirty="0"/>
              <a:t>Collaborative planning</a:t>
            </a:r>
          </a:p>
          <a:p>
            <a:pPr marL="385763" indent="-385763">
              <a:spcAft>
                <a:spcPts val="300"/>
              </a:spcAft>
              <a:buFont typeface="+mj-lt"/>
              <a:buAutoNum type="arabicPeriod"/>
            </a:pPr>
            <a:r>
              <a:rPr lang="en-US" sz="2600" dirty="0"/>
              <a:t>Communication effectiveness</a:t>
            </a:r>
          </a:p>
          <a:p>
            <a:pPr marL="385763" indent="-385763">
              <a:spcAft>
                <a:spcPts val="300"/>
              </a:spcAft>
              <a:buFont typeface="+mj-lt"/>
              <a:buAutoNum type="arabicPeriod"/>
            </a:pPr>
            <a:r>
              <a:rPr lang="en-US" sz="2600" dirty="0"/>
              <a:t>Equitable distribution of resources &amp; credit</a:t>
            </a:r>
          </a:p>
          <a:p>
            <a:pPr marL="385763" indent="-385763">
              <a:buFont typeface="+mj-lt"/>
              <a:buAutoNum type="arabicPeriod"/>
            </a:pPr>
            <a:r>
              <a:rPr lang="en-US" sz="2600" dirty="0"/>
              <a:t>Sustaining the partnership</a:t>
            </a:r>
          </a:p>
          <a:p>
            <a:pPr marL="385763" indent="-385763">
              <a:buFont typeface="+mj-lt"/>
              <a:buAutoNum type="arabicPeriod"/>
            </a:pPr>
            <a:endParaRPr lang="en-US" sz="2600" dirty="0"/>
          </a:p>
        </p:txBody>
      </p:sp>
      <p:sp>
        <p:nvSpPr>
          <p:cNvPr id="9" name="TextBox 8"/>
          <p:cNvSpPr txBox="1"/>
          <p:nvPr/>
        </p:nvSpPr>
        <p:spPr>
          <a:xfrm>
            <a:off x="8403379" y="6088160"/>
            <a:ext cx="1607102" cy="276999"/>
          </a:xfrm>
          <a:prstGeom prst="rect">
            <a:avLst/>
          </a:prstGeom>
          <a:noFill/>
        </p:spPr>
        <p:txBody>
          <a:bodyPr wrap="square" rtlCol="0">
            <a:spAutoFit/>
          </a:bodyPr>
          <a:lstStyle/>
          <a:p>
            <a:pPr algn="r">
              <a:defRPr/>
            </a:pPr>
            <a:r>
              <a:rPr lang="en-US" sz="1200" dirty="0">
                <a:solidFill>
                  <a:srgbClr val="982468"/>
                </a:solidFill>
              </a:rPr>
              <a:t>*</a:t>
            </a:r>
            <a:r>
              <a:rPr lang="en-US" sz="1200" dirty="0" err="1">
                <a:solidFill>
                  <a:srgbClr val="982468"/>
                </a:solidFill>
              </a:rPr>
              <a:t>Shea</a:t>
            </a:r>
            <a:r>
              <a:rPr lang="en-US" sz="1200" dirty="0">
                <a:solidFill>
                  <a:srgbClr val="982468"/>
                </a:solidFill>
              </a:rPr>
              <a:t> et al., 2017</a:t>
            </a:r>
          </a:p>
        </p:txBody>
      </p:sp>
    </p:spTree>
    <p:extLst>
      <p:ext uri="{BB962C8B-B14F-4D97-AF65-F5344CB8AC3E}">
        <p14:creationId xmlns:p14="http://schemas.microsoft.com/office/powerpoint/2010/main" val="2125667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22E2E6-308C-4857-B216-13031E4ED797}"/>
              </a:ext>
            </a:extLst>
          </p:cNvPr>
          <p:cNvSpPr>
            <a:spLocks noGrp="1"/>
          </p:cNvSpPr>
          <p:nvPr>
            <p:ph type="title"/>
          </p:nvPr>
        </p:nvSpPr>
        <p:spPr>
          <a:xfrm>
            <a:off x="285135" y="548640"/>
            <a:ext cx="3975653" cy="5431536"/>
          </a:xfrm>
        </p:spPr>
        <p:txBody>
          <a:bodyPr vert="horz" lIns="91440" tIns="45720" rIns="91440" bIns="45720" rtlCol="0">
            <a:normAutofit/>
          </a:bodyPr>
          <a:lstStyle/>
          <a:p>
            <a:r>
              <a:rPr lang="en-US" sz="5400" dirty="0"/>
              <a:t>How do we redefine success?</a:t>
            </a:r>
          </a:p>
        </p:txBody>
      </p:sp>
      <p:sp>
        <p:nvSpPr>
          <p:cNvPr id="21"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D838D6"/>
          </a:solidFill>
          <a:ln w="41275" cap="rnd">
            <a:solidFill>
              <a:srgbClr val="D838D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id="{9966F090-C86E-4787-9B79-510D0B02FBC1}"/>
              </a:ext>
            </a:extLst>
          </p:cNvPr>
          <p:cNvSpPr>
            <a:spLocks noGrp="1"/>
          </p:cNvSpPr>
          <p:nvPr>
            <p:ph idx="1"/>
          </p:nvPr>
        </p:nvSpPr>
        <p:spPr>
          <a:xfrm>
            <a:off x="4917484" y="552091"/>
            <a:ext cx="7128742" cy="5431536"/>
          </a:xfrm>
        </p:spPr>
        <p:txBody>
          <a:bodyPr vert="horz" lIns="91440" tIns="45720" rIns="91440" bIns="45720" rtlCol="0" anchor="ctr">
            <a:normAutofit/>
          </a:bodyPr>
          <a:lstStyle/>
          <a:p>
            <a:r>
              <a:rPr lang="en-US" dirty="0"/>
              <a:t>train researchers in CE competencies</a:t>
            </a:r>
          </a:p>
          <a:p>
            <a:r>
              <a:rPr lang="en-US" dirty="0"/>
              <a:t>leverage our power/privilege as providers/researchers to make space for and support community leadership</a:t>
            </a:r>
            <a:endParaRPr lang="en-US" dirty="0">
              <a:latin typeface="Calibri" panose="020F0502020204030204" pitchFamily="34" charset="0"/>
              <a:cs typeface="Calibri" panose="020F0502020204030204" pitchFamily="34" charset="0"/>
            </a:endParaRPr>
          </a:p>
          <a:p>
            <a:pPr lvl="0"/>
            <a:r>
              <a:rPr lang="en-US" dirty="0"/>
              <a:t>include voices of those most experiencing inequity in planning, conduct and dissemination of research</a:t>
            </a:r>
          </a:p>
          <a:p>
            <a:pPr lvl="0"/>
            <a:r>
              <a:rPr lang="en-US" dirty="0"/>
              <a:t>share power and resources</a:t>
            </a:r>
          </a:p>
          <a:p>
            <a:pPr lvl="0"/>
            <a:r>
              <a:rPr lang="en-US" dirty="0"/>
              <a:t>develop long term, trusting community-academic partnerships</a:t>
            </a:r>
          </a:p>
          <a:p>
            <a:pPr lvl="0"/>
            <a:r>
              <a:rPr lang="en-US" dirty="0"/>
              <a:t>co-learn with our partners</a:t>
            </a:r>
          </a:p>
        </p:txBody>
      </p:sp>
    </p:spTree>
    <p:extLst>
      <p:ext uri="{BB962C8B-B14F-4D97-AF65-F5344CB8AC3E}">
        <p14:creationId xmlns:p14="http://schemas.microsoft.com/office/powerpoint/2010/main" val="3234185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22E2E6-308C-4857-B216-13031E4ED797}"/>
              </a:ext>
            </a:extLst>
          </p:cNvPr>
          <p:cNvSpPr>
            <a:spLocks noGrp="1"/>
          </p:cNvSpPr>
          <p:nvPr>
            <p:ph type="title"/>
          </p:nvPr>
        </p:nvSpPr>
        <p:spPr>
          <a:xfrm>
            <a:off x="841248" y="548640"/>
            <a:ext cx="3419540" cy="5431536"/>
          </a:xfrm>
        </p:spPr>
        <p:txBody>
          <a:bodyPr vert="horz" lIns="91440" tIns="45720" rIns="91440" bIns="45720" rtlCol="0">
            <a:normAutofit/>
          </a:bodyPr>
          <a:lstStyle/>
          <a:p>
            <a:r>
              <a:rPr lang="en-US" sz="4400" dirty="0"/>
              <a:t>Possible Engagement Strategies</a:t>
            </a:r>
          </a:p>
        </p:txBody>
      </p:sp>
      <p:sp>
        <p:nvSpPr>
          <p:cNvPr id="21"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D838D6"/>
          </a:solidFill>
          <a:ln w="41275" cap="rnd">
            <a:solidFill>
              <a:srgbClr val="D838D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id="{9966F090-C86E-4787-9B79-510D0B02FBC1}"/>
              </a:ext>
            </a:extLst>
          </p:cNvPr>
          <p:cNvSpPr>
            <a:spLocks noGrp="1"/>
          </p:cNvSpPr>
          <p:nvPr>
            <p:ph idx="1"/>
          </p:nvPr>
        </p:nvSpPr>
        <p:spPr>
          <a:xfrm>
            <a:off x="4917484" y="552091"/>
            <a:ext cx="7216604" cy="5431536"/>
          </a:xfrm>
        </p:spPr>
        <p:txBody>
          <a:bodyPr vert="horz" lIns="91440" tIns="45720" rIns="91440" bIns="45720" rtlCol="0" anchor="ctr">
            <a:normAutofit/>
          </a:bodyPr>
          <a:lstStyle/>
          <a:p>
            <a:pPr marL="0" indent="0">
              <a:buNone/>
            </a:pPr>
            <a:r>
              <a:rPr lang="en-US" b="1" u="sng" dirty="0"/>
              <a:t>Fundamentally change the research </a:t>
            </a:r>
            <a:r>
              <a:rPr lang="en-US" b="1" i="1" u="sng" dirty="0"/>
              <a:t>process</a:t>
            </a:r>
            <a:r>
              <a:rPr lang="en-US" b="1" i="1" dirty="0"/>
              <a:t>:</a:t>
            </a:r>
          </a:p>
          <a:p>
            <a:r>
              <a:rPr lang="en-US" b="1" i="1" dirty="0"/>
              <a:t>Informing</a:t>
            </a:r>
            <a:r>
              <a:rPr lang="en-US" dirty="0"/>
              <a:t> through media </a:t>
            </a:r>
          </a:p>
          <a:p>
            <a:r>
              <a:rPr lang="en-US" b="1" i="1" dirty="0"/>
              <a:t>Listening</a:t>
            </a:r>
            <a:r>
              <a:rPr lang="en-US" dirty="0"/>
              <a:t> through storytelling, town halls, surveys</a:t>
            </a:r>
          </a:p>
          <a:p>
            <a:r>
              <a:rPr lang="en-US" b="1" i="1" dirty="0"/>
              <a:t>Consulting</a:t>
            </a:r>
            <a:r>
              <a:rPr lang="en-US" dirty="0"/>
              <a:t> with community members using focus groups, interviews</a:t>
            </a:r>
          </a:p>
          <a:p>
            <a:r>
              <a:rPr lang="en-US" b="1" i="1" dirty="0"/>
              <a:t>Involving</a:t>
            </a:r>
            <a:r>
              <a:rPr lang="en-US" dirty="0"/>
              <a:t> through Community Advisory Boards</a:t>
            </a:r>
          </a:p>
          <a:p>
            <a:r>
              <a:rPr lang="en-US" b="1" i="1" dirty="0"/>
              <a:t>Collaborating</a:t>
            </a:r>
            <a:r>
              <a:rPr lang="en-US" dirty="0"/>
              <a:t> with increasing levels of community involvement in every study</a:t>
            </a:r>
          </a:p>
          <a:p>
            <a:r>
              <a:rPr lang="en-US" b="1" i="1" dirty="0"/>
              <a:t>Sharing</a:t>
            </a:r>
            <a:r>
              <a:rPr lang="en-US" dirty="0"/>
              <a:t> leadership, resources and decision-making </a:t>
            </a:r>
          </a:p>
        </p:txBody>
      </p:sp>
    </p:spTree>
    <p:extLst>
      <p:ext uri="{BB962C8B-B14F-4D97-AF65-F5344CB8AC3E}">
        <p14:creationId xmlns:p14="http://schemas.microsoft.com/office/powerpoint/2010/main" val="1462409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81050" y="131278"/>
            <a:ext cx="10515600" cy="1325563"/>
          </a:xfrm>
        </p:spPr>
        <p:txBody>
          <a:bodyPr/>
          <a:lstStyle/>
          <a:p>
            <a:r>
              <a:rPr lang="en-US" altLang="en-US" b="1" dirty="0"/>
              <a:t>Final Thoughts</a:t>
            </a:r>
          </a:p>
        </p:txBody>
      </p:sp>
      <p:sp>
        <p:nvSpPr>
          <p:cNvPr id="54275" name="Rectangle 3"/>
          <p:cNvSpPr>
            <a:spLocks noGrp="1" noChangeArrowheads="1"/>
          </p:cNvSpPr>
          <p:nvPr>
            <p:ph type="body" idx="1"/>
          </p:nvPr>
        </p:nvSpPr>
        <p:spPr>
          <a:xfrm>
            <a:off x="781050" y="1456841"/>
            <a:ext cx="11087100" cy="5098942"/>
          </a:xfrm>
        </p:spPr>
        <p:txBody>
          <a:bodyPr>
            <a:noAutofit/>
          </a:bodyPr>
          <a:lstStyle/>
          <a:p>
            <a:pPr>
              <a:lnSpc>
                <a:spcPct val="100000"/>
              </a:lnSpc>
            </a:pPr>
            <a:r>
              <a:rPr lang="en-US" dirty="0"/>
              <a:t>Disparities in cancer mortality are pervasive and not improving</a:t>
            </a:r>
          </a:p>
          <a:p>
            <a:pPr>
              <a:lnSpc>
                <a:spcPct val="100000"/>
              </a:lnSpc>
            </a:pPr>
            <a:r>
              <a:rPr lang="en-US" dirty="0"/>
              <a:t>New and improved treatments won’t do anything if we can’t get them to all patients</a:t>
            </a:r>
          </a:p>
          <a:p>
            <a:pPr>
              <a:lnSpc>
                <a:spcPct val="100000"/>
              </a:lnSpc>
            </a:pPr>
            <a:r>
              <a:rPr lang="en-US" dirty="0"/>
              <a:t>The generalist has a key role in addressing the multiple layers of the complex health care system</a:t>
            </a:r>
          </a:p>
          <a:p>
            <a:pPr>
              <a:lnSpc>
                <a:spcPct val="100000"/>
              </a:lnSpc>
            </a:pPr>
            <a:r>
              <a:rPr lang="en-US" altLang="en-US" dirty="0"/>
              <a:t>Meaningfully engaging ALL stakeholders in solutions are necessary to achieve equity</a:t>
            </a:r>
          </a:p>
          <a:p>
            <a:pPr>
              <a:lnSpc>
                <a:spcPct val="100000"/>
              </a:lnSpc>
            </a:pPr>
            <a:r>
              <a:rPr lang="en-US" altLang="en-US" dirty="0"/>
              <a:t>Don’t be afraid to let your own experiences drive your approach; we are all experts in our lived experience….</a:t>
            </a:r>
          </a:p>
        </p:txBody>
      </p:sp>
    </p:spTree>
    <p:extLst>
      <p:ext uri="{BB962C8B-B14F-4D97-AF65-F5344CB8AC3E}">
        <p14:creationId xmlns:p14="http://schemas.microsoft.com/office/powerpoint/2010/main" val="40839993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29277" y="542294"/>
            <a:ext cx="4133446" cy="5773412"/>
          </a:xfrm>
          <a:prstGeom prst="rect">
            <a:avLst/>
          </a:prstGeom>
        </p:spPr>
      </p:pic>
    </p:spTree>
    <p:extLst>
      <p:ext uri="{BB962C8B-B14F-4D97-AF65-F5344CB8AC3E}">
        <p14:creationId xmlns:p14="http://schemas.microsoft.com/office/powerpoint/2010/main" val="182781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194" y="1917508"/>
            <a:ext cx="476316" cy="1752845"/>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49194" y="1917508"/>
            <a:ext cx="5153744" cy="4010585"/>
          </a:xfrm>
        </p:spPr>
      </p:pic>
      <p:sp>
        <p:nvSpPr>
          <p:cNvPr id="5" name="Title 1"/>
          <p:cNvSpPr txBox="1">
            <a:spLocks/>
          </p:cNvSpPr>
          <p:nvPr/>
        </p:nvSpPr>
        <p:spPr>
          <a:xfrm>
            <a:off x="630195" y="157161"/>
            <a:ext cx="10908662"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t>Cancer Mortality Rates by County-Level Poverty, United States, 1970-2016</a:t>
            </a:r>
          </a:p>
        </p:txBody>
      </p:sp>
      <p:sp>
        <p:nvSpPr>
          <p:cNvPr id="8" name="Rectangle 7"/>
          <p:cNvSpPr/>
          <p:nvPr/>
        </p:nvSpPr>
        <p:spPr>
          <a:xfrm>
            <a:off x="7330164" y="4308865"/>
            <a:ext cx="3988865" cy="1107996"/>
          </a:xfrm>
          <a:prstGeom prst="rect">
            <a:avLst/>
          </a:prstGeom>
        </p:spPr>
        <p:txBody>
          <a:bodyPr wrap="square">
            <a:spAutoFit/>
          </a:bodyPr>
          <a:lstStyle/>
          <a:p>
            <a:r>
              <a:rPr lang="en-US" sz="1100" dirty="0"/>
              <a:t>Cancer Mortality Rates by County‐Level Poverty, United States, 1970 to 2016. Rates are per 100,000 population and are age adjusted to the 2000 US standard population. County‐level poverty was derived from the 2012 to 2016 American Community Survey. “Poor” and “affluent” refer to extreme county‐level poverty categories: 21.18% to 53.95% and 1.81% to 10.84%, respectively.</a:t>
            </a:r>
          </a:p>
        </p:txBody>
      </p:sp>
      <p:sp>
        <p:nvSpPr>
          <p:cNvPr id="9" name="TextBox 8"/>
          <p:cNvSpPr txBox="1"/>
          <p:nvPr/>
        </p:nvSpPr>
        <p:spPr>
          <a:xfrm>
            <a:off x="226423" y="6589529"/>
            <a:ext cx="6583680" cy="261610"/>
          </a:xfrm>
          <a:prstGeom prst="rect">
            <a:avLst/>
          </a:prstGeom>
          <a:noFill/>
        </p:spPr>
        <p:txBody>
          <a:bodyPr wrap="square" rtlCol="0">
            <a:spAutoFit/>
          </a:bodyPr>
          <a:lstStyle/>
          <a:p>
            <a:r>
              <a:rPr lang="en-US" sz="1100" dirty="0"/>
              <a:t>Siegel, R.L., et al. (2019). CA: A Cancer Journal for Clinicians.</a:t>
            </a:r>
          </a:p>
        </p:txBody>
      </p:sp>
    </p:spTree>
    <p:extLst>
      <p:ext uri="{BB962C8B-B14F-4D97-AF65-F5344CB8AC3E}">
        <p14:creationId xmlns:p14="http://schemas.microsoft.com/office/powerpoint/2010/main" val="189685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1843314" y="152400"/>
            <a:ext cx="8606972" cy="1066800"/>
          </a:xfrm>
        </p:spPr>
        <p:txBody>
          <a:bodyPr>
            <a:noAutofit/>
          </a:bodyPr>
          <a:lstStyle/>
          <a:p>
            <a:pPr algn="ctr"/>
            <a:r>
              <a:rPr lang="en-US" altLang="en-US" sz="4000" b="1" dirty="0"/>
              <a:t>Multiple “Opportunities” for Disparities</a:t>
            </a:r>
            <a:br>
              <a:rPr lang="en-US" altLang="en-US" sz="4000" b="1" dirty="0"/>
            </a:br>
            <a:r>
              <a:rPr lang="en-US" altLang="en-US" sz="4000" b="1" dirty="0"/>
              <a:t>Across the Cancer Care Continuum</a:t>
            </a:r>
          </a:p>
        </p:txBody>
      </p:sp>
      <p:grpSp>
        <p:nvGrpSpPr>
          <p:cNvPr id="3" name="Group 2"/>
          <p:cNvGrpSpPr/>
          <p:nvPr/>
        </p:nvGrpSpPr>
        <p:grpSpPr>
          <a:xfrm>
            <a:off x="2233246" y="5188996"/>
            <a:ext cx="8001000" cy="1219200"/>
            <a:chOff x="1295400" y="5105400"/>
            <a:chExt cx="8001000" cy="1219200"/>
          </a:xfrm>
        </p:grpSpPr>
        <p:sp>
          <p:nvSpPr>
            <p:cNvPr id="380936" name="Rectangle 8"/>
            <p:cNvSpPr>
              <a:spLocks noChangeArrowheads="1"/>
            </p:cNvSpPr>
            <p:nvPr/>
          </p:nvSpPr>
          <p:spPr bwMode="auto">
            <a:xfrm>
              <a:off x="2895600" y="5105400"/>
              <a:ext cx="16002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37" name="Rectangle 9"/>
            <p:cNvSpPr>
              <a:spLocks noChangeArrowheads="1"/>
            </p:cNvSpPr>
            <p:nvPr/>
          </p:nvSpPr>
          <p:spPr bwMode="auto">
            <a:xfrm>
              <a:off x="4495800" y="5105400"/>
              <a:ext cx="1600200" cy="1219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38" name="Rectangle 10"/>
            <p:cNvSpPr>
              <a:spLocks noChangeArrowheads="1"/>
            </p:cNvSpPr>
            <p:nvPr/>
          </p:nvSpPr>
          <p:spPr bwMode="auto">
            <a:xfrm>
              <a:off x="6096000" y="5105400"/>
              <a:ext cx="1600200" cy="1219200"/>
            </a:xfrm>
            <a:prstGeom prst="rect">
              <a:avLst/>
            </a:prstGeom>
            <a:solidFill>
              <a:schemeClr val="accent2">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40" name="Rectangle 12"/>
            <p:cNvSpPr>
              <a:spLocks noChangeArrowheads="1"/>
            </p:cNvSpPr>
            <p:nvPr/>
          </p:nvSpPr>
          <p:spPr bwMode="auto">
            <a:xfrm>
              <a:off x="7696200" y="5105400"/>
              <a:ext cx="1600200" cy="1219200"/>
            </a:xfrm>
            <a:prstGeom prst="rect">
              <a:avLst/>
            </a:prstGeom>
            <a:solidFill>
              <a:srgbClr val="ED43B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39" name="Text Box 11"/>
            <p:cNvSpPr txBox="1">
              <a:spLocks noChangeArrowheads="1"/>
            </p:cNvSpPr>
            <p:nvPr/>
          </p:nvSpPr>
          <p:spPr bwMode="auto">
            <a:xfrm>
              <a:off x="7721360" y="5473740"/>
              <a:ext cx="15498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t>Survivorship</a:t>
              </a:r>
            </a:p>
          </p:txBody>
        </p:sp>
        <p:sp>
          <p:nvSpPr>
            <p:cNvPr id="380941" name="Text Box 13"/>
            <p:cNvSpPr txBox="1">
              <a:spLocks noChangeArrowheads="1"/>
            </p:cNvSpPr>
            <p:nvPr/>
          </p:nvSpPr>
          <p:spPr bwMode="auto">
            <a:xfrm>
              <a:off x="3136531" y="5468383"/>
              <a:ext cx="144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t>Screening</a:t>
              </a:r>
            </a:p>
          </p:txBody>
        </p:sp>
        <p:sp>
          <p:nvSpPr>
            <p:cNvPr id="380942" name="Text Box 14"/>
            <p:cNvSpPr txBox="1">
              <a:spLocks noChangeArrowheads="1"/>
            </p:cNvSpPr>
            <p:nvPr/>
          </p:nvSpPr>
          <p:spPr bwMode="auto">
            <a:xfrm>
              <a:off x="4686300" y="5470001"/>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t>Diagnosis</a:t>
              </a:r>
            </a:p>
          </p:txBody>
        </p:sp>
        <p:sp>
          <p:nvSpPr>
            <p:cNvPr id="380943" name="Text Box 15"/>
            <p:cNvSpPr txBox="1">
              <a:spLocks noChangeArrowheads="1"/>
            </p:cNvSpPr>
            <p:nvPr/>
          </p:nvSpPr>
          <p:spPr bwMode="auto">
            <a:xfrm>
              <a:off x="6324600" y="5470002"/>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t>Treatment</a:t>
              </a:r>
            </a:p>
          </p:txBody>
        </p:sp>
        <p:sp>
          <p:nvSpPr>
            <p:cNvPr id="23" name="Rectangle 8"/>
            <p:cNvSpPr>
              <a:spLocks noChangeArrowheads="1"/>
            </p:cNvSpPr>
            <p:nvPr/>
          </p:nvSpPr>
          <p:spPr bwMode="auto">
            <a:xfrm>
              <a:off x="1295400" y="5105400"/>
              <a:ext cx="1600200" cy="1219200"/>
            </a:xfrm>
            <a:prstGeom prst="rect">
              <a:avLst/>
            </a:prstGeom>
            <a:solidFill>
              <a:schemeClr val="accent1">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1375995" y="5486532"/>
              <a:ext cx="1447800" cy="400110"/>
            </a:xfrm>
            <a:prstGeom prst="rect">
              <a:avLst/>
            </a:prstGeom>
            <a:noFill/>
          </p:spPr>
          <p:txBody>
            <a:bodyPr wrap="square" rtlCol="0">
              <a:spAutoFit/>
            </a:bodyPr>
            <a:lstStyle/>
            <a:p>
              <a:r>
                <a:rPr lang="en-US" sz="2000" b="1" dirty="0"/>
                <a:t>Prevention</a:t>
              </a:r>
            </a:p>
          </p:txBody>
        </p:sp>
      </p:grpSp>
      <p:graphicFrame>
        <p:nvGraphicFramePr>
          <p:cNvPr id="24" name="Diagram 23"/>
          <p:cNvGraphicFramePr/>
          <p:nvPr>
            <p:extLst>
              <p:ext uri="{D42A27DB-BD31-4B8C-83A1-F6EECF244321}">
                <p14:modId xmlns:p14="http://schemas.microsoft.com/office/powerpoint/2010/main" val="4265602056"/>
              </p:ext>
            </p:extLst>
          </p:nvPr>
        </p:nvGraphicFramePr>
        <p:xfrm>
          <a:off x="4100145" y="1259572"/>
          <a:ext cx="4267200" cy="303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6062863" y="4258430"/>
            <a:ext cx="335902" cy="88640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3631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000" b="1" dirty="0"/>
              <a:t>Compared to White women, Black women are:</a:t>
            </a:r>
            <a:endParaRPr lang="en-US" sz="4000" b="1" dirty="0"/>
          </a:p>
        </p:txBody>
      </p:sp>
      <p:sp>
        <p:nvSpPr>
          <p:cNvPr id="3" name="Text Placeholder 2"/>
          <p:cNvSpPr>
            <a:spLocks noGrp="1"/>
          </p:cNvSpPr>
          <p:nvPr>
            <p:ph type="body" idx="1"/>
          </p:nvPr>
        </p:nvSpPr>
        <p:spPr/>
        <p:txBody>
          <a:bodyPr>
            <a:normAutofit/>
          </a:bodyPr>
          <a:lstStyle/>
          <a:p>
            <a:r>
              <a:rPr lang="en-US" sz="3200" dirty="0"/>
              <a:t>Less likely to: </a:t>
            </a:r>
          </a:p>
        </p:txBody>
      </p:sp>
      <p:sp>
        <p:nvSpPr>
          <p:cNvPr id="4" name="Content Placeholder 3"/>
          <p:cNvSpPr>
            <a:spLocks noGrp="1"/>
          </p:cNvSpPr>
          <p:nvPr>
            <p:ph sz="half" idx="2"/>
          </p:nvPr>
        </p:nvSpPr>
        <p:spPr>
          <a:xfrm>
            <a:off x="682388" y="2505075"/>
            <a:ext cx="5315187" cy="3684588"/>
          </a:xfrm>
        </p:spPr>
        <p:txBody>
          <a:bodyPr>
            <a:normAutofit/>
          </a:bodyPr>
          <a:lstStyle/>
          <a:p>
            <a:r>
              <a:rPr lang="en-US" dirty="0"/>
              <a:t>have BRCA testing</a:t>
            </a:r>
          </a:p>
          <a:p>
            <a:r>
              <a:rPr lang="en-US" dirty="0"/>
              <a:t>receive mammogram screening</a:t>
            </a:r>
          </a:p>
          <a:p>
            <a:r>
              <a:rPr lang="en-US" dirty="0"/>
              <a:t>receive breast conserving surgery </a:t>
            </a:r>
          </a:p>
          <a:p>
            <a:r>
              <a:rPr lang="en-US" altLang="en-US" dirty="0"/>
              <a:t>receive breast reconstruction</a:t>
            </a:r>
          </a:p>
          <a:p>
            <a:r>
              <a:rPr lang="en-US" dirty="0"/>
              <a:t>have </a:t>
            </a:r>
            <a:r>
              <a:rPr lang="en-US" dirty="0" err="1"/>
              <a:t>oncotype</a:t>
            </a:r>
            <a:r>
              <a:rPr lang="en-US" dirty="0"/>
              <a:t> DX testing</a:t>
            </a:r>
          </a:p>
          <a:p>
            <a:r>
              <a:rPr lang="en-US" dirty="0"/>
              <a:t>complete chemotherapy </a:t>
            </a:r>
          </a:p>
          <a:p>
            <a:r>
              <a:rPr lang="en-US" dirty="0"/>
              <a:t>adhere to oral medications</a:t>
            </a:r>
          </a:p>
          <a:p>
            <a:endParaRPr lang="en-US" dirty="0"/>
          </a:p>
        </p:txBody>
      </p:sp>
      <p:sp>
        <p:nvSpPr>
          <p:cNvPr id="5" name="Text Placeholder 4"/>
          <p:cNvSpPr>
            <a:spLocks noGrp="1"/>
          </p:cNvSpPr>
          <p:nvPr>
            <p:ph type="body" sz="quarter" idx="3"/>
          </p:nvPr>
        </p:nvSpPr>
        <p:spPr/>
        <p:txBody>
          <a:bodyPr>
            <a:normAutofit/>
          </a:bodyPr>
          <a:lstStyle/>
          <a:p>
            <a:r>
              <a:rPr lang="en-US" sz="3200" dirty="0"/>
              <a:t>More likely to: </a:t>
            </a:r>
          </a:p>
        </p:txBody>
      </p:sp>
      <p:sp>
        <p:nvSpPr>
          <p:cNvPr id="6" name="Content Placeholder 5"/>
          <p:cNvSpPr>
            <a:spLocks noGrp="1"/>
          </p:cNvSpPr>
          <p:nvPr>
            <p:ph sz="quarter" idx="4"/>
          </p:nvPr>
        </p:nvSpPr>
        <p:spPr>
          <a:xfrm>
            <a:off x="6172199" y="2505075"/>
            <a:ext cx="5551228" cy="3684588"/>
          </a:xfrm>
        </p:spPr>
        <p:txBody>
          <a:bodyPr>
            <a:normAutofit/>
          </a:bodyPr>
          <a:lstStyle/>
          <a:p>
            <a:r>
              <a:rPr lang="en-US" dirty="0"/>
              <a:t>experience social barriers to care</a:t>
            </a:r>
          </a:p>
          <a:p>
            <a:r>
              <a:rPr lang="en-US" dirty="0"/>
              <a:t>detect cancer by self exam </a:t>
            </a:r>
          </a:p>
          <a:p>
            <a:r>
              <a:rPr lang="en-US" dirty="0"/>
              <a:t>have delay </a:t>
            </a:r>
            <a:r>
              <a:rPr lang="en-US" altLang="en-US" dirty="0"/>
              <a:t>after screening </a:t>
            </a:r>
            <a:endParaRPr lang="en-US" dirty="0"/>
          </a:p>
          <a:p>
            <a:r>
              <a:rPr lang="en-US" dirty="0"/>
              <a:t>have dose delays in chemo</a:t>
            </a:r>
          </a:p>
          <a:p>
            <a:r>
              <a:rPr lang="en-US" dirty="0"/>
              <a:t>have advanced stage at diagnosis</a:t>
            </a:r>
          </a:p>
          <a:p>
            <a:r>
              <a:rPr lang="en-US" dirty="0"/>
              <a:t>miss treatment appointments </a:t>
            </a:r>
          </a:p>
          <a:p>
            <a:endParaRPr lang="en-US" dirty="0"/>
          </a:p>
        </p:txBody>
      </p:sp>
    </p:spTree>
    <p:extLst>
      <p:ext uri="{BB962C8B-B14F-4D97-AF65-F5344CB8AC3E}">
        <p14:creationId xmlns:p14="http://schemas.microsoft.com/office/powerpoint/2010/main" val="123868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691148" y="2098335"/>
            <a:ext cx="8737852"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5" name="Text Box 4"/>
          <p:cNvSpPr txBox="1">
            <a:spLocks noChangeArrowheads="1"/>
          </p:cNvSpPr>
          <p:nvPr/>
        </p:nvSpPr>
        <p:spPr bwMode="auto">
          <a:xfrm>
            <a:off x="2508250" y="3194216"/>
            <a:ext cx="7175500" cy="1717393"/>
          </a:xfrm>
          <a:prstGeom prst="rect">
            <a:avLst/>
          </a:prstGeom>
          <a:noFill/>
          <a:ln w="9525">
            <a:noFill/>
            <a:miter lim="800000"/>
            <a:headEnd/>
            <a:tailEnd/>
          </a:ln>
        </p:spPr>
        <p:txBody>
          <a:bodyPr wrap="square">
            <a:spAutoFit/>
          </a:bodyPr>
          <a:lstStyle/>
          <a:p>
            <a:pPr algn="ctr">
              <a:lnSpc>
                <a:spcPct val="110000"/>
              </a:lnSpc>
              <a:spcBef>
                <a:spcPct val="50000"/>
              </a:spcBef>
            </a:pPr>
            <a:r>
              <a:rPr lang="en-US" altLang="en-US" sz="3200" dirty="0">
                <a:solidFill>
                  <a:srgbClr val="000000"/>
                </a:solidFill>
                <a:sym typeface="Wingdings" pitchFamily="2" charset="2"/>
              </a:rPr>
              <a:t>Critical </a:t>
            </a:r>
            <a:r>
              <a:rPr lang="en-US" altLang="en-US" sz="3200" i="1" dirty="0">
                <a:solidFill>
                  <a:srgbClr val="FF0000"/>
                </a:solidFill>
                <a:sym typeface="Wingdings" pitchFamily="2" charset="2"/>
              </a:rPr>
              <a:t>disconnect</a:t>
            </a:r>
            <a:r>
              <a:rPr lang="en-US" altLang="en-US" sz="3200" dirty="0">
                <a:solidFill>
                  <a:srgbClr val="000000"/>
                </a:solidFill>
                <a:sym typeface="Wingdings" pitchFamily="2" charset="2"/>
              </a:rPr>
              <a:t> between cancer discoveries and cancer care delivery to all patients</a:t>
            </a:r>
          </a:p>
        </p:txBody>
      </p:sp>
      <p:sp>
        <p:nvSpPr>
          <p:cNvPr id="18436" name="Rectangle 5"/>
          <p:cNvSpPr>
            <a:spLocks noChangeArrowheads="1"/>
          </p:cNvSpPr>
          <p:nvPr/>
        </p:nvSpPr>
        <p:spPr bwMode="auto">
          <a:xfrm>
            <a:off x="2166938" y="1970088"/>
            <a:ext cx="4648200" cy="914400"/>
          </a:xfrm>
          <a:prstGeom prst="rect">
            <a:avLst/>
          </a:prstGeom>
          <a:noFill/>
          <a:ln w="9525">
            <a:noFill/>
            <a:miter lim="800000"/>
            <a:headEnd/>
            <a:tailEnd/>
          </a:ln>
        </p:spPr>
        <p:txBody>
          <a:bodyPr wrap="none" anchor="ctr"/>
          <a:lstStyle/>
          <a:p>
            <a:pPr algn="ctr"/>
            <a:endParaRPr lang="en-US" altLang="en-US" dirty="0">
              <a:sym typeface="Wingdings" pitchFamily="2" charset="2"/>
            </a:endParaRPr>
          </a:p>
        </p:txBody>
      </p:sp>
      <p:sp>
        <p:nvSpPr>
          <p:cNvPr id="18437" name="Text Box 6"/>
          <p:cNvSpPr txBox="1">
            <a:spLocks noChangeArrowheads="1"/>
          </p:cNvSpPr>
          <p:nvPr/>
        </p:nvSpPr>
        <p:spPr bwMode="auto">
          <a:xfrm>
            <a:off x="2198688" y="2257425"/>
            <a:ext cx="1492250" cy="369332"/>
          </a:xfrm>
          <a:prstGeom prst="rect">
            <a:avLst/>
          </a:prstGeom>
          <a:noFill/>
          <a:ln w="9525">
            <a:noFill/>
            <a:miter lim="800000"/>
            <a:headEnd/>
            <a:tailEnd/>
          </a:ln>
        </p:spPr>
        <p:txBody>
          <a:bodyPr>
            <a:spAutoFit/>
          </a:bodyPr>
          <a:lstStyle/>
          <a:p>
            <a:pPr algn="ctr"/>
            <a:r>
              <a:rPr lang="en-US" altLang="en-US" dirty="0">
                <a:solidFill>
                  <a:srgbClr val="E6FFFF"/>
                </a:solidFill>
                <a:latin typeface="Verdana" pitchFamily="34" charset="0"/>
                <a:sym typeface="Wingdings" pitchFamily="2" charset="2"/>
              </a:rPr>
              <a:t>Discovery</a:t>
            </a:r>
          </a:p>
        </p:txBody>
      </p:sp>
      <p:sp>
        <p:nvSpPr>
          <p:cNvPr id="18438" name="Text Box 7"/>
          <p:cNvSpPr txBox="1">
            <a:spLocks noChangeArrowheads="1"/>
          </p:cNvSpPr>
          <p:nvPr/>
        </p:nvSpPr>
        <p:spPr bwMode="auto">
          <a:xfrm>
            <a:off x="4667865" y="2240239"/>
            <a:ext cx="1785938" cy="369332"/>
          </a:xfrm>
          <a:prstGeom prst="rect">
            <a:avLst/>
          </a:prstGeom>
          <a:noFill/>
          <a:ln w="9525">
            <a:noFill/>
            <a:miter lim="800000"/>
            <a:headEnd/>
            <a:tailEnd/>
          </a:ln>
        </p:spPr>
        <p:txBody>
          <a:bodyPr>
            <a:spAutoFit/>
          </a:bodyPr>
          <a:lstStyle/>
          <a:p>
            <a:pPr algn="ctr"/>
            <a:r>
              <a:rPr lang="en-US" altLang="en-US" dirty="0">
                <a:solidFill>
                  <a:srgbClr val="E6FFFF"/>
                </a:solidFill>
                <a:latin typeface="Verdana" pitchFamily="34" charset="0"/>
                <a:sym typeface="Wingdings" pitchFamily="2" charset="2"/>
              </a:rPr>
              <a:t>Development</a:t>
            </a:r>
          </a:p>
        </p:txBody>
      </p:sp>
      <p:sp>
        <p:nvSpPr>
          <p:cNvPr id="18439" name="Text Box 8"/>
          <p:cNvSpPr txBox="1">
            <a:spLocks noChangeArrowheads="1"/>
          </p:cNvSpPr>
          <p:nvPr/>
        </p:nvSpPr>
        <p:spPr bwMode="auto">
          <a:xfrm>
            <a:off x="8377237" y="2193267"/>
            <a:ext cx="1306513" cy="369332"/>
          </a:xfrm>
          <a:prstGeom prst="rect">
            <a:avLst/>
          </a:prstGeom>
          <a:noFill/>
          <a:ln w="9525">
            <a:noFill/>
            <a:miter lim="800000"/>
            <a:headEnd/>
            <a:tailEnd/>
          </a:ln>
        </p:spPr>
        <p:txBody>
          <a:bodyPr>
            <a:spAutoFit/>
          </a:bodyPr>
          <a:lstStyle/>
          <a:p>
            <a:pPr algn="ctr"/>
            <a:r>
              <a:rPr lang="en-US" altLang="en-US" dirty="0">
                <a:solidFill>
                  <a:schemeClr val="bg1"/>
                </a:solidFill>
                <a:latin typeface="Verdana" pitchFamily="34" charset="0"/>
                <a:sym typeface="Wingdings" pitchFamily="2" charset="2"/>
              </a:rPr>
              <a:t>Delivery</a:t>
            </a:r>
          </a:p>
        </p:txBody>
      </p:sp>
      <p:sp>
        <p:nvSpPr>
          <p:cNvPr id="4" name="Multiply 3"/>
          <p:cNvSpPr/>
          <p:nvPr/>
        </p:nvSpPr>
        <p:spPr>
          <a:xfrm>
            <a:off x="6947015" y="1783020"/>
            <a:ext cx="1277709" cy="118982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2"/>
          <p:cNvSpPr txBox="1">
            <a:spLocks noChangeArrowheads="1"/>
          </p:cNvSpPr>
          <p:nvPr/>
        </p:nvSpPr>
        <p:spPr>
          <a:xfrm>
            <a:off x="1223682" y="283696"/>
            <a:ext cx="9744635"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i="1" dirty="0">
                <a:solidFill>
                  <a:srgbClr val="C00000"/>
                </a:solidFill>
              </a:rPr>
              <a:t>The Problem</a:t>
            </a:r>
            <a:r>
              <a:rPr lang="en-US" altLang="en-US" sz="4000" b="1" dirty="0">
                <a:solidFill>
                  <a:srgbClr val="C00000"/>
                </a:solidFill>
              </a:rPr>
              <a:t>: Care Delivery Disparities</a:t>
            </a:r>
          </a:p>
        </p:txBody>
      </p:sp>
    </p:spTree>
    <p:extLst>
      <p:ext uri="{BB962C8B-B14F-4D97-AF65-F5344CB8AC3E}">
        <p14:creationId xmlns:p14="http://schemas.microsoft.com/office/powerpoint/2010/main" val="189346625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dca0prvjkTz_kLOzUKAr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dca0prvjkTz_kLOzUKA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fYTLjqMKP9N6AKsxd1gD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J00_Umm9eLWstv95r_ki2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dca0prvjkTz_kLOzUKAr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6736</TotalTime>
  <Words>3424</Words>
  <Application>Microsoft Macintosh PowerPoint</Application>
  <PresentationFormat>Widescreen</PresentationFormat>
  <Paragraphs>580</Paragraphs>
  <Slides>59</Slides>
  <Notes>25</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2</vt:i4>
      </vt:variant>
      <vt:variant>
        <vt:lpstr>Slide Titles</vt:lpstr>
      </vt:variant>
      <vt:variant>
        <vt:i4>59</vt:i4>
      </vt:variant>
    </vt:vector>
  </HeadingPairs>
  <TitlesOfParts>
    <vt:vector size="78" baseType="lpstr">
      <vt:lpstr>DengXian</vt:lpstr>
      <vt:lpstr>ＭＳ Ｐゴシック</vt:lpstr>
      <vt:lpstr>Arial</vt:lpstr>
      <vt:lpstr>Arial Narrow</vt:lpstr>
      <vt:lpstr>Calibri</vt:lpstr>
      <vt:lpstr>Calibri Light</vt:lpstr>
      <vt:lpstr>Courier New</vt:lpstr>
      <vt:lpstr>System Font Regular</vt:lpstr>
      <vt:lpstr>Times</vt:lpstr>
      <vt:lpstr>Times New Roman</vt:lpstr>
      <vt:lpstr>Verdana</vt:lpstr>
      <vt:lpstr>Wingdings</vt:lpstr>
      <vt:lpstr>Office Theme</vt:lpstr>
      <vt:lpstr>1_Office Theme</vt:lpstr>
      <vt:lpstr>2_Office Theme</vt:lpstr>
      <vt:lpstr>5_Office Theme</vt:lpstr>
      <vt:lpstr>Celestial</vt:lpstr>
      <vt:lpstr>think-cell Slide</vt:lpstr>
      <vt:lpstr>Chart</vt:lpstr>
      <vt:lpstr>In Pursuit of Equity in  Breast Cancer Care: A Generalist’s Perspective</vt:lpstr>
      <vt:lpstr>Financial Disclosures</vt:lpstr>
      <vt:lpstr>“Personal” Disclosures</vt:lpstr>
      <vt:lpstr>Objectives</vt:lpstr>
      <vt:lpstr>Breast Cancer Incidence and Death Rates United States, 1975-2020 </vt:lpstr>
      <vt:lpstr>PowerPoint Presentation</vt:lpstr>
      <vt:lpstr>Multiple “Opportunities” for Disparities Across the Cancer Care Continuum</vt:lpstr>
      <vt:lpstr>Compared to White women, Black women are:</vt:lpstr>
      <vt:lpstr>PowerPoint Presentation</vt:lpstr>
      <vt:lpstr>PowerPoint Presentation</vt:lpstr>
      <vt:lpstr>PowerPoint Presentation</vt:lpstr>
      <vt:lpstr> Women’s Health Unit A DHHS Center of Excellence in Women’s Health    </vt:lpstr>
      <vt:lpstr>The Generalist Lens</vt:lpstr>
      <vt:lpstr>Mammography Screening Rates in Massachusetts </vt:lpstr>
      <vt:lpstr>Days to Diagnosis After Abnormal Mammogram</vt:lpstr>
      <vt:lpstr>Breast Cancer Care at BMC</vt:lpstr>
      <vt:lpstr>PowerPoint Presentation</vt:lpstr>
      <vt:lpstr>The Addition of Internists to Breast Practice</vt:lpstr>
      <vt:lpstr>Pilot Patient Navigation Intervention</vt:lpstr>
      <vt:lpstr>Timely Follow-Up (N=1,391) </vt:lpstr>
      <vt:lpstr>PowerPoint Presentation</vt:lpstr>
      <vt:lpstr>Patient Navigation Research Program (PNRP)</vt:lpstr>
      <vt:lpstr>PNRP Main Questions</vt:lpstr>
      <vt:lpstr>PNRP Methods</vt:lpstr>
      <vt:lpstr>Meta-Analysis: Diagnostic Resolution at 365 Days</vt:lpstr>
      <vt:lpstr>Adjusted Odds Ratios for Treatment Measures  Adjusted for age, race, insurance, marital status and study design</vt:lpstr>
      <vt:lpstr>PowerPoint Presentation</vt:lpstr>
      <vt:lpstr>PowerPoint Presentation</vt:lpstr>
      <vt:lpstr>PowerPoint Presentation</vt:lpstr>
      <vt:lpstr>“Socio-legal” Barriers to Care at BMC</vt:lpstr>
      <vt:lpstr>Project SUPPORT*</vt:lpstr>
      <vt:lpstr>Kaplan-Meier Plot for time to first treatment (n=201)</vt:lpstr>
      <vt:lpstr>Project SUPPORT vs. “Third” Arm</vt:lpstr>
      <vt:lpstr>Black:White disparities in breast cancer mortality</vt:lpstr>
      <vt:lpstr>The Boston Breast Cancer Equity Coalition </vt:lpstr>
      <vt:lpstr>Boston Breast Cancer Equity Coalition identified challenges to Achieving Breast Cancer Equity</vt:lpstr>
      <vt:lpstr>Research Gap: Evidence-based strategies for coordinating breast cancer care delivery are not systematically implemented within or across hospitals</vt:lpstr>
      <vt:lpstr>TRIP*: Addressing disparities together</vt:lpstr>
      <vt:lpstr>TRIP: The Research Question</vt:lpstr>
      <vt:lpstr>The TRIP Consortium</vt:lpstr>
      <vt:lpstr>Research Methods</vt:lpstr>
      <vt:lpstr>Who is our target population?</vt:lpstr>
      <vt:lpstr>Accomplishments (2017-2020)</vt:lpstr>
      <vt:lpstr>Where are we now?</vt:lpstr>
      <vt:lpstr>TRIP Enrollment</vt:lpstr>
      <vt:lpstr>Health-Related Social Needs</vt:lpstr>
      <vt:lpstr>TRIP Challenges 2019-2020</vt:lpstr>
      <vt:lpstr>COVID-19: 1 year since start of pandemic</vt:lpstr>
      <vt:lpstr>Move beyond addressing filling gaps towards true equity</vt:lpstr>
      <vt:lpstr>What is health equity?</vt:lpstr>
      <vt:lpstr>How to apply  a health equity lens to research</vt:lpstr>
      <vt:lpstr>look through a lens of race, power and poverty  to understand the conditions that lead to inequity</vt:lpstr>
      <vt:lpstr>What is Community Engaged Research (CEnR)?</vt:lpstr>
      <vt:lpstr>PowerPoint Presentation</vt:lpstr>
      <vt:lpstr>Community Engagement  Competencies for Researchers</vt:lpstr>
      <vt:lpstr>How do we redefine success?</vt:lpstr>
      <vt:lpstr>Possible Engagement Strategies</vt:lpstr>
      <vt:lpstr>Final Thoughts</vt:lpstr>
      <vt:lpstr>PowerPoint Presentation</vt:lpstr>
    </vt:vector>
  </TitlesOfParts>
  <Company>Boston Medical Center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Pursuit of Equity in Breast Cancer Care: A Generalist’s Perspective</dc:title>
  <dc:creator>Mullikin, Katelyn</dc:creator>
  <cp:lastModifiedBy>Mullikin, Katelyn R.</cp:lastModifiedBy>
  <cp:revision>174</cp:revision>
  <cp:lastPrinted>2019-12-23T16:29:16Z</cp:lastPrinted>
  <dcterms:created xsi:type="dcterms:W3CDTF">2019-12-20T19:08:43Z</dcterms:created>
  <dcterms:modified xsi:type="dcterms:W3CDTF">2021-02-22T19:11:21Z</dcterms:modified>
</cp:coreProperties>
</file>