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89" r:id="rId3"/>
    <p:sldMasterId id="2147483704" r:id="rId4"/>
  </p:sldMasterIdLst>
  <p:notesMasterIdLst>
    <p:notesMasterId r:id="rId32"/>
  </p:notesMasterIdLst>
  <p:handoutMasterIdLst>
    <p:handoutMasterId r:id="rId33"/>
  </p:handoutMasterIdLst>
  <p:sldIdLst>
    <p:sldId id="257" r:id="rId5"/>
    <p:sldId id="874" r:id="rId6"/>
    <p:sldId id="392" r:id="rId7"/>
    <p:sldId id="425" r:id="rId8"/>
    <p:sldId id="896" r:id="rId9"/>
    <p:sldId id="408" r:id="rId10"/>
    <p:sldId id="426" r:id="rId11"/>
    <p:sldId id="398" r:id="rId12"/>
    <p:sldId id="915" r:id="rId13"/>
    <p:sldId id="875" r:id="rId14"/>
    <p:sldId id="910" r:id="rId15"/>
    <p:sldId id="911" r:id="rId16"/>
    <p:sldId id="908" r:id="rId17"/>
    <p:sldId id="909" r:id="rId18"/>
    <p:sldId id="905" r:id="rId19"/>
    <p:sldId id="906" r:id="rId20"/>
    <p:sldId id="907" r:id="rId21"/>
    <p:sldId id="913" r:id="rId22"/>
    <p:sldId id="900" r:id="rId23"/>
    <p:sldId id="892" r:id="rId24"/>
    <p:sldId id="890" r:id="rId25"/>
    <p:sldId id="891" r:id="rId26"/>
    <p:sldId id="899" r:id="rId27"/>
    <p:sldId id="903" r:id="rId28"/>
    <p:sldId id="904" r:id="rId29"/>
    <p:sldId id="898" r:id="rId30"/>
    <p:sldId id="912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schke, Ariel" initials="MA" lastIdx="1" clrIdx="1">
    <p:extLst>
      <p:ext uri="{19B8F6BF-5375-455C-9EA6-DF929625EA0E}">
        <p15:presenceInfo xmlns:p15="http://schemas.microsoft.com/office/powerpoint/2012/main" userId="S-1-5-21-1013449540-720069183-311576647-218839" providerId="AD"/>
      </p:ext>
    </p:extLst>
  </p:cmAuthor>
  <p:cmAuthor id="2" name="Mullikin, Katelyn R." initials="MKR" lastIdx="7" clrIdx="2">
    <p:extLst>
      <p:ext uri="{19B8F6BF-5375-455C-9EA6-DF929625EA0E}">
        <p15:presenceInfo xmlns:p15="http://schemas.microsoft.com/office/powerpoint/2012/main" userId="Mullikin, Katelyn R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D5FE"/>
    <a:srgbClr val="D9F0EB"/>
    <a:srgbClr val="E7E6E6"/>
    <a:srgbClr val="DAE3F3"/>
    <a:srgbClr val="ED43B4"/>
    <a:srgbClr val="C600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0" autoAdjust="0"/>
    <p:restoredTop sz="84293" autoAdjust="0"/>
  </p:normalViewPr>
  <p:slideViewPr>
    <p:cSldViewPr snapToGrid="0">
      <p:cViewPr varScale="1">
        <p:scale>
          <a:sx n="55" d="100"/>
          <a:sy n="55" d="100"/>
        </p:scale>
        <p:origin x="107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23C840-D619-4B69-A027-C2222084E068}" type="doc">
      <dgm:prSet loTypeId="urn:microsoft.com/office/officeart/2005/8/layout/StepDownProcess" loCatId="process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47EE764-9F46-4C1C-BA57-4C8EE3A513A5}">
      <dgm:prSet phldrT="[Text]"/>
      <dgm:spPr/>
      <dgm:t>
        <a:bodyPr/>
        <a:lstStyle/>
        <a:p>
          <a:r>
            <a:rPr lang="en-US" dirty="0" smtClean="0"/>
            <a:t>Radiology</a:t>
          </a:r>
          <a:endParaRPr lang="en-US" dirty="0"/>
        </a:p>
      </dgm:t>
    </dgm:pt>
    <dgm:pt modelId="{6A7CFABC-A688-4BE9-8663-3DCF3E74839A}" type="parTrans" cxnId="{73281161-1058-4365-848E-CDEC09C85DAB}">
      <dgm:prSet/>
      <dgm:spPr/>
      <dgm:t>
        <a:bodyPr/>
        <a:lstStyle/>
        <a:p>
          <a:endParaRPr lang="en-US"/>
        </a:p>
      </dgm:t>
    </dgm:pt>
    <dgm:pt modelId="{65A34F08-B85D-4FD2-B012-E3A1160C23F4}" type="sibTrans" cxnId="{73281161-1058-4365-848E-CDEC09C85DAB}">
      <dgm:prSet/>
      <dgm:spPr/>
      <dgm:t>
        <a:bodyPr/>
        <a:lstStyle/>
        <a:p>
          <a:endParaRPr lang="en-US"/>
        </a:p>
      </dgm:t>
    </dgm:pt>
    <dgm:pt modelId="{C4F4F8D7-C50A-4B1F-96C0-1C5C2922B107}">
      <dgm:prSet phldrT="[Text]"/>
      <dgm:spPr/>
      <dgm:t>
        <a:bodyPr/>
        <a:lstStyle/>
        <a:p>
          <a:r>
            <a:rPr lang="en-US" dirty="0" smtClean="0"/>
            <a:t>Medical Oncology</a:t>
          </a:r>
          <a:endParaRPr lang="en-US" dirty="0"/>
        </a:p>
      </dgm:t>
    </dgm:pt>
    <dgm:pt modelId="{E9283413-9303-4C3A-846D-B245454A53EE}" type="parTrans" cxnId="{51E98A15-FF35-4E8B-9ED8-02214BE1C8A8}">
      <dgm:prSet/>
      <dgm:spPr/>
      <dgm:t>
        <a:bodyPr/>
        <a:lstStyle/>
        <a:p>
          <a:endParaRPr lang="en-US"/>
        </a:p>
      </dgm:t>
    </dgm:pt>
    <dgm:pt modelId="{0E8A09CA-085B-4F78-AF1B-4F5DDAE95CE9}" type="sibTrans" cxnId="{51E98A15-FF35-4E8B-9ED8-02214BE1C8A8}">
      <dgm:prSet/>
      <dgm:spPr/>
      <dgm:t>
        <a:bodyPr/>
        <a:lstStyle/>
        <a:p>
          <a:endParaRPr lang="en-US"/>
        </a:p>
      </dgm:t>
    </dgm:pt>
    <dgm:pt modelId="{6278E869-C6BE-467C-9A19-19F6E81BFC41}">
      <dgm:prSet phldrT="[Text]"/>
      <dgm:spPr/>
      <dgm:t>
        <a:bodyPr/>
        <a:lstStyle/>
        <a:p>
          <a:r>
            <a:rPr lang="en-US" dirty="0" smtClean="0"/>
            <a:t>Radiation Oncology</a:t>
          </a:r>
          <a:endParaRPr lang="en-US" dirty="0"/>
        </a:p>
      </dgm:t>
    </dgm:pt>
    <dgm:pt modelId="{A1E830D6-900F-4651-9DD3-CC6C8C60859A}" type="parTrans" cxnId="{4B16DAD2-AB72-4E59-918B-B5F49AF93A62}">
      <dgm:prSet/>
      <dgm:spPr/>
      <dgm:t>
        <a:bodyPr/>
        <a:lstStyle/>
        <a:p>
          <a:endParaRPr lang="en-US"/>
        </a:p>
      </dgm:t>
    </dgm:pt>
    <dgm:pt modelId="{8EBA9A36-64CD-4144-8BE7-3860F2367AF7}" type="sibTrans" cxnId="{4B16DAD2-AB72-4E59-918B-B5F49AF93A62}">
      <dgm:prSet/>
      <dgm:spPr/>
      <dgm:t>
        <a:bodyPr/>
        <a:lstStyle/>
        <a:p>
          <a:endParaRPr lang="en-US"/>
        </a:p>
      </dgm:t>
    </dgm:pt>
    <dgm:pt modelId="{1B3E3FED-B357-4A1E-A56E-D9EDA4CF7C6D}">
      <dgm:prSet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Surgical Oncology</a:t>
          </a:r>
          <a:endParaRPr lang="en-US" dirty="0"/>
        </a:p>
      </dgm:t>
    </dgm:pt>
    <dgm:pt modelId="{67FDF2C9-3C0F-4D2C-8A11-FD00109B2901}" type="parTrans" cxnId="{C8137D83-6C75-44E1-AE1D-C1BB0E9D24C3}">
      <dgm:prSet/>
      <dgm:spPr/>
      <dgm:t>
        <a:bodyPr/>
        <a:lstStyle/>
        <a:p>
          <a:endParaRPr lang="en-US"/>
        </a:p>
      </dgm:t>
    </dgm:pt>
    <dgm:pt modelId="{39B89DBB-0B2C-45D7-9A5F-2625606A061D}" type="sibTrans" cxnId="{C8137D83-6C75-44E1-AE1D-C1BB0E9D24C3}">
      <dgm:prSet/>
      <dgm:spPr/>
      <dgm:t>
        <a:bodyPr/>
        <a:lstStyle/>
        <a:p>
          <a:endParaRPr lang="en-US"/>
        </a:p>
      </dgm:t>
    </dgm:pt>
    <dgm:pt modelId="{E4ADD89B-E3CD-4648-8901-C1CCD159E6B5}" type="pres">
      <dgm:prSet presAssocID="{E123C840-D619-4B69-A027-C2222084E06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523C599-CBDC-416F-B364-20B3BBB1951E}" type="pres">
      <dgm:prSet presAssocID="{547EE764-9F46-4C1C-BA57-4C8EE3A513A5}" presName="composite" presStyleCnt="0"/>
      <dgm:spPr/>
      <dgm:t>
        <a:bodyPr/>
        <a:lstStyle/>
        <a:p>
          <a:endParaRPr lang="en-US"/>
        </a:p>
      </dgm:t>
    </dgm:pt>
    <dgm:pt modelId="{B2863615-C49A-4B24-A647-7399C7859027}" type="pres">
      <dgm:prSet presAssocID="{547EE764-9F46-4C1C-BA57-4C8EE3A513A5}" presName="bentUpArrow1" presStyleLbl="alignImgPlace1" presStyleIdx="0" presStyleCnt="3" custScaleX="159445" custScaleY="121876" custLinFactNeighborX="42379" custLinFactNeighborY="19931"/>
      <dgm:spPr/>
      <dgm:t>
        <a:bodyPr/>
        <a:lstStyle/>
        <a:p>
          <a:endParaRPr lang="en-US"/>
        </a:p>
      </dgm:t>
    </dgm:pt>
    <dgm:pt modelId="{6345C951-45DF-4A51-8B31-1A6604C336B6}" type="pres">
      <dgm:prSet presAssocID="{547EE764-9F46-4C1C-BA57-4C8EE3A513A5}" presName="ParentText" presStyleLbl="node1" presStyleIdx="0" presStyleCnt="4" custLinFactNeighborX="6432" custLinFactNeighborY="2742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F0735-614C-4F4B-86AB-564511C5CEA6}" type="pres">
      <dgm:prSet presAssocID="{547EE764-9F46-4C1C-BA57-4C8EE3A513A5}" presName="ChildText" presStyleLbl="revTx" presStyleIdx="0" presStyleCnt="3" custScaleX="356300" custLinFactX="113431" custLinFactY="37004" custLinFactNeighborX="2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115FF2-0D35-4A0B-B0C7-16F8BD18F1C2}" type="pres">
      <dgm:prSet presAssocID="{65A34F08-B85D-4FD2-B012-E3A1160C23F4}" presName="sibTrans" presStyleCnt="0"/>
      <dgm:spPr/>
      <dgm:t>
        <a:bodyPr/>
        <a:lstStyle/>
        <a:p>
          <a:endParaRPr lang="en-US"/>
        </a:p>
      </dgm:t>
    </dgm:pt>
    <dgm:pt modelId="{36D0BEB2-F32D-4874-8F46-DEB0CD03EC97}" type="pres">
      <dgm:prSet presAssocID="{1B3E3FED-B357-4A1E-A56E-D9EDA4CF7C6D}" presName="composite" presStyleCnt="0"/>
      <dgm:spPr/>
      <dgm:t>
        <a:bodyPr/>
        <a:lstStyle/>
        <a:p>
          <a:endParaRPr lang="en-US"/>
        </a:p>
      </dgm:t>
    </dgm:pt>
    <dgm:pt modelId="{3ABD81DF-94D8-4B4E-8E98-303950B0E3B8}" type="pres">
      <dgm:prSet presAssocID="{1B3E3FED-B357-4A1E-A56E-D9EDA4CF7C6D}" presName="bentUpArrow1" presStyleLbl="alignImgPlace1" presStyleIdx="1" presStyleCnt="3" custScaleX="146277" custScaleY="123794" custLinFactNeighborX="41669" custLinFactNeighborY="279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205D67CD-D522-417B-975D-207F302E64D6}" type="pres">
      <dgm:prSet presAssocID="{1B3E3FED-B357-4A1E-A56E-D9EDA4CF7C6D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DB563-1276-45EB-BB34-947284AD1033}" type="pres">
      <dgm:prSet presAssocID="{1B3E3FED-B357-4A1E-A56E-D9EDA4CF7C6D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44EE7E-D0FD-4226-AC43-0FAB5FAFBF38}" type="pres">
      <dgm:prSet presAssocID="{39B89DBB-0B2C-45D7-9A5F-2625606A061D}" presName="sibTrans" presStyleCnt="0"/>
      <dgm:spPr/>
      <dgm:t>
        <a:bodyPr/>
        <a:lstStyle/>
        <a:p>
          <a:endParaRPr lang="en-US"/>
        </a:p>
      </dgm:t>
    </dgm:pt>
    <dgm:pt modelId="{817D0983-FE1A-4720-9D2B-DBBA4052DC83}" type="pres">
      <dgm:prSet presAssocID="{C4F4F8D7-C50A-4B1F-96C0-1C5C2922B107}" presName="composite" presStyleCnt="0"/>
      <dgm:spPr/>
      <dgm:t>
        <a:bodyPr/>
        <a:lstStyle/>
        <a:p>
          <a:endParaRPr lang="en-US"/>
        </a:p>
      </dgm:t>
    </dgm:pt>
    <dgm:pt modelId="{46230B95-B30E-4975-AC59-4F7D0DCD025E}" type="pres">
      <dgm:prSet presAssocID="{C4F4F8D7-C50A-4B1F-96C0-1C5C2922B107}" presName="bentUpArrow1" presStyleLbl="alignImgPlace1" presStyleIdx="2" presStyleCnt="3" custScaleX="141191" custLinFactNeighborX="39217" custLinFactNeighborY="1395"/>
      <dgm:spPr/>
      <dgm:t>
        <a:bodyPr/>
        <a:lstStyle/>
        <a:p>
          <a:endParaRPr lang="en-US"/>
        </a:p>
      </dgm:t>
    </dgm:pt>
    <dgm:pt modelId="{CB27482A-B436-4056-A437-A337D4B50302}" type="pres">
      <dgm:prSet presAssocID="{C4F4F8D7-C50A-4B1F-96C0-1C5C2922B107}" presName="ParentText" presStyleLbl="node1" presStyleIdx="2" presStyleCnt="4" custLinFactNeighborX="-3315" custLinFactNeighborY="11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B0317-F320-416E-BF3A-7C6B3911593E}" type="pres">
      <dgm:prSet presAssocID="{C4F4F8D7-C50A-4B1F-96C0-1C5C2922B107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C6F56D-5180-498A-9219-219515544B4B}" type="pres">
      <dgm:prSet presAssocID="{0E8A09CA-085B-4F78-AF1B-4F5DDAE95CE9}" presName="sibTrans" presStyleCnt="0"/>
      <dgm:spPr/>
      <dgm:t>
        <a:bodyPr/>
        <a:lstStyle/>
        <a:p>
          <a:endParaRPr lang="en-US"/>
        </a:p>
      </dgm:t>
    </dgm:pt>
    <dgm:pt modelId="{7E61C049-E3D4-4AC3-85DB-2D0C16614728}" type="pres">
      <dgm:prSet presAssocID="{6278E869-C6BE-467C-9A19-19F6E81BFC41}" presName="composite" presStyleCnt="0"/>
      <dgm:spPr/>
      <dgm:t>
        <a:bodyPr/>
        <a:lstStyle/>
        <a:p>
          <a:endParaRPr lang="en-US"/>
        </a:p>
      </dgm:t>
    </dgm:pt>
    <dgm:pt modelId="{8194618F-EB0A-497E-8B6C-ED643FBA0EE1}" type="pres">
      <dgm:prSet presAssocID="{6278E869-C6BE-467C-9A19-19F6E81BFC41}" presName="ParentText" presStyleLbl="node1" presStyleIdx="3" presStyleCnt="4" custLinFactNeighborX="-4923" custLinFactNeighborY="62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0BC914-FA47-4F40-A031-0F6707D8AE72}" type="presOf" srcId="{1B3E3FED-B357-4A1E-A56E-D9EDA4CF7C6D}" destId="{205D67CD-D522-417B-975D-207F302E64D6}" srcOrd="0" destOrd="0" presId="urn:microsoft.com/office/officeart/2005/8/layout/StepDownProcess"/>
    <dgm:cxn modelId="{363FAF14-00FE-4DD2-A505-83FAA65FFD91}" type="presOf" srcId="{6278E869-C6BE-467C-9A19-19F6E81BFC41}" destId="{8194618F-EB0A-497E-8B6C-ED643FBA0EE1}" srcOrd="0" destOrd="0" presId="urn:microsoft.com/office/officeart/2005/8/layout/StepDownProcess"/>
    <dgm:cxn modelId="{51E98A15-FF35-4E8B-9ED8-02214BE1C8A8}" srcId="{E123C840-D619-4B69-A027-C2222084E068}" destId="{C4F4F8D7-C50A-4B1F-96C0-1C5C2922B107}" srcOrd="2" destOrd="0" parTransId="{E9283413-9303-4C3A-846D-B245454A53EE}" sibTransId="{0E8A09CA-085B-4F78-AF1B-4F5DDAE95CE9}"/>
    <dgm:cxn modelId="{73281161-1058-4365-848E-CDEC09C85DAB}" srcId="{E123C840-D619-4B69-A027-C2222084E068}" destId="{547EE764-9F46-4C1C-BA57-4C8EE3A513A5}" srcOrd="0" destOrd="0" parTransId="{6A7CFABC-A688-4BE9-8663-3DCF3E74839A}" sibTransId="{65A34F08-B85D-4FD2-B012-E3A1160C23F4}"/>
    <dgm:cxn modelId="{C8137D83-6C75-44E1-AE1D-C1BB0E9D24C3}" srcId="{E123C840-D619-4B69-A027-C2222084E068}" destId="{1B3E3FED-B357-4A1E-A56E-D9EDA4CF7C6D}" srcOrd="1" destOrd="0" parTransId="{67FDF2C9-3C0F-4D2C-8A11-FD00109B2901}" sibTransId="{39B89DBB-0B2C-45D7-9A5F-2625606A061D}"/>
    <dgm:cxn modelId="{1208C9A1-8880-4474-8205-17378DFE7C34}" type="presOf" srcId="{E123C840-D619-4B69-A027-C2222084E068}" destId="{E4ADD89B-E3CD-4648-8901-C1CCD159E6B5}" srcOrd="0" destOrd="0" presId="urn:microsoft.com/office/officeart/2005/8/layout/StepDownProcess"/>
    <dgm:cxn modelId="{2D62858C-631F-49E5-861F-CA4C212ADBAB}" type="presOf" srcId="{547EE764-9F46-4C1C-BA57-4C8EE3A513A5}" destId="{6345C951-45DF-4A51-8B31-1A6604C336B6}" srcOrd="0" destOrd="0" presId="urn:microsoft.com/office/officeart/2005/8/layout/StepDownProcess"/>
    <dgm:cxn modelId="{E89AD518-0FA6-4FB6-B094-4F1534209CDF}" type="presOf" srcId="{C4F4F8D7-C50A-4B1F-96C0-1C5C2922B107}" destId="{CB27482A-B436-4056-A437-A337D4B50302}" srcOrd="0" destOrd="0" presId="urn:microsoft.com/office/officeart/2005/8/layout/StepDownProcess"/>
    <dgm:cxn modelId="{4B16DAD2-AB72-4E59-918B-B5F49AF93A62}" srcId="{E123C840-D619-4B69-A027-C2222084E068}" destId="{6278E869-C6BE-467C-9A19-19F6E81BFC41}" srcOrd="3" destOrd="0" parTransId="{A1E830D6-900F-4651-9DD3-CC6C8C60859A}" sibTransId="{8EBA9A36-64CD-4144-8BE7-3860F2367AF7}"/>
    <dgm:cxn modelId="{E30C1161-3757-4BBE-BE40-B314EC9D20C7}" type="presParOf" srcId="{E4ADD89B-E3CD-4648-8901-C1CCD159E6B5}" destId="{A523C599-CBDC-416F-B364-20B3BBB1951E}" srcOrd="0" destOrd="0" presId="urn:microsoft.com/office/officeart/2005/8/layout/StepDownProcess"/>
    <dgm:cxn modelId="{D15B071A-24BE-4255-AD3C-62CD296BF6B5}" type="presParOf" srcId="{A523C599-CBDC-416F-B364-20B3BBB1951E}" destId="{B2863615-C49A-4B24-A647-7399C7859027}" srcOrd="0" destOrd="0" presId="urn:microsoft.com/office/officeart/2005/8/layout/StepDownProcess"/>
    <dgm:cxn modelId="{BE1CC3A2-8955-4F54-BD31-40E3450715D6}" type="presParOf" srcId="{A523C599-CBDC-416F-B364-20B3BBB1951E}" destId="{6345C951-45DF-4A51-8B31-1A6604C336B6}" srcOrd="1" destOrd="0" presId="urn:microsoft.com/office/officeart/2005/8/layout/StepDownProcess"/>
    <dgm:cxn modelId="{B21A96B7-A0DE-4917-B63F-987A703E5BB2}" type="presParOf" srcId="{A523C599-CBDC-416F-B364-20B3BBB1951E}" destId="{8B3F0735-614C-4F4B-86AB-564511C5CEA6}" srcOrd="2" destOrd="0" presId="urn:microsoft.com/office/officeart/2005/8/layout/StepDownProcess"/>
    <dgm:cxn modelId="{A9B24A61-8340-40C0-BA55-91F32324D9FD}" type="presParOf" srcId="{E4ADD89B-E3CD-4648-8901-C1CCD159E6B5}" destId="{71115FF2-0D35-4A0B-B0C7-16F8BD18F1C2}" srcOrd="1" destOrd="0" presId="urn:microsoft.com/office/officeart/2005/8/layout/StepDownProcess"/>
    <dgm:cxn modelId="{096293CF-FD74-4584-B07B-D10E5465298A}" type="presParOf" srcId="{E4ADD89B-E3CD-4648-8901-C1CCD159E6B5}" destId="{36D0BEB2-F32D-4874-8F46-DEB0CD03EC97}" srcOrd="2" destOrd="0" presId="urn:microsoft.com/office/officeart/2005/8/layout/StepDownProcess"/>
    <dgm:cxn modelId="{8132D2DB-751E-4920-884F-D23BDA63CE82}" type="presParOf" srcId="{36D0BEB2-F32D-4874-8F46-DEB0CD03EC97}" destId="{3ABD81DF-94D8-4B4E-8E98-303950B0E3B8}" srcOrd="0" destOrd="0" presId="urn:microsoft.com/office/officeart/2005/8/layout/StepDownProcess"/>
    <dgm:cxn modelId="{235D5F0B-4ACC-4751-8746-72F60CC5F3EE}" type="presParOf" srcId="{36D0BEB2-F32D-4874-8F46-DEB0CD03EC97}" destId="{205D67CD-D522-417B-975D-207F302E64D6}" srcOrd="1" destOrd="0" presId="urn:microsoft.com/office/officeart/2005/8/layout/StepDownProcess"/>
    <dgm:cxn modelId="{FFD38D47-1BA4-41E8-AB9E-31BBE89A2856}" type="presParOf" srcId="{36D0BEB2-F32D-4874-8F46-DEB0CD03EC97}" destId="{70EDB563-1276-45EB-BB34-947284AD1033}" srcOrd="2" destOrd="0" presId="urn:microsoft.com/office/officeart/2005/8/layout/StepDownProcess"/>
    <dgm:cxn modelId="{C65E296D-FF21-49C5-AD99-2D8B68DB79E1}" type="presParOf" srcId="{E4ADD89B-E3CD-4648-8901-C1CCD159E6B5}" destId="{7244EE7E-D0FD-4226-AC43-0FAB5FAFBF38}" srcOrd="3" destOrd="0" presId="urn:microsoft.com/office/officeart/2005/8/layout/StepDownProcess"/>
    <dgm:cxn modelId="{B5A51F24-D68E-41EB-8EB5-BFB668699088}" type="presParOf" srcId="{E4ADD89B-E3CD-4648-8901-C1CCD159E6B5}" destId="{817D0983-FE1A-4720-9D2B-DBBA4052DC83}" srcOrd="4" destOrd="0" presId="urn:microsoft.com/office/officeart/2005/8/layout/StepDownProcess"/>
    <dgm:cxn modelId="{803A9B07-C65E-41C1-AE19-E8376D0D7E58}" type="presParOf" srcId="{817D0983-FE1A-4720-9D2B-DBBA4052DC83}" destId="{46230B95-B30E-4975-AC59-4F7D0DCD025E}" srcOrd="0" destOrd="0" presId="urn:microsoft.com/office/officeart/2005/8/layout/StepDownProcess"/>
    <dgm:cxn modelId="{CDA0EDD7-438B-4768-9D0D-BE6218981C79}" type="presParOf" srcId="{817D0983-FE1A-4720-9D2B-DBBA4052DC83}" destId="{CB27482A-B436-4056-A437-A337D4B50302}" srcOrd="1" destOrd="0" presId="urn:microsoft.com/office/officeart/2005/8/layout/StepDownProcess"/>
    <dgm:cxn modelId="{C1BCA7C3-8798-40F9-8F4E-03705CA2D4E2}" type="presParOf" srcId="{817D0983-FE1A-4720-9D2B-DBBA4052DC83}" destId="{59DB0317-F320-416E-BF3A-7C6B3911593E}" srcOrd="2" destOrd="0" presId="urn:microsoft.com/office/officeart/2005/8/layout/StepDownProcess"/>
    <dgm:cxn modelId="{6750B70E-8A8D-4FA4-A01B-51ECC54E8482}" type="presParOf" srcId="{E4ADD89B-E3CD-4648-8901-C1CCD159E6B5}" destId="{0CC6F56D-5180-498A-9219-219515544B4B}" srcOrd="5" destOrd="0" presId="urn:microsoft.com/office/officeart/2005/8/layout/StepDownProcess"/>
    <dgm:cxn modelId="{61B9C631-E06A-4046-B538-989E48B6F13D}" type="presParOf" srcId="{E4ADD89B-E3CD-4648-8901-C1CCD159E6B5}" destId="{7E61C049-E3D4-4AC3-85DB-2D0C16614728}" srcOrd="6" destOrd="0" presId="urn:microsoft.com/office/officeart/2005/8/layout/StepDownProcess"/>
    <dgm:cxn modelId="{30896409-E458-4566-989C-554D224A0960}" type="presParOf" srcId="{7E61C049-E3D4-4AC3-85DB-2D0C16614728}" destId="{8194618F-EB0A-497E-8B6C-ED643FBA0EE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60F2CF-74E5-4B21-B713-D207BA7A3629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88E558-07AD-46E7-A31F-37B2AF4CF9B4}">
      <dgm:prSet phldrT="[Text]"/>
      <dgm:spPr/>
      <dgm:t>
        <a:bodyPr/>
        <a:lstStyle/>
        <a:p>
          <a:r>
            <a:rPr lang="en-US" dirty="0"/>
            <a:t>Food (</a:t>
          </a:r>
          <a:r>
            <a:rPr lang="en-US" dirty="0" smtClean="0"/>
            <a:t>20%)</a:t>
          </a:r>
          <a:endParaRPr lang="en-US" dirty="0"/>
        </a:p>
      </dgm:t>
    </dgm:pt>
    <dgm:pt modelId="{D8C95F2F-C6C7-4F03-ACA2-BB5C5CABAC3F}" type="parTrans" cxnId="{90C87554-5C3C-4FB8-B9CC-3F2D3F0CF049}">
      <dgm:prSet/>
      <dgm:spPr/>
      <dgm:t>
        <a:bodyPr/>
        <a:lstStyle/>
        <a:p>
          <a:endParaRPr lang="en-US"/>
        </a:p>
      </dgm:t>
    </dgm:pt>
    <dgm:pt modelId="{7271CD54-27C6-479C-9B0C-A721C2F29248}" type="sibTrans" cxnId="{90C87554-5C3C-4FB8-B9CC-3F2D3F0CF049}">
      <dgm:prSet/>
      <dgm:spPr/>
      <dgm:t>
        <a:bodyPr/>
        <a:lstStyle/>
        <a:p>
          <a:endParaRPr lang="en-US"/>
        </a:p>
      </dgm:t>
    </dgm:pt>
    <dgm:pt modelId="{7898980B-169B-461A-ABA9-7C2686244358}">
      <dgm:prSet phldrT="[Text]"/>
      <dgm:spPr/>
      <dgm:t>
        <a:bodyPr/>
        <a:lstStyle/>
        <a:p>
          <a:r>
            <a:rPr lang="en-US" dirty="0"/>
            <a:t>Employment (</a:t>
          </a:r>
          <a:r>
            <a:rPr lang="en-US" dirty="0" smtClean="0"/>
            <a:t>28%)</a:t>
          </a:r>
          <a:endParaRPr lang="en-US" dirty="0"/>
        </a:p>
      </dgm:t>
    </dgm:pt>
    <dgm:pt modelId="{AB4A9E8E-BE86-4358-A832-C5C4402C74A1}" type="parTrans" cxnId="{B1B5E555-D93A-4EB8-AC9D-CD1826587159}">
      <dgm:prSet/>
      <dgm:spPr/>
      <dgm:t>
        <a:bodyPr/>
        <a:lstStyle/>
        <a:p>
          <a:endParaRPr lang="en-US"/>
        </a:p>
      </dgm:t>
    </dgm:pt>
    <dgm:pt modelId="{9C733C3F-E295-4DA3-87B9-B0DC39499987}" type="sibTrans" cxnId="{B1B5E555-D93A-4EB8-AC9D-CD1826587159}">
      <dgm:prSet/>
      <dgm:spPr/>
      <dgm:t>
        <a:bodyPr/>
        <a:lstStyle/>
        <a:p>
          <a:endParaRPr lang="en-US"/>
        </a:p>
      </dgm:t>
    </dgm:pt>
    <dgm:pt modelId="{E0118C61-7ACC-4D33-9E9B-DB4D8B012FA2}">
      <dgm:prSet phldrT="[Text]"/>
      <dgm:spPr/>
      <dgm:t>
        <a:bodyPr/>
        <a:lstStyle/>
        <a:p>
          <a:r>
            <a:rPr lang="en-US" dirty="0"/>
            <a:t>Utilities (</a:t>
          </a:r>
          <a:r>
            <a:rPr lang="en-US" dirty="0" smtClean="0"/>
            <a:t>15%)</a:t>
          </a:r>
          <a:endParaRPr lang="en-US" dirty="0"/>
        </a:p>
      </dgm:t>
    </dgm:pt>
    <dgm:pt modelId="{ACBB2751-73D0-4859-B4D2-F8844F6418EC}" type="parTrans" cxnId="{150E7750-3895-438F-87E6-D4FF8E04C0E1}">
      <dgm:prSet/>
      <dgm:spPr/>
      <dgm:t>
        <a:bodyPr/>
        <a:lstStyle/>
        <a:p>
          <a:endParaRPr lang="en-US"/>
        </a:p>
      </dgm:t>
    </dgm:pt>
    <dgm:pt modelId="{BE68778C-8A8D-4032-B7F5-6BF7345B6884}" type="sibTrans" cxnId="{150E7750-3895-438F-87E6-D4FF8E04C0E1}">
      <dgm:prSet/>
      <dgm:spPr/>
      <dgm:t>
        <a:bodyPr/>
        <a:lstStyle/>
        <a:p>
          <a:endParaRPr lang="en-US"/>
        </a:p>
      </dgm:t>
    </dgm:pt>
    <dgm:pt modelId="{54F80F4D-53FC-4B03-8127-C31A875FA32D}" type="pres">
      <dgm:prSet presAssocID="{DB60F2CF-74E5-4B21-B713-D207BA7A36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AF63C9-39D2-4E5A-A0C1-EC968EE6B5C4}" type="pres">
      <dgm:prSet presAssocID="{EC88E558-07AD-46E7-A31F-37B2AF4CF9B4}" presName="compNode" presStyleCnt="0"/>
      <dgm:spPr/>
    </dgm:pt>
    <dgm:pt modelId="{264DA79D-0685-46E6-9A96-8B8477C72B89}" type="pres">
      <dgm:prSet presAssocID="{EC88E558-07AD-46E7-A31F-37B2AF4CF9B4}" presName="pictRect" presStyleLbl="node1" presStyleIdx="0" presStyleCnt="3" custScaleX="63862" custScaleY="63862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743" t="389" r="11395" b="-14069"/>
          </a:stretch>
        </a:blipFill>
      </dgm:spPr>
    </dgm:pt>
    <dgm:pt modelId="{2DFF0D1B-63B0-46FC-9901-EB18808C9FE1}" type="pres">
      <dgm:prSet presAssocID="{EC88E558-07AD-46E7-A31F-37B2AF4CF9B4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2BFE3A-0415-426C-83B8-EFE26AFDEED8}" type="pres">
      <dgm:prSet presAssocID="{7271CD54-27C6-479C-9B0C-A721C2F2924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33D20A5-F860-4D4A-A6C9-990A6758B1FB}" type="pres">
      <dgm:prSet presAssocID="{7898980B-169B-461A-ABA9-7C2686244358}" presName="compNode" presStyleCnt="0"/>
      <dgm:spPr/>
    </dgm:pt>
    <dgm:pt modelId="{0D30FC14-074B-481F-979C-8BD5F0491968}" type="pres">
      <dgm:prSet presAssocID="{7898980B-169B-461A-ABA9-7C2686244358}" presName="pictRect" presStyleLbl="node1" presStyleIdx="1" presStyleCnt="3" custScaleX="62305" custScaleY="62305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861" t="-8268" r="2547" b="-23996"/>
          </a:stretch>
        </a:blipFill>
      </dgm:spPr>
      <dgm:t>
        <a:bodyPr/>
        <a:lstStyle/>
        <a:p>
          <a:endParaRPr lang="en-US"/>
        </a:p>
      </dgm:t>
    </dgm:pt>
    <dgm:pt modelId="{3B8404E5-10D7-4944-82C1-F087B568C262}" type="pres">
      <dgm:prSet presAssocID="{7898980B-169B-461A-ABA9-7C2686244358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479C3A-596A-48E2-B189-D180FB4E68F9}" type="pres">
      <dgm:prSet presAssocID="{9C733C3F-E295-4DA3-87B9-B0DC3949998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1F0851F-0107-421D-8666-BF330E67A8FF}" type="pres">
      <dgm:prSet presAssocID="{E0118C61-7ACC-4D33-9E9B-DB4D8B012FA2}" presName="compNode" presStyleCnt="0"/>
      <dgm:spPr/>
    </dgm:pt>
    <dgm:pt modelId="{7A18F2AD-0FD5-43E6-81DC-36C04EAB3E09}" type="pres">
      <dgm:prSet presAssocID="{E0118C61-7ACC-4D33-9E9B-DB4D8B012FA2}" presName="pictRect" presStyleLbl="node1" presStyleIdx="2" presStyleCnt="3" custScaleX="74265" custScaleY="74265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2350" t="4882" r="13408" b="-13276"/>
          </a:stretch>
        </a:blipFill>
      </dgm:spPr>
      <dgm:t>
        <a:bodyPr/>
        <a:lstStyle/>
        <a:p>
          <a:endParaRPr lang="en-US"/>
        </a:p>
      </dgm:t>
    </dgm:pt>
    <dgm:pt modelId="{C70B1835-D9E0-4775-97CF-F73C1E4E9FC8}" type="pres">
      <dgm:prSet presAssocID="{E0118C61-7ACC-4D33-9E9B-DB4D8B012FA2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7F822D-C9D6-4C4B-9475-A958CBEA9C6B}" type="presOf" srcId="{9C733C3F-E295-4DA3-87B9-B0DC39499987}" destId="{F2479C3A-596A-48E2-B189-D180FB4E68F9}" srcOrd="0" destOrd="0" presId="urn:microsoft.com/office/officeart/2005/8/layout/pList1"/>
    <dgm:cxn modelId="{973EA1D6-5B60-4A63-B094-46E87A8F9E05}" type="presOf" srcId="{7271CD54-27C6-479C-9B0C-A721C2F29248}" destId="{132BFE3A-0415-426C-83B8-EFE26AFDEED8}" srcOrd="0" destOrd="0" presId="urn:microsoft.com/office/officeart/2005/8/layout/pList1"/>
    <dgm:cxn modelId="{B1B5E555-D93A-4EB8-AC9D-CD1826587159}" srcId="{DB60F2CF-74E5-4B21-B713-D207BA7A3629}" destId="{7898980B-169B-461A-ABA9-7C2686244358}" srcOrd="1" destOrd="0" parTransId="{AB4A9E8E-BE86-4358-A832-C5C4402C74A1}" sibTransId="{9C733C3F-E295-4DA3-87B9-B0DC39499987}"/>
    <dgm:cxn modelId="{90C87554-5C3C-4FB8-B9CC-3F2D3F0CF049}" srcId="{DB60F2CF-74E5-4B21-B713-D207BA7A3629}" destId="{EC88E558-07AD-46E7-A31F-37B2AF4CF9B4}" srcOrd="0" destOrd="0" parTransId="{D8C95F2F-C6C7-4F03-ACA2-BB5C5CABAC3F}" sibTransId="{7271CD54-27C6-479C-9B0C-A721C2F29248}"/>
    <dgm:cxn modelId="{80E0EABA-2444-4549-9BD8-DAE333BFFDDC}" type="presOf" srcId="{EC88E558-07AD-46E7-A31F-37B2AF4CF9B4}" destId="{2DFF0D1B-63B0-46FC-9901-EB18808C9FE1}" srcOrd="0" destOrd="0" presId="urn:microsoft.com/office/officeart/2005/8/layout/pList1"/>
    <dgm:cxn modelId="{C3E74318-5457-46AA-9AB7-02B0BBCBC34E}" type="presOf" srcId="{DB60F2CF-74E5-4B21-B713-D207BA7A3629}" destId="{54F80F4D-53FC-4B03-8127-C31A875FA32D}" srcOrd="0" destOrd="0" presId="urn:microsoft.com/office/officeart/2005/8/layout/pList1"/>
    <dgm:cxn modelId="{150E7750-3895-438F-87E6-D4FF8E04C0E1}" srcId="{DB60F2CF-74E5-4B21-B713-D207BA7A3629}" destId="{E0118C61-7ACC-4D33-9E9B-DB4D8B012FA2}" srcOrd="2" destOrd="0" parTransId="{ACBB2751-73D0-4859-B4D2-F8844F6418EC}" sibTransId="{BE68778C-8A8D-4032-B7F5-6BF7345B6884}"/>
    <dgm:cxn modelId="{24108AEE-784A-466B-9403-938D83347C71}" type="presOf" srcId="{E0118C61-7ACC-4D33-9E9B-DB4D8B012FA2}" destId="{C70B1835-D9E0-4775-97CF-F73C1E4E9FC8}" srcOrd="0" destOrd="0" presId="urn:microsoft.com/office/officeart/2005/8/layout/pList1"/>
    <dgm:cxn modelId="{F55E27C7-3C6F-4696-BA53-A7DA64E77DF7}" type="presOf" srcId="{7898980B-169B-461A-ABA9-7C2686244358}" destId="{3B8404E5-10D7-4944-82C1-F087B568C262}" srcOrd="0" destOrd="0" presId="urn:microsoft.com/office/officeart/2005/8/layout/pList1"/>
    <dgm:cxn modelId="{EA956083-91EB-4866-9888-05A026035532}" type="presParOf" srcId="{54F80F4D-53FC-4B03-8127-C31A875FA32D}" destId="{14AF63C9-39D2-4E5A-A0C1-EC968EE6B5C4}" srcOrd="0" destOrd="0" presId="urn:microsoft.com/office/officeart/2005/8/layout/pList1"/>
    <dgm:cxn modelId="{13E9FBC2-1323-48F7-8792-7FD6F97DC03D}" type="presParOf" srcId="{14AF63C9-39D2-4E5A-A0C1-EC968EE6B5C4}" destId="{264DA79D-0685-46E6-9A96-8B8477C72B89}" srcOrd="0" destOrd="0" presId="urn:microsoft.com/office/officeart/2005/8/layout/pList1"/>
    <dgm:cxn modelId="{2F34A585-3EB9-491B-A208-37A91AFFF93F}" type="presParOf" srcId="{14AF63C9-39D2-4E5A-A0C1-EC968EE6B5C4}" destId="{2DFF0D1B-63B0-46FC-9901-EB18808C9FE1}" srcOrd="1" destOrd="0" presId="urn:microsoft.com/office/officeart/2005/8/layout/pList1"/>
    <dgm:cxn modelId="{E399734A-648D-4D58-A270-D8A08FE89C91}" type="presParOf" srcId="{54F80F4D-53FC-4B03-8127-C31A875FA32D}" destId="{132BFE3A-0415-426C-83B8-EFE26AFDEED8}" srcOrd="1" destOrd="0" presId="urn:microsoft.com/office/officeart/2005/8/layout/pList1"/>
    <dgm:cxn modelId="{248330BD-BE88-4C09-BB8F-01BE22D11B5A}" type="presParOf" srcId="{54F80F4D-53FC-4B03-8127-C31A875FA32D}" destId="{E33D20A5-F860-4D4A-A6C9-990A6758B1FB}" srcOrd="2" destOrd="0" presId="urn:microsoft.com/office/officeart/2005/8/layout/pList1"/>
    <dgm:cxn modelId="{97216BA1-699A-4042-A375-257E2680412C}" type="presParOf" srcId="{E33D20A5-F860-4D4A-A6C9-990A6758B1FB}" destId="{0D30FC14-074B-481F-979C-8BD5F0491968}" srcOrd="0" destOrd="0" presId="urn:microsoft.com/office/officeart/2005/8/layout/pList1"/>
    <dgm:cxn modelId="{56AD0E1E-CD46-4A15-B44A-6A0C543924B3}" type="presParOf" srcId="{E33D20A5-F860-4D4A-A6C9-990A6758B1FB}" destId="{3B8404E5-10D7-4944-82C1-F087B568C262}" srcOrd="1" destOrd="0" presId="urn:microsoft.com/office/officeart/2005/8/layout/pList1"/>
    <dgm:cxn modelId="{237CA10D-DF3F-4E77-BEF3-0351A455D6C7}" type="presParOf" srcId="{54F80F4D-53FC-4B03-8127-C31A875FA32D}" destId="{F2479C3A-596A-48E2-B189-D180FB4E68F9}" srcOrd="3" destOrd="0" presId="urn:microsoft.com/office/officeart/2005/8/layout/pList1"/>
    <dgm:cxn modelId="{D6E52CAA-A758-42F0-9A27-A2BA55AAC60F}" type="presParOf" srcId="{54F80F4D-53FC-4B03-8127-C31A875FA32D}" destId="{11F0851F-0107-421D-8666-BF330E67A8FF}" srcOrd="4" destOrd="0" presId="urn:microsoft.com/office/officeart/2005/8/layout/pList1"/>
    <dgm:cxn modelId="{12AEC3BC-E943-4179-BEBE-5EA27977738E}" type="presParOf" srcId="{11F0851F-0107-421D-8666-BF330E67A8FF}" destId="{7A18F2AD-0FD5-43E6-81DC-36C04EAB3E09}" srcOrd="0" destOrd="0" presId="urn:microsoft.com/office/officeart/2005/8/layout/pList1"/>
    <dgm:cxn modelId="{0536D6A4-4137-454E-AB72-BC37BBD92B39}" type="presParOf" srcId="{11F0851F-0107-421D-8666-BF330E67A8FF}" destId="{C70B1835-D9E0-4775-97CF-F73C1E4E9FC8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60F2CF-74E5-4B21-B713-D207BA7A3629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88E558-07AD-46E7-A31F-37B2AF4CF9B4}">
      <dgm:prSet phldrT="[Text]"/>
      <dgm:spPr/>
      <dgm:t>
        <a:bodyPr/>
        <a:lstStyle/>
        <a:p>
          <a:r>
            <a:rPr lang="en-US" dirty="0"/>
            <a:t>Food (</a:t>
          </a:r>
          <a:r>
            <a:rPr lang="en-US" dirty="0" smtClean="0"/>
            <a:t>23%)</a:t>
          </a:r>
          <a:endParaRPr lang="en-US" dirty="0"/>
        </a:p>
      </dgm:t>
    </dgm:pt>
    <dgm:pt modelId="{D8C95F2F-C6C7-4F03-ACA2-BB5C5CABAC3F}" type="parTrans" cxnId="{90C87554-5C3C-4FB8-B9CC-3F2D3F0CF049}">
      <dgm:prSet/>
      <dgm:spPr/>
      <dgm:t>
        <a:bodyPr/>
        <a:lstStyle/>
        <a:p>
          <a:endParaRPr lang="en-US"/>
        </a:p>
      </dgm:t>
    </dgm:pt>
    <dgm:pt modelId="{7271CD54-27C6-479C-9B0C-A721C2F29248}" type="sibTrans" cxnId="{90C87554-5C3C-4FB8-B9CC-3F2D3F0CF049}">
      <dgm:prSet/>
      <dgm:spPr/>
      <dgm:t>
        <a:bodyPr/>
        <a:lstStyle/>
        <a:p>
          <a:endParaRPr lang="en-US"/>
        </a:p>
      </dgm:t>
    </dgm:pt>
    <dgm:pt modelId="{7898980B-169B-461A-ABA9-7C2686244358}">
      <dgm:prSet phldrT="[Text]"/>
      <dgm:spPr/>
      <dgm:t>
        <a:bodyPr/>
        <a:lstStyle/>
        <a:p>
          <a:r>
            <a:rPr lang="en-US" dirty="0"/>
            <a:t>Employment </a:t>
          </a:r>
          <a:r>
            <a:rPr lang="en-US" dirty="0" smtClean="0"/>
            <a:t>(31</a:t>
          </a:r>
          <a:r>
            <a:rPr lang="en-US" dirty="0"/>
            <a:t>%)</a:t>
          </a:r>
        </a:p>
      </dgm:t>
    </dgm:pt>
    <dgm:pt modelId="{AB4A9E8E-BE86-4358-A832-C5C4402C74A1}" type="parTrans" cxnId="{B1B5E555-D93A-4EB8-AC9D-CD1826587159}">
      <dgm:prSet/>
      <dgm:spPr/>
      <dgm:t>
        <a:bodyPr/>
        <a:lstStyle/>
        <a:p>
          <a:endParaRPr lang="en-US"/>
        </a:p>
      </dgm:t>
    </dgm:pt>
    <dgm:pt modelId="{9C733C3F-E295-4DA3-87B9-B0DC39499987}" type="sibTrans" cxnId="{B1B5E555-D93A-4EB8-AC9D-CD1826587159}">
      <dgm:prSet/>
      <dgm:spPr/>
      <dgm:t>
        <a:bodyPr/>
        <a:lstStyle/>
        <a:p>
          <a:endParaRPr lang="en-US"/>
        </a:p>
      </dgm:t>
    </dgm:pt>
    <dgm:pt modelId="{54F80F4D-53FC-4B03-8127-C31A875FA32D}" type="pres">
      <dgm:prSet presAssocID="{DB60F2CF-74E5-4B21-B713-D207BA7A36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AF63C9-39D2-4E5A-A0C1-EC968EE6B5C4}" type="pres">
      <dgm:prSet presAssocID="{EC88E558-07AD-46E7-A31F-37B2AF4CF9B4}" presName="compNode" presStyleCnt="0"/>
      <dgm:spPr/>
    </dgm:pt>
    <dgm:pt modelId="{264DA79D-0685-46E6-9A96-8B8477C72B89}" type="pres">
      <dgm:prSet presAssocID="{EC88E558-07AD-46E7-A31F-37B2AF4CF9B4}" presName="pictRect" presStyleLbl="node1" presStyleIdx="0" presStyleCnt="2" custScaleX="63862" custScaleY="63862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743" t="389" r="11395" b="-14069"/>
          </a:stretch>
        </a:blipFill>
      </dgm:spPr>
      <dgm:t>
        <a:bodyPr/>
        <a:lstStyle/>
        <a:p>
          <a:endParaRPr lang="en-US"/>
        </a:p>
      </dgm:t>
    </dgm:pt>
    <dgm:pt modelId="{2DFF0D1B-63B0-46FC-9901-EB18808C9FE1}" type="pres">
      <dgm:prSet presAssocID="{EC88E558-07AD-46E7-A31F-37B2AF4CF9B4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2BFE3A-0415-426C-83B8-EFE26AFDEED8}" type="pres">
      <dgm:prSet presAssocID="{7271CD54-27C6-479C-9B0C-A721C2F2924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33D20A5-F860-4D4A-A6C9-990A6758B1FB}" type="pres">
      <dgm:prSet presAssocID="{7898980B-169B-461A-ABA9-7C2686244358}" presName="compNode" presStyleCnt="0"/>
      <dgm:spPr/>
    </dgm:pt>
    <dgm:pt modelId="{0D30FC14-074B-481F-979C-8BD5F0491968}" type="pres">
      <dgm:prSet presAssocID="{7898980B-169B-461A-ABA9-7C2686244358}" presName="pictRect" presStyleLbl="node1" presStyleIdx="1" presStyleCnt="2" custScaleX="62305" custScaleY="62305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861" t="-8268" r="2547" b="-23996"/>
          </a:stretch>
        </a:blipFill>
      </dgm:spPr>
      <dgm:t>
        <a:bodyPr/>
        <a:lstStyle/>
        <a:p>
          <a:endParaRPr lang="en-US"/>
        </a:p>
      </dgm:t>
    </dgm:pt>
    <dgm:pt modelId="{3B8404E5-10D7-4944-82C1-F087B568C262}" type="pres">
      <dgm:prSet presAssocID="{7898980B-169B-461A-ABA9-7C2686244358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5E27C7-3C6F-4696-BA53-A7DA64E77DF7}" type="presOf" srcId="{7898980B-169B-461A-ABA9-7C2686244358}" destId="{3B8404E5-10D7-4944-82C1-F087B568C262}" srcOrd="0" destOrd="0" presId="urn:microsoft.com/office/officeart/2005/8/layout/pList1"/>
    <dgm:cxn modelId="{973EA1D6-5B60-4A63-B094-46E87A8F9E05}" type="presOf" srcId="{7271CD54-27C6-479C-9B0C-A721C2F29248}" destId="{132BFE3A-0415-426C-83B8-EFE26AFDEED8}" srcOrd="0" destOrd="0" presId="urn:microsoft.com/office/officeart/2005/8/layout/pList1"/>
    <dgm:cxn modelId="{80E0EABA-2444-4549-9BD8-DAE333BFFDDC}" type="presOf" srcId="{EC88E558-07AD-46E7-A31F-37B2AF4CF9B4}" destId="{2DFF0D1B-63B0-46FC-9901-EB18808C9FE1}" srcOrd="0" destOrd="0" presId="urn:microsoft.com/office/officeart/2005/8/layout/pList1"/>
    <dgm:cxn modelId="{90C87554-5C3C-4FB8-B9CC-3F2D3F0CF049}" srcId="{DB60F2CF-74E5-4B21-B713-D207BA7A3629}" destId="{EC88E558-07AD-46E7-A31F-37B2AF4CF9B4}" srcOrd="0" destOrd="0" parTransId="{D8C95F2F-C6C7-4F03-ACA2-BB5C5CABAC3F}" sibTransId="{7271CD54-27C6-479C-9B0C-A721C2F29248}"/>
    <dgm:cxn modelId="{B1B5E555-D93A-4EB8-AC9D-CD1826587159}" srcId="{DB60F2CF-74E5-4B21-B713-D207BA7A3629}" destId="{7898980B-169B-461A-ABA9-7C2686244358}" srcOrd="1" destOrd="0" parTransId="{AB4A9E8E-BE86-4358-A832-C5C4402C74A1}" sibTransId="{9C733C3F-E295-4DA3-87B9-B0DC39499987}"/>
    <dgm:cxn modelId="{C3E74318-5457-46AA-9AB7-02B0BBCBC34E}" type="presOf" srcId="{DB60F2CF-74E5-4B21-B713-D207BA7A3629}" destId="{54F80F4D-53FC-4B03-8127-C31A875FA32D}" srcOrd="0" destOrd="0" presId="urn:microsoft.com/office/officeart/2005/8/layout/pList1"/>
    <dgm:cxn modelId="{EA956083-91EB-4866-9888-05A026035532}" type="presParOf" srcId="{54F80F4D-53FC-4B03-8127-C31A875FA32D}" destId="{14AF63C9-39D2-4E5A-A0C1-EC968EE6B5C4}" srcOrd="0" destOrd="0" presId="urn:microsoft.com/office/officeart/2005/8/layout/pList1"/>
    <dgm:cxn modelId="{13E9FBC2-1323-48F7-8792-7FD6F97DC03D}" type="presParOf" srcId="{14AF63C9-39D2-4E5A-A0C1-EC968EE6B5C4}" destId="{264DA79D-0685-46E6-9A96-8B8477C72B89}" srcOrd="0" destOrd="0" presId="urn:microsoft.com/office/officeart/2005/8/layout/pList1"/>
    <dgm:cxn modelId="{2F34A585-3EB9-491B-A208-37A91AFFF93F}" type="presParOf" srcId="{14AF63C9-39D2-4E5A-A0C1-EC968EE6B5C4}" destId="{2DFF0D1B-63B0-46FC-9901-EB18808C9FE1}" srcOrd="1" destOrd="0" presId="urn:microsoft.com/office/officeart/2005/8/layout/pList1"/>
    <dgm:cxn modelId="{E399734A-648D-4D58-A270-D8A08FE89C91}" type="presParOf" srcId="{54F80F4D-53FC-4B03-8127-C31A875FA32D}" destId="{132BFE3A-0415-426C-83B8-EFE26AFDEED8}" srcOrd="1" destOrd="0" presId="urn:microsoft.com/office/officeart/2005/8/layout/pList1"/>
    <dgm:cxn modelId="{248330BD-BE88-4C09-BB8F-01BE22D11B5A}" type="presParOf" srcId="{54F80F4D-53FC-4B03-8127-C31A875FA32D}" destId="{E33D20A5-F860-4D4A-A6C9-990A6758B1FB}" srcOrd="2" destOrd="0" presId="urn:microsoft.com/office/officeart/2005/8/layout/pList1"/>
    <dgm:cxn modelId="{97216BA1-699A-4042-A375-257E2680412C}" type="presParOf" srcId="{E33D20A5-F860-4D4A-A6C9-990A6758B1FB}" destId="{0D30FC14-074B-481F-979C-8BD5F0491968}" srcOrd="0" destOrd="0" presId="urn:microsoft.com/office/officeart/2005/8/layout/pList1"/>
    <dgm:cxn modelId="{56AD0E1E-CD46-4A15-B44A-6A0C543924B3}" type="presParOf" srcId="{E33D20A5-F860-4D4A-A6C9-990A6758B1FB}" destId="{3B8404E5-10D7-4944-82C1-F087B568C26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63615-C49A-4B24-A647-7399C7859027}">
      <dsp:nvSpPr>
        <dsp:cNvPr id="0" name=""/>
        <dsp:cNvSpPr/>
      </dsp:nvSpPr>
      <dsp:spPr>
        <a:xfrm rot="5400000">
          <a:off x="742044" y="1067039"/>
          <a:ext cx="1169141" cy="174132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345C951-45DF-4A51-8B31-1A6604C336B6}">
      <dsp:nvSpPr>
        <dsp:cNvPr id="0" name=""/>
        <dsp:cNvSpPr/>
      </dsp:nvSpPr>
      <dsp:spPr>
        <a:xfrm>
          <a:off x="233859" y="447059"/>
          <a:ext cx="1614875" cy="113036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Radiology</a:t>
          </a:r>
          <a:endParaRPr lang="en-US" sz="2500" kern="1200" dirty="0"/>
        </a:p>
      </dsp:txBody>
      <dsp:txXfrm>
        <a:off x="289049" y="502249"/>
        <a:ext cx="1504495" cy="1019980"/>
      </dsp:txXfrm>
    </dsp:sp>
    <dsp:sp modelId="{8B3F0735-614C-4F4B-86AB-564511C5CEA6}">
      <dsp:nvSpPr>
        <dsp:cNvPr id="0" name=""/>
        <dsp:cNvSpPr/>
      </dsp:nvSpPr>
      <dsp:spPr>
        <a:xfrm>
          <a:off x="3797543" y="1496542"/>
          <a:ext cx="4184768" cy="913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BD81DF-94D8-4B4E-8E98-303950B0E3B8}">
      <dsp:nvSpPr>
        <dsp:cNvPr id="0" name=""/>
        <dsp:cNvSpPr/>
      </dsp:nvSpPr>
      <dsp:spPr>
        <a:xfrm rot="5400000">
          <a:off x="2780247" y="2349217"/>
          <a:ext cx="1187540" cy="159751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05D67CD-D522-417B-975D-207F302E64D6}">
      <dsp:nvSpPr>
        <dsp:cNvPr id="0" name=""/>
        <dsp:cNvSpPr/>
      </dsp:nvSpPr>
      <dsp:spPr>
        <a:xfrm>
          <a:off x="2185147" y="1511752"/>
          <a:ext cx="1614875" cy="1130360"/>
        </a:xfrm>
        <a:prstGeom prst="roundRect">
          <a:avLst>
            <a:gd name="adj" fmla="val 16670"/>
          </a:avLst>
        </a:prstGeom>
        <a:solidFill>
          <a:schemeClr val="accent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Surgical Oncology</a:t>
          </a:r>
          <a:endParaRPr lang="en-US" sz="2500" kern="1200" dirty="0"/>
        </a:p>
      </dsp:txBody>
      <dsp:txXfrm>
        <a:off x="2240337" y="1566942"/>
        <a:ext cx="1504495" cy="1019980"/>
      </dsp:txXfrm>
    </dsp:sp>
    <dsp:sp modelId="{70EDB563-1276-45EB-BB34-947284AD1033}">
      <dsp:nvSpPr>
        <dsp:cNvPr id="0" name=""/>
        <dsp:cNvSpPr/>
      </dsp:nvSpPr>
      <dsp:spPr>
        <a:xfrm>
          <a:off x="3800023" y="1619558"/>
          <a:ext cx="1174506" cy="913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230B95-B30E-4975-AC59-4F7D0DCD025E}">
      <dsp:nvSpPr>
        <dsp:cNvPr id="0" name=""/>
        <dsp:cNvSpPr/>
      </dsp:nvSpPr>
      <dsp:spPr>
        <a:xfrm rot="5400000">
          <a:off x="4966883" y="3747492"/>
          <a:ext cx="959287" cy="154196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B27482A-B436-4056-A437-A337D4B50302}">
      <dsp:nvSpPr>
        <dsp:cNvPr id="0" name=""/>
        <dsp:cNvSpPr/>
      </dsp:nvSpPr>
      <dsp:spPr>
        <a:xfrm>
          <a:off x="4230902" y="2909030"/>
          <a:ext cx="1614875" cy="113036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Medical Oncology</a:t>
          </a:r>
          <a:endParaRPr lang="en-US" sz="2500" kern="1200" dirty="0"/>
        </a:p>
      </dsp:txBody>
      <dsp:txXfrm>
        <a:off x="4286092" y="2964220"/>
        <a:ext cx="1504495" cy="1019980"/>
      </dsp:txXfrm>
    </dsp:sp>
    <dsp:sp modelId="{59DB0317-F320-416E-BF3A-7C6B3911593E}">
      <dsp:nvSpPr>
        <dsp:cNvPr id="0" name=""/>
        <dsp:cNvSpPr/>
      </dsp:nvSpPr>
      <dsp:spPr>
        <a:xfrm>
          <a:off x="5899312" y="3003453"/>
          <a:ext cx="1174506" cy="913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4618F-EB0A-497E-8B6C-ED643FBA0EE1}">
      <dsp:nvSpPr>
        <dsp:cNvPr id="0" name=""/>
        <dsp:cNvSpPr/>
      </dsp:nvSpPr>
      <dsp:spPr>
        <a:xfrm>
          <a:off x="6294809" y="4235916"/>
          <a:ext cx="1614875" cy="113036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Radiation Oncology</a:t>
          </a:r>
          <a:endParaRPr lang="en-US" sz="2500" kern="1200" dirty="0"/>
        </a:p>
      </dsp:txBody>
      <dsp:txXfrm>
        <a:off x="6349999" y="4291106"/>
        <a:ext cx="1504495" cy="10199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DA79D-0685-46E6-9A96-8B8477C72B89}">
      <dsp:nvSpPr>
        <dsp:cNvPr id="0" name=""/>
        <dsp:cNvSpPr/>
      </dsp:nvSpPr>
      <dsp:spPr>
        <a:xfrm>
          <a:off x="946283" y="236"/>
          <a:ext cx="1208079" cy="832366"/>
        </a:xfrm>
        <a:prstGeom prst="round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743" t="389" r="11395" b="-14069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F0D1B-63B0-46FC-9901-EB18808C9FE1}">
      <dsp:nvSpPr>
        <dsp:cNvPr id="0" name=""/>
        <dsp:cNvSpPr/>
      </dsp:nvSpPr>
      <dsp:spPr>
        <a:xfrm>
          <a:off x="604471" y="1068112"/>
          <a:ext cx="1891703" cy="701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Food (</a:t>
          </a:r>
          <a:r>
            <a:rPr lang="en-US" sz="2000" kern="1200" dirty="0" smtClean="0"/>
            <a:t>20%)</a:t>
          </a:r>
          <a:endParaRPr lang="en-US" sz="2000" kern="1200" dirty="0"/>
        </a:p>
      </dsp:txBody>
      <dsp:txXfrm>
        <a:off x="604471" y="1068112"/>
        <a:ext cx="1891703" cy="701822"/>
      </dsp:txXfrm>
    </dsp:sp>
    <dsp:sp modelId="{0D30FC14-074B-481F-979C-8BD5F0491968}">
      <dsp:nvSpPr>
        <dsp:cNvPr id="0" name=""/>
        <dsp:cNvSpPr/>
      </dsp:nvSpPr>
      <dsp:spPr>
        <a:xfrm>
          <a:off x="3041963" y="5310"/>
          <a:ext cx="1178625" cy="812073"/>
        </a:xfrm>
        <a:prstGeom prst="round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861" t="-8268" r="2547" b="-2399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8404E5-10D7-4944-82C1-F087B568C262}">
      <dsp:nvSpPr>
        <dsp:cNvPr id="0" name=""/>
        <dsp:cNvSpPr/>
      </dsp:nvSpPr>
      <dsp:spPr>
        <a:xfrm>
          <a:off x="2685424" y="1063038"/>
          <a:ext cx="1891703" cy="701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Employment (</a:t>
          </a:r>
          <a:r>
            <a:rPr lang="en-US" sz="2000" kern="1200" dirty="0" smtClean="0"/>
            <a:t>28%)</a:t>
          </a:r>
          <a:endParaRPr lang="en-US" sz="2000" kern="1200" dirty="0"/>
        </a:p>
      </dsp:txBody>
      <dsp:txXfrm>
        <a:off x="2685424" y="1063038"/>
        <a:ext cx="1891703" cy="701822"/>
      </dsp:txXfrm>
    </dsp:sp>
    <dsp:sp modelId="{7A18F2AD-0FD5-43E6-81DC-36C04EAB3E09}">
      <dsp:nvSpPr>
        <dsp:cNvPr id="0" name=""/>
        <dsp:cNvSpPr/>
      </dsp:nvSpPr>
      <dsp:spPr>
        <a:xfrm>
          <a:off x="1888363" y="1959104"/>
          <a:ext cx="1404873" cy="967957"/>
        </a:xfrm>
        <a:prstGeom prst="round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2350" t="4882" r="13408" b="-132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0B1835-D9E0-4775-97CF-F73C1E4E9FC8}">
      <dsp:nvSpPr>
        <dsp:cNvPr id="0" name=""/>
        <dsp:cNvSpPr/>
      </dsp:nvSpPr>
      <dsp:spPr>
        <a:xfrm>
          <a:off x="1644948" y="3094775"/>
          <a:ext cx="1891703" cy="701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Utilities (</a:t>
          </a:r>
          <a:r>
            <a:rPr lang="en-US" sz="2000" kern="1200" dirty="0" smtClean="0"/>
            <a:t>15%)</a:t>
          </a:r>
          <a:endParaRPr lang="en-US" sz="2000" kern="1200" dirty="0"/>
        </a:p>
      </dsp:txBody>
      <dsp:txXfrm>
        <a:off x="1644948" y="3094775"/>
        <a:ext cx="1891703" cy="7018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DA79D-0685-46E6-9A96-8B8477C72B89}">
      <dsp:nvSpPr>
        <dsp:cNvPr id="0" name=""/>
        <dsp:cNvSpPr/>
      </dsp:nvSpPr>
      <dsp:spPr>
        <a:xfrm>
          <a:off x="447212" y="745038"/>
          <a:ext cx="1574702" cy="1084970"/>
        </a:xfrm>
        <a:prstGeom prst="round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743" t="389" r="11395" b="-14069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F0D1B-63B0-46FC-9901-EB18808C9FE1}">
      <dsp:nvSpPr>
        <dsp:cNvPr id="0" name=""/>
        <dsp:cNvSpPr/>
      </dsp:nvSpPr>
      <dsp:spPr>
        <a:xfrm>
          <a:off x="1668" y="2136987"/>
          <a:ext cx="2465790" cy="914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Food (</a:t>
          </a:r>
          <a:r>
            <a:rPr lang="en-US" sz="2600" kern="1200" dirty="0" smtClean="0"/>
            <a:t>23%)</a:t>
          </a:r>
          <a:endParaRPr lang="en-US" sz="2600" kern="1200" dirty="0"/>
        </a:p>
      </dsp:txBody>
      <dsp:txXfrm>
        <a:off x="1668" y="2136987"/>
        <a:ext cx="2465790" cy="914808"/>
      </dsp:txXfrm>
    </dsp:sp>
    <dsp:sp modelId="{0D30FC14-074B-481F-979C-8BD5F0491968}">
      <dsp:nvSpPr>
        <dsp:cNvPr id="0" name=""/>
        <dsp:cNvSpPr/>
      </dsp:nvSpPr>
      <dsp:spPr>
        <a:xfrm>
          <a:off x="3178881" y="751651"/>
          <a:ext cx="1536310" cy="1058517"/>
        </a:xfrm>
        <a:prstGeom prst="round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861" t="-8268" r="2547" b="-2399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8404E5-10D7-4944-82C1-F087B568C262}">
      <dsp:nvSpPr>
        <dsp:cNvPr id="0" name=""/>
        <dsp:cNvSpPr/>
      </dsp:nvSpPr>
      <dsp:spPr>
        <a:xfrm>
          <a:off x="2714141" y="2130374"/>
          <a:ext cx="2465790" cy="914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Employment </a:t>
          </a:r>
          <a:r>
            <a:rPr lang="en-US" sz="2600" kern="1200" dirty="0" smtClean="0"/>
            <a:t>(31</a:t>
          </a:r>
          <a:r>
            <a:rPr lang="en-US" sz="2600" kern="1200" dirty="0"/>
            <a:t>%)</a:t>
          </a:r>
        </a:p>
      </dsp:txBody>
      <dsp:txXfrm>
        <a:off x="2714141" y="2130374"/>
        <a:ext cx="2465790" cy="914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A5865-E4D8-45D3-BE43-0C8479649973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98E51-0F70-4F51-B436-92EEC37C4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57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3F0143-BAE5-442E-A080-F9CF0B4455D8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8A34F5D-C005-47BF-A21B-04EAC03D1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2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Tumor board research presentation (April 7, 5-5:30 PM)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Overview, update, future directions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Importance of follow-up assessments and role of medical oncologists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Approx. 15 minutes slides, 15 minutes discussions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34F5D-C005-47BF-A21B-04EAC03D1F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47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376D0-31B4-49EB-B85F-D91B1A06358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436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BIDMC Initial</a:t>
            </a:r>
            <a:r>
              <a:rPr lang="en-US" baseline="0" dirty="0" smtClean="0"/>
              <a:t> SNA data:</a:t>
            </a:r>
          </a:p>
          <a:p>
            <a:r>
              <a:rPr lang="en-US" baseline="0" dirty="0" smtClean="0"/>
              <a:t>No needs reported	16 (21%)</a:t>
            </a:r>
          </a:p>
          <a:p>
            <a:r>
              <a:rPr lang="en-US" baseline="0" dirty="0" smtClean="0"/>
              <a:t>1 need identified	12 (15%)</a:t>
            </a:r>
          </a:p>
          <a:p>
            <a:r>
              <a:rPr lang="en-US" baseline="0" dirty="0" smtClean="0"/>
              <a:t>2+ needs identified	21 (27%)</a:t>
            </a:r>
          </a:p>
          <a:p>
            <a:r>
              <a:rPr lang="en-US" baseline="0" dirty="0" smtClean="0"/>
              <a:t>Incomplete/missing	29 (37%)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34F5D-C005-47BF-A21B-04EAC03D1FD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08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BIDMC Follow Up</a:t>
            </a:r>
            <a:r>
              <a:rPr lang="en-US" baseline="0" dirty="0" smtClean="0"/>
              <a:t> SNA data:</a:t>
            </a:r>
          </a:p>
          <a:p>
            <a:r>
              <a:rPr lang="en-US" baseline="0" dirty="0" smtClean="0"/>
              <a:t>No needs reported	2 (3%)</a:t>
            </a:r>
          </a:p>
          <a:p>
            <a:r>
              <a:rPr lang="en-US" baseline="0" dirty="0" smtClean="0"/>
              <a:t>1 need identified	2 (3%)</a:t>
            </a:r>
          </a:p>
          <a:p>
            <a:r>
              <a:rPr lang="en-US" baseline="0" dirty="0" smtClean="0"/>
              <a:t>2+ needs identified	7 (9%)</a:t>
            </a:r>
          </a:p>
          <a:p>
            <a:r>
              <a:rPr lang="en-US" baseline="0" dirty="0" smtClean="0"/>
              <a:t>Incomplete/missing	67 (85%)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34F5D-C005-47BF-A21B-04EAC03D1FD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21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data challenges section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34F5D-C005-47BF-A21B-04EAC03D1FD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55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34F5D-C005-47BF-A21B-04EAC03D1FD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19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34F5D-C005-47BF-A21B-04EAC03D1FD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57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Numerator data from national death files </a:t>
            </a:r>
          </a:p>
          <a:p>
            <a:r>
              <a:rPr lang="en-US" dirty="0"/>
              <a:t>Population-based denominators from the U.S. Census Bureau</a:t>
            </a:r>
          </a:p>
          <a:p>
            <a:endParaRPr lang="en-US" b="1" dirty="0"/>
          </a:p>
          <a:p>
            <a:r>
              <a:rPr lang="en-US" dirty="0"/>
              <a:t>Between 1990-1994 (T1) and 2005-2009 (T2), in Boston:</a:t>
            </a:r>
          </a:p>
          <a:p>
            <a:pPr lvl="1"/>
            <a:r>
              <a:rPr lang="en-US" dirty="0"/>
              <a:t>T2:T1 rate ratio of cancer mortality for Black women: </a:t>
            </a:r>
            <a:r>
              <a:rPr lang="en-US" b="1" dirty="0"/>
              <a:t>0.90</a:t>
            </a:r>
          </a:p>
          <a:p>
            <a:pPr lvl="1"/>
            <a:r>
              <a:rPr lang="en-US" dirty="0"/>
              <a:t>T2:T1 rate ratio of cancer mortality for White women: </a:t>
            </a:r>
            <a:r>
              <a:rPr lang="en-US" b="1" dirty="0"/>
              <a:t>0.57</a:t>
            </a:r>
            <a:endParaRPr lang="en-US" dirty="0"/>
          </a:p>
          <a:p>
            <a:endParaRPr lang="en-US" b="1" dirty="0"/>
          </a:p>
          <a:p>
            <a:endParaRPr lang="en-US" dirty="0"/>
          </a:p>
          <a:p>
            <a:r>
              <a:rPr lang="en-US" dirty="0"/>
              <a:t>*Where Black</a:t>
            </a:r>
            <a:r>
              <a:rPr lang="en-US" baseline="0" dirty="0"/>
              <a:t> = non-Hispanic Black and White = non-Hispanic White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376D0-31B4-49EB-B85F-D91B1A06358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36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376D0-31B4-49EB-B85F-D91B1A06358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285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47C31-796F-47B2-BF1D-6B10444E1B8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6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34F5D-C005-47BF-A21B-04EAC03D1FD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83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34F5D-C005-47BF-A21B-04EAC03D1FD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37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34F5D-C005-47BF-A21B-04EAC03D1FD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94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Arrows signify a hand off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53DAB-7BB0-FB4C-8448-891CB22286F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83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Target</a:t>
            </a:r>
            <a:r>
              <a:rPr lang="en-US" baseline="0" dirty="0" smtClean="0"/>
              <a:t> enrollment by end: 589 intervention patients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Will</a:t>
            </a:r>
            <a:r>
              <a:rPr lang="en-US" baseline="0" dirty="0" smtClean="0"/>
              <a:t> do NCE starting June 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34F5D-C005-47BF-A21B-04EAC03D1FD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13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6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4016-12BE-46B5-AABF-45576BA9A21E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405D-F480-4059-A15E-042C943E9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08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4016-12BE-46B5-AABF-45576BA9A21E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405D-F480-4059-A15E-042C943E9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7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4016-12BE-46B5-AABF-45576BA9A21E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405D-F480-4059-A15E-042C943E9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5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27F3-01FB-F742-B9CA-CAA473C679F3}" type="datetimeFigureOut">
              <a:rPr lang="en-US" smtClean="0">
                <a:solidFill>
                  <a:prstClr val="white"/>
                </a:solidFill>
              </a:rPr>
              <a:pPr/>
              <a:t>5/5/2021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FE077-60B4-BD49-872E-7004728C97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760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384868"/>
            <a:ext cx="10515600" cy="1331259"/>
          </a:xfrm>
        </p:spPr>
        <p:txBody>
          <a:bodyPr anchor="b"/>
          <a:lstStyle>
            <a:lvl1pPr>
              <a:defRPr sz="6000">
                <a:solidFill>
                  <a:srgbClr val="403F4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982828"/>
            <a:ext cx="9361021" cy="1802279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403F4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27F3-01FB-F742-B9CA-CAA473C679F3}" type="datetimeFigureOut">
              <a:rPr lang="en-US" smtClean="0">
                <a:solidFill>
                  <a:prstClr val="white"/>
                </a:solidFill>
              </a:rPr>
              <a:pPr/>
              <a:t>5/5/2021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FE077-60B4-BD49-872E-7004728C97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23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27751"/>
            <a:ext cx="10509250" cy="672218"/>
          </a:xfrm>
        </p:spPr>
        <p:txBody>
          <a:bodyPr>
            <a:normAutofit/>
          </a:bodyPr>
          <a:lstStyle>
            <a:lvl1pPr>
              <a:defRPr sz="3200">
                <a:solidFill>
                  <a:srgbClr val="403F4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237139"/>
            <a:ext cx="5181600" cy="29398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237139"/>
            <a:ext cx="5181600" cy="29398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27F3-01FB-F742-B9CA-CAA473C679F3}" type="datetimeFigureOut">
              <a:rPr lang="en-US" smtClean="0">
                <a:solidFill>
                  <a:prstClr val="white"/>
                </a:solidFill>
              </a:rPr>
              <a:pPr/>
              <a:t>5/5/2021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FE077-60B4-BD49-872E-7004728C97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072" y="5515535"/>
            <a:ext cx="871728" cy="5242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52" y="585059"/>
            <a:ext cx="4429048" cy="1488453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5056094" y="1438835"/>
            <a:ext cx="6291356" cy="53749"/>
          </a:xfrm>
          <a:prstGeom prst="line">
            <a:avLst/>
          </a:prstGeom>
          <a:ln w="12700">
            <a:solidFill>
              <a:srgbClr val="44B8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932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271616"/>
            <a:ext cx="10515600" cy="704334"/>
          </a:xfrm>
        </p:spPr>
        <p:txBody>
          <a:bodyPr/>
          <a:lstStyle>
            <a:lvl1pPr>
              <a:defRPr>
                <a:solidFill>
                  <a:srgbClr val="403F4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174055"/>
            <a:ext cx="5157787" cy="31822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74055"/>
            <a:ext cx="5183188" cy="3182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27F3-01FB-F742-B9CA-CAA473C679F3}" type="datetimeFigureOut">
              <a:rPr lang="en-US" smtClean="0">
                <a:solidFill>
                  <a:prstClr val="white"/>
                </a:solidFill>
              </a:rPr>
              <a:pPr/>
              <a:t>5/5/2021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FE077-60B4-BD49-872E-7004728C97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072" y="5515535"/>
            <a:ext cx="871728" cy="5242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52" y="585059"/>
            <a:ext cx="4429048" cy="1488453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5056094" y="1438835"/>
            <a:ext cx="6291356" cy="53749"/>
          </a:xfrm>
          <a:prstGeom prst="line">
            <a:avLst/>
          </a:prstGeom>
          <a:ln w="12700">
            <a:solidFill>
              <a:srgbClr val="44B8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948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27F3-01FB-F742-B9CA-CAA473C679F3}" type="datetimeFigureOut">
              <a:rPr lang="en-US" smtClean="0">
                <a:solidFill>
                  <a:prstClr val="white"/>
                </a:solidFill>
              </a:rPr>
              <a:pPr/>
              <a:t>5/5/2021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FE077-60B4-BD49-872E-7004728C97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048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27F3-01FB-F742-B9CA-CAA473C679F3}" type="datetimeFigureOut">
              <a:rPr lang="en-US" smtClean="0">
                <a:solidFill>
                  <a:prstClr val="white"/>
                </a:solidFill>
              </a:rPr>
              <a:pPr/>
              <a:t>5/5/2021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FE077-60B4-BD49-872E-7004728C97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310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20345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203450"/>
            <a:ext cx="6172200" cy="3657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803650"/>
            <a:ext cx="3932237" cy="2057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27F3-01FB-F742-B9CA-CAA473C679F3}" type="datetimeFigureOut">
              <a:rPr lang="en-US" smtClean="0">
                <a:solidFill>
                  <a:prstClr val="white"/>
                </a:solidFill>
              </a:rPr>
              <a:pPr/>
              <a:t>5/5/2021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FE077-60B4-BD49-872E-7004728C97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70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1246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6094" y="2124636"/>
            <a:ext cx="6299294" cy="33214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724835"/>
            <a:ext cx="3932237" cy="213621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27F3-01FB-F742-B9CA-CAA473C679F3}" type="datetimeFigureOut">
              <a:rPr lang="en-US" smtClean="0">
                <a:solidFill>
                  <a:prstClr val="white"/>
                </a:solidFill>
              </a:rPr>
              <a:pPr/>
              <a:t>5/5/2021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FE077-60B4-BD49-872E-7004728C97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68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4016-12BE-46B5-AABF-45576BA9A21E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405D-F480-4059-A15E-042C943E9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30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6210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27F3-01FB-F742-B9CA-CAA473C679F3}" type="datetimeFigureOut">
              <a:rPr lang="en-US" smtClean="0">
                <a:solidFill>
                  <a:prstClr val="white"/>
                </a:solidFill>
              </a:rPr>
              <a:pPr/>
              <a:t>5/5/2021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FE077-60B4-BD49-872E-7004728C97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46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B65A-47C5-8A41-BE62-B3A142D7E75C}" type="datetimeFigureOut">
              <a:rPr lang="en-US" smtClean="0">
                <a:solidFill>
                  <a:prstClr val="white"/>
                </a:solidFill>
              </a:rPr>
              <a:pPr/>
              <a:t>5/5/2021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33FE-97D6-874A-A7D1-841F7245DD0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524000" y="3455894"/>
            <a:ext cx="9144000" cy="0"/>
          </a:xfrm>
          <a:prstGeom prst="line">
            <a:avLst/>
          </a:prstGeom>
          <a:ln w="12700">
            <a:solidFill>
              <a:srgbClr val="44B8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270" y="3749012"/>
            <a:ext cx="4976388" cy="1672394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524000" y="1512132"/>
            <a:ext cx="9144000" cy="157330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1" i="0" cap="all" baseline="0">
                <a:solidFill>
                  <a:srgbClr val="403F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5384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4465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2" name="TitleBottomPlaceholder"/>
          <p:cNvSpPr>
            <a:spLocks noChangeArrowheads="1"/>
          </p:cNvSpPr>
          <p:nvPr userDrawn="1"/>
        </p:nvSpPr>
        <p:spPr bwMode="auto">
          <a:xfrm>
            <a:off x="0" y="2283841"/>
            <a:ext cx="2984827" cy="418776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32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474500" y="3105357"/>
            <a:ext cx="6714779" cy="502445"/>
          </a:xfrm>
          <a:prstGeom prst="rect">
            <a:avLst/>
          </a:prstGeom>
        </p:spPr>
        <p:txBody>
          <a:bodyPr anchor="t"/>
          <a:lstStyle>
            <a:lvl1pPr>
              <a:defRPr sz="2400" b="1"/>
            </a:lvl1pPr>
          </a:lstStyle>
          <a:p>
            <a:pPr lvl="0"/>
            <a:r>
              <a:rPr lang="en-US" noProof="0" dirty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474500" y="3711729"/>
            <a:ext cx="6714779" cy="369332"/>
          </a:xfrm>
        </p:spPr>
        <p:txBody>
          <a:bodyPr>
            <a:sp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grpSp>
        <p:nvGrpSpPr>
          <p:cNvPr id="13513" name="McK Title Elements"/>
          <p:cNvGrpSpPr>
            <a:grpSpLocks/>
          </p:cNvGrpSpPr>
          <p:nvPr/>
        </p:nvGrpSpPr>
        <p:grpSpPr bwMode="auto">
          <a:xfrm>
            <a:off x="1" y="1"/>
            <a:ext cx="12187680" cy="6859620"/>
            <a:chOff x="0" y="0"/>
            <a:chExt cx="5643" cy="4235"/>
          </a:xfrm>
        </p:grpSpPr>
        <p:sp>
          <p:nvSpPr>
            <p:cNvPr id="13332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28" dirty="0">
                  <a:solidFill>
                    <a:srgbClr val="000000"/>
                  </a:solidFill>
                  <a:cs typeface="Arial" charset="0"/>
                </a:rPr>
                <a:t>Document type</a:t>
              </a:r>
            </a:p>
          </p:txBody>
        </p:sp>
        <p:sp>
          <p:nvSpPr>
            <p:cNvPr id="13333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28" dirty="0">
                  <a:solidFill>
                    <a:srgbClr val="000000"/>
                  </a:solidFill>
                  <a:cs typeface="Arial" charset="0"/>
                </a:rPr>
                <a:t>Date</a:t>
              </a:r>
            </a:p>
          </p:txBody>
        </p:sp>
        <p:sp>
          <p:nvSpPr>
            <p:cNvPr id="13352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3"/>
              <a:ext cx="277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20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16" dirty="0">
                  <a:solidFill>
                    <a:srgbClr val="000000"/>
                  </a:solidFill>
                  <a:cs typeface="Arial" charset="0"/>
                </a:rPr>
                <a:t>CONFIDENTIAL AND PROPRIETARY</a:t>
              </a:r>
            </a:p>
            <a:p>
              <a:pPr defTabSz="82120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16" dirty="0">
                  <a:solidFill>
                    <a:srgbClr val="000000"/>
                  </a:solidFill>
                  <a:cs typeface="Arial" charset="0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3474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32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75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32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77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32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13507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081" y="6574546"/>
            <a:ext cx="2226740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TopPlaceholder"/>
          <p:cNvSpPr>
            <a:spLocks noChangeArrowheads="1"/>
          </p:cNvSpPr>
          <p:nvPr userDrawn="1"/>
        </p:nvSpPr>
        <p:spPr bwMode="auto">
          <a:xfrm>
            <a:off x="0" y="1"/>
            <a:ext cx="2984827" cy="2283840"/>
          </a:xfrm>
          <a:prstGeom prst="rect">
            <a:avLst/>
          </a:prstGeom>
          <a:solidFill>
            <a:srgbClr val="F8BF5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32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727" y="1504987"/>
            <a:ext cx="3831221" cy="811676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-1" y="6428097"/>
            <a:ext cx="12192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293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900" b="1" dirty="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773" y="1142357"/>
            <a:ext cx="11672551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79403" y="6660156"/>
            <a:ext cx="9426572" cy="18977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31773" y="155577"/>
            <a:ext cx="11670161" cy="634999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1" y="878505"/>
            <a:ext cx="1219847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7294262" y="878505"/>
            <a:ext cx="2924861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1006448" y="878505"/>
            <a:ext cx="1185552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9405847" y="878505"/>
            <a:ext cx="1626551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11032398" y="878505"/>
            <a:ext cx="1159604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8049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900" b="1" dirty="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835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80576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1773" y="1142357"/>
            <a:ext cx="11672551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24049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773" y="1142357"/>
            <a:ext cx="11672551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31773" y="155577"/>
            <a:ext cx="11670161" cy="634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1" y="878505"/>
            <a:ext cx="1219847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7294262" y="878505"/>
            <a:ext cx="2924861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1006448" y="878505"/>
            <a:ext cx="1185552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9405847" y="878505"/>
            <a:ext cx="1626551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11032398" y="878505"/>
            <a:ext cx="1159604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682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773" y="1142357"/>
            <a:ext cx="11672551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31773" y="155577"/>
            <a:ext cx="11670161" cy="634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1" y="878505"/>
            <a:ext cx="1219847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7294262" y="878505"/>
            <a:ext cx="2924861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1006448" y="878505"/>
            <a:ext cx="1185552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9405847" y="878505"/>
            <a:ext cx="1626551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11032398" y="878505"/>
            <a:ext cx="1159604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7176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773" y="1142357"/>
            <a:ext cx="11672551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31773" y="155577"/>
            <a:ext cx="11670161" cy="634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1" y="878505"/>
            <a:ext cx="1219847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7294262" y="878505"/>
            <a:ext cx="2924861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1006448" y="878505"/>
            <a:ext cx="1185552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9405847" y="878505"/>
            <a:ext cx="1626551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11032398" y="878505"/>
            <a:ext cx="1159604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05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4016-12BE-46B5-AABF-45576BA9A21E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405D-F480-4059-A15E-042C943E9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07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900" b="1" dirty="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704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773" y="1142357"/>
            <a:ext cx="11672551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31773" y="155577"/>
            <a:ext cx="11670161" cy="634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1" y="878505"/>
            <a:ext cx="1219847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7294262" y="878505"/>
            <a:ext cx="2924861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1006448" y="878505"/>
            <a:ext cx="1185552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9405847" y="878505"/>
            <a:ext cx="1626551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11032398" y="878505"/>
            <a:ext cx="1159604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562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773" y="1142357"/>
            <a:ext cx="11672551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31773" y="155577"/>
            <a:ext cx="11670161" cy="634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1" y="878505"/>
            <a:ext cx="1219847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7294262" y="878505"/>
            <a:ext cx="2924861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1006448" y="878505"/>
            <a:ext cx="1185552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9405847" y="878505"/>
            <a:ext cx="1626551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11032398" y="878505"/>
            <a:ext cx="1159604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4192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774" y="1142357"/>
            <a:ext cx="11672551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4572" indent="-126206">
              <a:buClr>
                <a:schemeClr val="tx2"/>
              </a:buClr>
              <a:buFont typeface="Arial" panose="020B0604020202020204" pitchFamily="34" charset="0"/>
              <a:buChar char="̶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0785" indent="-170260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79403" y="6660156"/>
            <a:ext cx="9426572" cy="18977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31774" y="155579"/>
            <a:ext cx="11670161" cy="634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2" y="878505"/>
            <a:ext cx="1219847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7294263" y="878505"/>
            <a:ext cx="2924861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1006448" y="878505"/>
            <a:ext cx="1185552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9405849" y="878505"/>
            <a:ext cx="1626551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11032399" y="878505"/>
            <a:ext cx="1159604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239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773" y="1142357"/>
            <a:ext cx="11672551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31773" y="155577"/>
            <a:ext cx="11670161" cy="634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1" y="878505"/>
            <a:ext cx="1219847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7294262" y="878505"/>
            <a:ext cx="2924861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1006448" y="878505"/>
            <a:ext cx="1185552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9405847" y="878505"/>
            <a:ext cx="1626551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11032398" y="878505"/>
            <a:ext cx="1159604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0940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773" y="1142357"/>
            <a:ext cx="11672551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79403" y="6660156"/>
            <a:ext cx="9426572" cy="18977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31773" y="155577"/>
            <a:ext cx="11670161" cy="634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1" y="878505"/>
            <a:ext cx="1219847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7294262" y="878505"/>
            <a:ext cx="2924861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1006448" y="878505"/>
            <a:ext cx="1185552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9405847" y="878505"/>
            <a:ext cx="1626551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11032398" y="878505"/>
            <a:ext cx="1159604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8694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749D563A-11F8-43A6-83B7-796F7E364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01" b="29128"/>
          <a:stretch/>
        </p:blipFill>
        <p:spPr>
          <a:xfrm>
            <a:off x="9878320" y="127450"/>
            <a:ext cx="1976928" cy="89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26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563A-11F8-43A6-83B7-796F7E364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01" b="29128"/>
          <a:stretch/>
        </p:blipFill>
        <p:spPr>
          <a:xfrm>
            <a:off x="9878320" y="127450"/>
            <a:ext cx="1976928" cy="89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513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563A-11F8-43A6-83B7-796F7E364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01" b="29128"/>
          <a:stretch/>
        </p:blipFill>
        <p:spPr>
          <a:xfrm>
            <a:off x="9878320" y="127450"/>
            <a:ext cx="1976928" cy="89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109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563A-11F8-43A6-83B7-796F7E364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01" b="29128"/>
          <a:stretch/>
        </p:blipFill>
        <p:spPr>
          <a:xfrm>
            <a:off x="9878320" y="127450"/>
            <a:ext cx="1976928" cy="89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77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4016-12BE-46B5-AABF-45576BA9A21E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405D-F480-4059-A15E-042C943E9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435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563A-11F8-43A6-83B7-796F7E364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01" b="29128"/>
          <a:stretch/>
        </p:blipFill>
        <p:spPr>
          <a:xfrm>
            <a:off x="9878320" y="127450"/>
            <a:ext cx="1976928" cy="89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844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563A-11F8-43A6-83B7-796F7E364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01" b="29128"/>
          <a:stretch/>
        </p:blipFill>
        <p:spPr>
          <a:xfrm>
            <a:off x="9878320" y="127450"/>
            <a:ext cx="1976928" cy="89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194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563A-11F8-43A6-83B7-796F7E364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01" b="29128"/>
          <a:stretch/>
        </p:blipFill>
        <p:spPr>
          <a:xfrm>
            <a:off x="9878320" y="127450"/>
            <a:ext cx="1976928" cy="89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091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563A-11F8-43A6-83B7-796F7E364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01" b="29128"/>
          <a:stretch/>
        </p:blipFill>
        <p:spPr>
          <a:xfrm>
            <a:off x="9878320" y="127450"/>
            <a:ext cx="1976928" cy="89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365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563A-11F8-43A6-83B7-796F7E364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01" b="29128"/>
          <a:stretch/>
        </p:blipFill>
        <p:spPr>
          <a:xfrm>
            <a:off x="9878320" y="127450"/>
            <a:ext cx="1976928" cy="89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595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563A-11F8-43A6-83B7-796F7E364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01" b="29128"/>
          <a:stretch/>
        </p:blipFill>
        <p:spPr>
          <a:xfrm>
            <a:off x="9878320" y="127450"/>
            <a:ext cx="1976928" cy="89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486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563A-11F8-43A6-83B7-796F7E364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01" b="29128"/>
          <a:stretch/>
        </p:blipFill>
        <p:spPr>
          <a:xfrm>
            <a:off x="9878320" y="127450"/>
            <a:ext cx="1976928" cy="89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450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563A-11F8-43A6-83B7-796F7E364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01" b="29128"/>
          <a:stretch/>
        </p:blipFill>
        <p:spPr>
          <a:xfrm>
            <a:off x="9878320" y="127450"/>
            <a:ext cx="1976928" cy="89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522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563A-11F8-43A6-83B7-796F7E364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01" b="29128"/>
          <a:stretch/>
        </p:blipFill>
        <p:spPr>
          <a:xfrm>
            <a:off x="9878320" y="127450"/>
            <a:ext cx="1976928" cy="89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547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563A-11F8-43A6-83B7-796F7E364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01" b="29128"/>
          <a:stretch/>
        </p:blipFill>
        <p:spPr>
          <a:xfrm>
            <a:off x="9878320" y="127450"/>
            <a:ext cx="1976928" cy="89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01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4016-12BE-46B5-AABF-45576BA9A21E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405D-F480-4059-A15E-042C943E9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802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563A-11F8-43A6-83B7-796F7E364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01" b="29128"/>
          <a:stretch/>
        </p:blipFill>
        <p:spPr>
          <a:xfrm>
            <a:off x="9878320" y="127450"/>
            <a:ext cx="1976928" cy="89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151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563A-11F8-43A6-83B7-796F7E364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01" b="29128"/>
          <a:stretch/>
        </p:blipFill>
        <p:spPr>
          <a:xfrm>
            <a:off x="9878320" y="127450"/>
            <a:ext cx="1976928" cy="89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638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563A-11F8-43A6-83B7-796F7E364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01" b="29128"/>
          <a:stretch/>
        </p:blipFill>
        <p:spPr>
          <a:xfrm rot="5400000">
            <a:off x="10517736" y="728564"/>
            <a:ext cx="1976928" cy="89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1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4016-12BE-46B5-AABF-45576BA9A21E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405D-F480-4059-A15E-042C943E9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34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4016-12BE-46B5-AABF-45576BA9A21E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405D-F480-4059-A15E-042C943E9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28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4016-12BE-46B5-AABF-45576BA9A21E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405D-F480-4059-A15E-042C943E9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57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4016-12BE-46B5-AABF-45576BA9A21E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405D-F480-4059-A15E-042C943E9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21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2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23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1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F4016-12BE-46B5-AABF-45576BA9A21E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6405D-F480-4059-A15E-042C943E9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0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0469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509681"/>
            <a:ext cx="10515600" cy="2667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1ED27F3-01FB-F742-B9CA-CAA473C679F3}" type="datetimeFigureOut">
              <a:rPr lang="en-US" smtClean="0">
                <a:solidFill>
                  <a:prstClr val="white"/>
                </a:solidFill>
              </a:rPr>
              <a:pPr/>
              <a:t>5/5/2021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88FE077-60B4-BD49-872E-7004728C97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072" y="5515535"/>
            <a:ext cx="871728" cy="5242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52" y="585059"/>
            <a:ext cx="4429048" cy="1488453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5056094" y="1438835"/>
            <a:ext cx="6291356" cy="53749"/>
          </a:xfrm>
          <a:prstGeom prst="line">
            <a:avLst/>
          </a:prstGeom>
          <a:ln w="12700">
            <a:solidFill>
              <a:srgbClr val="44B8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13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403F4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1" i="0" kern="1200">
          <a:solidFill>
            <a:srgbClr val="403F4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403F4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403F4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403F4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403F4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hidden="1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900" b="1" dirty="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1" y="6428097"/>
            <a:ext cx="12192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163" y="1146379"/>
            <a:ext cx="11665736" cy="5213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Text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" y="878505"/>
            <a:ext cx="12198479" cy="77748"/>
          </a:xfrm>
          <a:prstGeom prst="rect">
            <a:avLst/>
          </a:prstGeom>
          <a:solidFill>
            <a:srgbClr val="6283C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429" y="6543028"/>
            <a:ext cx="1576916" cy="271437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7294262" y="878505"/>
            <a:ext cx="2924861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1006448" y="878505"/>
            <a:ext cx="1185552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9405847" y="878505"/>
            <a:ext cx="1626551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11032398" y="878505"/>
            <a:ext cx="1159604" cy="77748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1347940" y="6536954"/>
            <a:ext cx="8440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fld id="{875E1BC9-AFED-45F7-883E-56D4DC3C4571}" type="slidenum">
              <a:rPr lang="en-US" sz="900" smtClean="0">
                <a:solidFill>
                  <a:srgbClr val="FFFFFF"/>
                </a:solidFill>
                <a:cs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t>‹#›</a:t>
            </a:fld>
            <a:endParaRPr lang="en-US" sz="9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19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9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39775" indent="-22542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9D563A-11F8-43A6-83B7-796F7E364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01" b="29128"/>
          <a:stretch/>
        </p:blipFill>
        <p:spPr>
          <a:xfrm>
            <a:off x="9878320" y="127450"/>
            <a:ext cx="1976928" cy="89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77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gif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0218" y="1108670"/>
            <a:ext cx="7965295" cy="2387600"/>
          </a:xfrm>
        </p:spPr>
        <p:txBody>
          <a:bodyPr>
            <a:normAutofit/>
          </a:bodyPr>
          <a:lstStyle/>
          <a:p>
            <a:r>
              <a:rPr lang="en-US" b="1" dirty="0" smtClean="0"/>
              <a:t>Translating Research Into Practice (TRIP)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9520" y="3706143"/>
            <a:ext cx="3891039" cy="1033671"/>
          </a:xfrm>
        </p:spPr>
        <p:txBody>
          <a:bodyPr>
            <a:noAutofit/>
          </a:bodyPr>
          <a:lstStyle/>
          <a:p>
            <a:r>
              <a:rPr lang="en-US" dirty="0" smtClean="0"/>
              <a:t>Tracy A Battaglia, MD MPH</a:t>
            </a:r>
          </a:p>
          <a:p>
            <a:r>
              <a:rPr lang="en-US" dirty="0" smtClean="0"/>
              <a:t>May 5, 2021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 descr="C:\Users\COWINKLE\Desktop\TRIP Logo_220X277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3939520" y="4949687"/>
            <a:ext cx="3848862" cy="1401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5342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Who is our </a:t>
            </a:r>
            <a:r>
              <a:rPr lang="en-US" b="1" dirty="0" smtClean="0"/>
              <a:t>target population</a:t>
            </a:r>
            <a:r>
              <a:rPr lang="en-US" b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Adult female breast cancer</a:t>
            </a:r>
          </a:p>
          <a:p>
            <a:r>
              <a:rPr lang="en-US" dirty="0"/>
              <a:t>Greater Boston area (25 miles)</a:t>
            </a:r>
          </a:p>
          <a:p>
            <a:r>
              <a:rPr lang="en-US" dirty="0"/>
              <a:t>Have one or more risk factors for experiencing delays in care:</a:t>
            </a:r>
          </a:p>
          <a:p>
            <a:pPr lvl="1"/>
            <a:r>
              <a:rPr lang="en-US" dirty="0"/>
              <a:t>Black</a:t>
            </a:r>
          </a:p>
          <a:p>
            <a:pPr lvl="1"/>
            <a:r>
              <a:rPr lang="en-US" dirty="0"/>
              <a:t>Hispanic/Latina</a:t>
            </a:r>
          </a:p>
          <a:p>
            <a:pPr lvl="1"/>
            <a:r>
              <a:rPr lang="en-US" dirty="0"/>
              <a:t>Non-English preferred language</a:t>
            </a:r>
          </a:p>
          <a:p>
            <a:pPr lvl="1"/>
            <a:r>
              <a:rPr lang="en-US" dirty="0"/>
              <a:t>Uninsured or public insurance</a:t>
            </a:r>
          </a:p>
        </p:txBody>
      </p:sp>
      <p:pic>
        <p:nvPicPr>
          <p:cNvPr id="7" name="Picture 6" descr="C:\Users\COWINKLE\Desktop\TRIP Logo_220X277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10392759" y="115888"/>
            <a:ext cx="1651000" cy="631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Image result for equity vs equalit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1" t="188" r="19766" b="-188"/>
          <a:stretch/>
        </p:blipFill>
        <p:spPr bwMode="auto">
          <a:xfrm>
            <a:off x="6172200" y="2272553"/>
            <a:ext cx="5185483" cy="331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700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Who is our target population?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5759658"/>
              </p:ext>
            </p:extLst>
          </p:nvPr>
        </p:nvGraphicFramePr>
        <p:xfrm>
          <a:off x="838200" y="1825625"/>
          <a:ext cx="105156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Historical Control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Intervention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Date period: 8/6/2016 – 8/24/2019*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Target number: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571 (across all sites)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74 (BIDMC)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Date period: 8/6/2018 –11/25/2021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Target number: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589 (across all sites)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114 (BIDMC)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6" descr="C:\Users\COWINKLE\Desktop\TRIP Logo_220X277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10392759" y="115888"/>
            <a:ext cx="1651000" cy="631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40902" y="4097438"/>
            <a:ext cx="9710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*3 month washout period between the end of historical control enrollment and intervention enrollment for each site</a:t>
            </a:r>
          </a:p>
        </p:txBody>
      </p:sp>
    </p:spTree>
    <p:extLst>
      <p:ext uri="{BB962C8B-B14F-4D97-AF65-F5344CB8AC3E}">
        <p14:creationId xmlns:p14="http://schemas.microsoft.com/office/powerpoint/2010/main" val="1174872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4"/>
          <a:stretch/>
        </p:blipFill>
        <p:spPr>
          <a:xfrm>
            <a:off x="4404294" y="1642351"/>
            <a:ext cx="3162528" cy="36125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2" t="33729" r="36342" b="38268"/>
          <a:stretch/>
        </p:blipFill>
        <p:spPr>
          <a:xfrm>
            <a:off x="630821" y="2071564"/>
            <a:ext cx="2754775" cy="27541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331" y="1362036"/>
            <a:ext cx="4157738" cy="4173212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38200" y="243252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Intervention Components</a:t>
            </a:r>
            <a:endParaRPr lang="en-US" b="1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  <a:p>
            <a:fld id="{E860F963-8068-41FF-8F08-0BCAC939B687}" type="slidenum">
              <a:rPr lang="en-US" smtClean="0"/>
              <a:t>12</a:t>
            </a:fld>
            <a:endParaRPr lang="en-US" dirty="0"/>
          </a:p>
        </p:txBody>
      </p:sp>
      <p:pic>
        <p:nvPicPr>
          <p:cNvPr id="17" name="Picture 16" descr="C:\Users\COWINKLE\Desktop\TRIP Logo_220X277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10392759" y="115888"/>
            <a:ext cx="1651000" cy="631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0820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11 Step Navigation Protocol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eligible patients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Establish initial contact with patient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Establish frequency of routine ongoing contact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logistic barriers or social needs (social needs assessment)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Ensure patient follows up with social needs referrals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Communicate with healthcare team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Complete 3 attempts to reach the patient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Follow up after a missed appointment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Manage patients lost to follow 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Track patients on a population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Complete transitions in care/end of navigation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C:\Users\COWINKLE\Desktop\TRIP Logo_220X277.png">
            <a:extLst>
              <a:ext uri="{FF2B5EF4-FFF2-40B4-BE49-F238E27FC236}">
                <a16:creationId xmlns:a16="http://schemas.microsoft.com/office/drawing/2014/main" id="{24A9D96B-B816-0145-8708-6FEAD4A0E7C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10392759" y="115888"/>
            <a:ext cx="1651000" cy="631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E91C-B4D8-374F-88CA-6AF77BECCA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7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TRIP Navigation Principles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0179"/>
            <a:ext cx="10515600" cy="34831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Navigation is a </a:t>
            </a:r>
            <a:r>
              <a:rPr lang="en-US" u="sng" dirty="0" smtClean="0"/>
              <a:t>process</a:t>
            </a:r>
            <a:r>
              <a:rPr lang="en-US" dirty="0" smtClean="0"/>
              <a:t> not a person.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Navigation </a:t>
            </a:r>
            <a:r>
              <a:rPr lang="en-US" u="sng" dirty="0" smtClean="0"/>
              <a:t>spans all departments </a:t>
            </a:r>
            <a:r>
              <a:rPr lang="en-US" dirty="0" smtClean="0"/>
              <a:t>involved in a patient’s care.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Patients should be proactively and systematically screened for social needs when they are </a:t>
            </a:r>
            <a:r>
              <a:rPr lang="en-US" u="sng" dirty="0" smtClean="0"/>
              <a:t>diagnosed</a:t>
            </a:r>
            <a:r>
              <a:rPr lang="en-US" dirty="0" smtClean="0"/>
              <a:t> and when they </a:t>
            </a:r>
            <a:r>
              <a:rPr lang="en-US" u="sng" dirty="0" smtClean="0"/>
              <a:t>change treatment modalities</a:t>
            </a:r>
            <a:r>
              <a:rPr lang="en-US" dirty="0" smtClean="0"/>
              <a:t>.</a:t>
            </a:r>
            <a:endParaRPr lang="en-US" dirty="0"/>
          </a:p>
          <a:p>
            <a:pPr algn="ctr"/>
            <a:endParaRPr lang="en-US" dirty="0"/>
          </a:p>
        </p:txBody>
      </p:sp>
      <p:pic>
        <p:nvPicPr>
          <p:cNvPr id="4" name="Picture 3" descr="C:\Users\COWINKLE\Desktop\TRIP Logo_220X277.png">
            <a:extLst>
              <a:ext uri="{FF2B5EF4-FFF2-40B4-BE49-F238E27FC236}">
                <a16:creationId xmlns:a16="http://schemas.microsoft.com/office/drawing/2014/main" id="{24A9D96B-B816-0145-8708-6FEAD4A0E7C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10392759" y="115888"/>
            <a:ext cx="1651000" cy="631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E91C-B4D8-374F-88CA-6AF77BECCA1F}" type="slidenum">
              <a:rPr lang="en-US" smtClean="0"/>
              <a:t>14</a:t>
            </a:fld>
            <a:endParaRPr lang="en-US"/>
          </a:p>
        </p:txBody>
      </p:sp>
      <p:pic>
        <p:nvPicPr>
          <p:cNvPr id="14342" name="Picture 6" descr="Free Process Clip Art with No Background - ClipartKe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9" t="8831" r="9466" b="12019"/>
          <a:stretch/>
        </p:blipFill>
        <p:spPr bwMode="auto">
          <a:xfrm>
            <a:off x="1850344" y="1470991"/>
            <a:ext cx="1316447" cy="129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eft-Right Arrow 8"/>
          <p:cNvSpPr/>
          <p:nvPr/>
        </p:nvSpPr>
        <p:spPr>
          <a:xfrm>
            <a:off x="3833191" y="3469532"/>
            <a:ext cx="4525618" cy="366972"/>
          </a:xfrm>
          <a:prstGeom prst="leftRigh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utoShape 16" descr="Diagnosis Sheet Icon, Diagnosis Icons, Sheet Icons, Hospital PNG and Vector  with Transparent Background for Free Downloa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446" y="4850512"/>
            <a:ext cx="1549313" cy="161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8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900" b="1" i="1" dirty="0" err="1" smtClean="0"/>
              <a:t>REDCap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3600" dirty="0" smtClean="0"/>
              <a:t>Shared Patient Registry</a:t>
            </a:r>
            <a:endParaRPr lang="en-US" sz="3600" dirty="0"/>
          </a:p>
        </p:txBody>
      </p:sp>
      <p:pic>
        <p:nvPicPr>
          <p:cNvPr id="7" name="Picture 6" descr="C:\Users\COWINKLE\Desktop\TRIP Logo_220X277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10392759" y="115888"/>
            <a:ext cx="1651000" cy="631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Presentation1 - PowerPoint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5" t="41644" r="10489" b="24120"/>
          <a:stretch/>
        </p:blipFill>
        <p:spPr>
          <a:xfrm>
            <a:off x="225286" y="1775791"/>
            <a:ext cx="11735405" cy="345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0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900" b="1" i="1" dirty="0"/>
              <a:t>Aunt Bertha</a:t>
            </a:r>
            <a:br>
              <a:rPr lang="en-US" sz="4900" b="1" i="1" dirty="0"/>
            </a:br>
            <a:r>
              <a:rPr lang="en-US" sz="3600" dirty="0" smtClean="0"/>
              <a:t>Social Needs Assessment and Referrals Platform</a:t>
            </a:r>
            <a:endParaRPr lang="en-US" sz="3600" dirty="0"/>
          </a:p>
        </p:txBody>
      </p:sp>
      <p:pic>
        <p:nvPicPr>
          <p:cNvPr id="7" name="Picture 6" descr="C:\Users\COWINKLE\Desktop\TRIP Logo_220X277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10392759" y="115888"/>
            <a:ext cx="1651000" cy="631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975" y="2475994"/>
            <a:ext cx="6943846" cy="26459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8674" y="1690688"/>
            <a:ext cx="347182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Domains: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Transportation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Housing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Utilities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Paying for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Employment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Continuing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Legal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Phone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Care taking</a:t>
            </a:r>
          </a:p>
        </p:txBody>
      </p:sp>
    </p:spTree>
    <p:extLst>
      <p:ext uri="{BB962C8B-B14F-4D97-AF65-F5344CB8AC3E}">
        <p14:creationId xmlns:p14="http://schemas.microsoft.com/office/powerpoint/2010/main" val="103686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Accomplishments (</a:t>
            </a:r>
            <a:r>
              <a:rPr lang="en-US" b="1" dirty="0" smtClean="0"/>
              <a:t>2017-2021)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Formative work with </a:t>
            </a:r>
            <a:r>
              <a:rPr lang="en-US" dirty="0" smtClean="0"/>
              <a:t>stakeholders</a:t>
            </a:r>
          </a:p>
          <a:p>
            <a:r>
              <a:rPr lang="en-US" dirty="0" smtClean="0"/>
              <a:t>Site Workflow mapping</a:t>
            </a:r>
            <a:endParaRPr lang="en-US" dirty="0"/>
          </a:p>
          <a:p>
            <a:r>
              <a:rPr lang="en-US" b="1" i="1" dirty="0"/>
              <a:t>Clinical Advisory Panel </a:t>
            </a:r>
            <a:r>
              <a:rPr lang="en-US" dirty="0"/>
              <a:t>created Patient Navigation Protocol</a:t>
            </a:r>
          </a:p>
          <a:p>
            <a:r>
              <a:rPr lang="en-US" dirty="0"/>
              <a:t>Built the </a:t>
            </a:r>
            <a:r>
              <a:rPr lang="en-US" b="1" i="1" dirty="0"/>
              <a:t>TRIP Navigator Network </a:t>
            </a:r>
            <a:r>
              <a:rPr lang="en-US" dirty="0"/>
              <a:t>within the Boston Patient Navigator Network</a:t>
            </a:r>
          </a:p>
          <a:p>
            <a:r>
              <a:rPr lang="en-US" dirty="0" err="1" smtClean="0"/>
              <a:t>REDCap</a:t>
            </a:r>
            <a:r>
              <a:rPr lang="en-US" dirty="0" smtClean="0"/>
              <a:t> </a:t>
            </a:r>
            <a:r>
              <a:rPr lang="en-US" dirty="0"/>
              <a:t>Registry and Aunt Bertha platforms built with input from </a:t>
            </a:r>
            <a:r>
              <a:rPr lang="en-US" dirty="0" smtClean="0"/>
              <a:t>stakeholders</a:t>
            </a:r>
            <a:endParaRPr lang="en-US" dirty="0"/>
          </a:p>
          <a:p>
            <a:r>
              <a:rPr lang="en-US" dirty="0"/>
              <a:t>Rolled out TRIP intervention to 6 hospital sites</a:t>
            </a:r>
          </a:p>
          <a:p>
            <a:r>
              <a:rPr lang="en-US" dirty="0"/>
              <a:t>Expanded ZIP Code Eligibility</a:t>
            </a:r>
          </a:p>
          <a:p>
            <a:r>
              <a:rPr lang="en-US" dirty="0"/>
              <a:t>Started Implementation Data Collection</a:t>
            </a:r>
          </a:p>
          <a:p>
            <a:r>
              <a:rPr lang="en-US" dirty="0"/>
              <a:t>Disseminated TRIP Methods and </a:t>
            </a:r>
            <a:r>
              <a:rPr lang="en-US" dirty="0" smtClean="0"/>
              <a:t>Lessons to Chicago</a:t>
            </a:r>
          </a:p>
          <a:p>
            <a:r>
              <a:rPr lang="en-US" dirty="0" smtClean="0"/>
              <a:t>Annual Stakeholder Meeting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/>
              <a:t>Over 2</a:t>
            </a:r>
            <a:r>
              <a:rPr lang="en-US" dirty="0"/>
              <a:t> </a:t>
            </a:r>
            <a:r>
              <a:rPr lang="en-US" b="1" dirty="0"/>
              <a:t>years of enrolling patients</a:t>
            </a:r>
            <a:r>
              <a:rPr lang="en-US" dirty="0"/>
              <a:t> and </a:t>
            </a:r>
            <a:r>
              <a:rPr lang="en-US" b="1" dirty="0"/>
              <a:t>over </a:t>
            </a:r>
            <a:r>
              <a:rPr lang="en-US" b="1" dirty="0" smtClean="0"/>
              <a:t>300 </a:t>
            </a:r>
            <a:r>
              <a:rPr lang="en-US" b="1" dirty="0"/>
              <a:t>patients navigated</a:t>
            </a:r>
            <a:r>
              <a:rPr lang="en-US" dirty="0"/>
              <a:t>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C:\Users\COWINKLE\Desktop\TRIP Logo_220X277.png">
            <a:extLst>
              <a:ext uri="{FF2B5EF4-FFF2-40B4-BE49-F238E27FC236}">
                <a16:creationId xmlns:a16="http://schemas.microsoft.com/office/drawing/2014/main" id="{24A9D96B-B816-0145-8708-6FEAD4A0E7C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10392759" y="115888"/>
            <a:ext cx="1651000" cy="631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E91C-B4D8-374F-88CA-6AF77BECCA1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2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46" y="1220236"/>
            <a:ext cx="10484186" cy="5436565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179594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Pre-TRIP Workflows Across 6 Sites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0896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62722" y="1217031"/>
            <a:ext cx="10135566" cy="5623888"/>
            <a:chOff x="381452" y="1107767"/>
            <a:chExt cx="9009371" cy="4999000"/>
          </a:xfrm>
        </p:grpSpPr>
        <p:grpSp>
          <p:nvGrpSpPr>
            <p:cNvPr id="17" name="Group 16"/>
            <p:cNvGrpSpPr/>
            <p:nvPr/>
          </p:nvGrpSpPr>
          <p:grpSpPr>
            <a:xfrm>
              <a:off x="381452" y="1107767"/>
              <a:ext cx="7095372" cy="4999000"/>
              <a:chOff x="410328" y="1419225"/>
              <a:chExt cx="7095372" cy="4999000"/>
            </a:xfrm>
          </p:grpSpPr>
          <p:sp>
            <p:nvSpPr>
              <p:cNvPr id="12" name="Bent-Up Arrow 11"/>
              <p:cNvSpPr/>
              <p:nvPr/>
            </p:nvSpPr>
            <p:spPr>
              <a:xfrm rot="5400000">
                <a:off x="3449119" y="3895170"/>
                <a:ext cx="1779035" cy="3267075"/>
              </a:xfrm>
              <a:prstGeom prst="bentUpArrow">
                <a:avLst>
                  <a:gd name="adj1" fmla="val 21463"/>
                  <a:gd name="adj2" fmla="val 25000"/>
                  <a:gd name="adj3" fmla="val 3578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3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graphicFrame>
            <p:nvGraphicFramePr>
              <p:cNvPr id="5" name="Diagram 4"/>
              <p:cNvGraphicFramePr/>
              <p:nvPr>
                <p:extLst/>
              </p:nvPr>
            </p:nvGraphicFramePr>
            <p:xfrm>
              <a:off x="410328" y="1419225"/>
              <a:ext cx="7095372" cy="482917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7" name="TextBox 6"/>
              <p:cNvSpPr txBox="1"/>
              <p:nvPr/>
            </p:nvSpPr>
            <p:spPr>
              <a:xfrm>
                <a:off x="2053641" y="1955649"/>
                <a:ext cx="3808746" cy="30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600" i="1" dirty="0"/>
                  <a:t>Radiology Nurse Navigator navigates </a:t>
                </a:r>
                <a:r>
                  <a:rPr lang="en-US" sz="1600" i="1" dirty="0" smtClean="0"/>
                  <a:t>patient</a:t>
                </a:r>
                <a:endParaRPr lang="en-US" sz="1600" i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54732" y="3254936"/>
                <a:ext cx="1522997" cy="273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/>
                  <a:t>Confirmed breast </a:t>
                </a:r>
                <a:r>
                  <a:rPr lang="en-US" sz="1400" i="1" dirty="0" smtClean="0"/>
                  <a:t>dx</a:t>
                </a:r>
                <a:endParaRPr lang="en-US" sz="1400" i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705098" y="4346254"/>
                <a:ext cx="152299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i="1" dirty="0"/>
                  <a:t>Transfer to Med Onc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705099" y="5902426"/>
                <a:ext cx="152299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i="1" dirty="0"/>
                  <a:t>Transfer to Rad Onc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782478" y="2504020"/>
              <a:ext cx="5608345" cy="3449689"/>
              <a:chOff x="3801728" y="2840100"/>
              <a:chExt cx="5608345" cy="3449689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3801728" y="2840100"/>
                <a:ext cx="5342272" cy="95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600" i="1" dirty="0" smtClean="0"/>
                  <a:t>Nurse </a:t>
                </a:r>
                <a:r>
                  <a:rPr lang="en-US" sz="1600" i="1" dirty="0"/>
                  <a:t>Navigator completes social needs assessment with patient and collaborates with Social Work &amp; Community Resource Specialists as </a:t>
                </a:r>
                <a:r>
                  <a:rPr lang="en-US" sz="1600" i="1" dirty="0" smtClean="0"/>
                  <a:t>needed</a:t>
                </a:r>
                <a:endParaRPr lang="en-US" sz="1600" i="1" dirty="0"/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600" i="1" dirty="0"/>
                  <a:t>Nurse Navigators follow-up through post-op pathology as </a:t>
                </a:r>
                <a:r>
                  <a:rPr lang="en-US" sz="1600" i="1" dirty="0" smtClean="0"/>
                  <a:t>needed</a:t>
                </a:r>
                <a:endParaRPr lang="en-US" sz="1600" i="1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601327" y="4266244"/>
                <a:ext cx="3808746" cy="738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600" i="1" dirty="0">
                    <a:solidFill>
                      <a:srgbClr val="FF0000"/>
                    </a:solidFill>
                  </a:rPr>
                  <a:t>No patient </a:t>
                </a:r>
                <a:r>
                  <a:rPr lang="en-US" sz="1600" i="1" dirty="0" smtClean="0">
                    <a:solidFill>
                      <a:srgbClr val="FF0000"/>
                    </a:solidFill>
                  </a:rPr>
                  <a:t>navigator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600" i="1" dirty="0" smtClean="0"/>
                  <a:t>Patient coordinator assumes responsibility for patient</a:t>
                </a:r>
                <a:endParaRPr lang="en-US" sz="1600" i="1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473737" y="5332264"/>
                <a:ext cx="1936336" cy="95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600" i="1" dirty="0">
                    <a:solidFill>
                      <a:srgbClr val="FF0000"/>
                    </a:solidFill>
                  </a:rPr>
                  <a:t>No patient </a:t>
                </a:r>
                <a:r>
                  <a:rPr lang="en-US" sz="1600" i="1" dirty="0" smtClean="0">
                    <a:solidFill>
                      <a:srgbClr val="FF0000"/>
                    </a:solidFill>
                  </a:rPr>
                  <a:t>navigator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600" i="1" dirty="0" smtClean="0"/>
                  <a:t>Staff RN assumes responsibility for patient</a:t>
                </a:r>
                <a:endParaRPr lang="en-US" sz="1600" i="1" dirty="0"/>
              </a:p>
            </p:txBody>
          </p:sp>
        </p:grpSp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21" b="29930"/>
          <a:stretch/>
        </p:blipFill>
        <p:spPr>
          <a:xfrm>
            <a:off x="9228143" y="69051"/>
            <a:ext cx="1292289" cy="531752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764803" y="613904"/>
            <a:ext cx="10963841" cy="14647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/>
              <a:t>BIDMC Workflow Map: Pre-TRIP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94636" y="4713136"/>
            <a:ext cx="2768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Providers are crucial to continuity of care by previewing social needs assessment</a:t>
            </a:r>
          </a:p>
        </p:txBody>
      </p:sp>
    </p:spTree>
    <p:extLst>
      <p:ext uri="{BB962C8B-B14F-4D97-AF65-F5344CB8AC3E}">
        <p14:creationId xmlns:p14="http://schemas.microsoft.com/office/powerpoint/2010/main" val="203040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091" y="347756"/>
            <a:ext cx="11217813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/>
              <a:t>Black:White</a:t>
            </a:r>
            <a:r>
              <a:rPr lang="en-US" b="1" dirty="0"/>
              <a:t> </a:t>
            </a:r>
            <a:r>
              <a:rPr lang="en-US" b="1" dirty="0" smtClean="0"/>
              <a:t>disparities </a:t>
            </a:r>
            <a:r>
              <a:rPr lang="en-US" b="1" dirty="0"/>
              <a:t>in </a:t>
            </a:r>
            <a:r>
              <a:rPr lang="en-US" b="1" dirty="0" smtClean="0"/>
              <a:t>breast </a:t>
            </a:r>
            <a:r>
              <a:rPr lang="en-US" b="1" dirty="0"/>
              <a:t>cancer mortality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371" y="1673320"/>
            <a:ext cx="11228613" cy="5084988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/>
              <a:t>Across the 50 largest cities in the U.S</a:t>
            </a:r>
          </a:p>
          <a:p>
            <a:r>
              <a:rPr lang="en-US" sz="3500" dirty="0"/>
              <a:t>Race-specific breast cancer mortality rates</a:t>
            </a:r>
          </a:p>
          <a:p>
            <a:r>
              <a:rPr lang="en-US" sz="3500" dirty="0"/>
              <a:t> Rate ratios between 1990-1994 (T1) and 2005-2009 (T2)</a:t>
            </a:r>
          </a:p>
          <a:p>
            <a:r>
              <a:rPr lang="en-US" sz="3500" dirty="0"/>
              <a:t>35 cities </a:t>
            </a:r>
            <a:r>
              <a:rPr lang="en-US" sz="3500" b="1" i="1" dirty="0"/>
              <a:t>increase</a:t>
            </a:r>
            <a:r>
              <a:rPr lang="en-US" sz="3500" dirty="0"/>
              <a:t> in </a:t>
            </a:r>
            <a:r>
              <a:rPr lang="en-US" sz="3500" dirty="0" err="1"/>
              <a:t>Black:White</a:t>
            </a:r>
            <a:r>
              <a:rPr lang="en-US" sz="3500" dirty="0"/>
              <a:t> rate ratio </a:t>
            </a:r>
          </a:p>
          <a:p>
            <a:r>
              <a:rPr lang="en-US" sz="3500" dirty="0"/>
              <a:t>Increase largely because White rates improved substantially</a:t>
            </a:r>
          </a:p>
          <a:p>
            <a:r>
              <a:rPr lang="en-US" sz="3500" dirty="0"/>
              <a:t>Boston had the </a:t>
            </a:r>
            <a:r>
              <a:rPr lang="en-US" sz="3500" b="1" dirty="0"/>
              <a:t>fifth-highest </a:t>
            </a:r>
            <a:r>
              <a:rPr lang="en-US" sz="3500" dirty="0"/>
              <a:t>rate ratio: </a:t>
            </a:r>
            <a:r>
              <a:rPr lang="en-US" sz="3500" b="1" dirty="0"/>
              <a:t>1.49</a:t>
            </a:r>
            <a:r>
              <a:rPr lang="en-US" sz="3500" dirty="0"/>
              <a:t>; 95% CI: (1.18, 1.88)</a:t>
            </a:r>
          </a:p>
          <a:p>
            <a:pPr marL="0" indent="0">
              <a:buNone/>
            </a:pPr>
            <a:endParaRPr lang="en-US" sz="35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500" dirty="0">
                <a:solidFill>
                  <a:srgbClr val="FF0000"/>
                </a:solidFill>
              </a:rPr>
              <a:t>1710 excess Black deaths annually, about 5 each day</a:t>
            </a:r>
            <a:endParaRPr lang="en-US" sz="35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400" dirty="0"/>
              <a:t>Hunt, Whitman, and </a:t>
            </a:r>
            <a:r>
              <a:rPr lang="en-US" sz="1400" dirty="0" err="1"/>
              <a:t>Hurlbert</a:t>
            </a:r>
            <a:r>
              <a:rPr lang="en-US" sz="1400" dirty="0"/>
              <a:t> (2014). Increasing </a:t>
            </a:r>
            <a:r>
              <a:rPr lang="en-US" sz="1400" dirty="0" err="1"/>
              <a:t>Black:White</a:t>
            </a:r>
            <a:r>
              <a:rPr lang="en-US" sz="1400" dirty="0"/>
              <a:t> disparities in breast cancer mortality in the 50 largest cities in the United States. </a:t>
            </a:r>
            <a:r>
              <a:rPr lang="en-US" sz="1400" i="1" dirty="0"/>
              <a:t>Cancer Epidemiology</a:t>
            </a:r>
            <a:r>
              <a:rPr lang="en-US" sz="1400" dirty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51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1BFED-E758-D34C-B465-76CA637D4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563A-11F8-43A6-83B7-796F7E364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174DB24-39C4-F54C-9EF4-81311B3019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394513"/>
              </p:ext>
            </p:extLst>
          </p:nvPr>
        </p:nvGraphicFramePr>
        <p:xfrm>
          <a:off x="508668" y="1954785"/>
          <a:ext cx="11050145" cy="2352459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784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99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98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9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48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521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74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9639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40155">
                  <a:extLst>
                    <a:ext uri="{9D8B030D-6E8A-4147-A177-3AD203B41FA5}">
                      <a16:colId xmlns:a16="http://schemas.microsoft.com/office/drawing/2014/main" val="1131602820"/>
                    </a:ext>
                  </a:extLst>
                </a:gridCol>
                <a:gridCol w="570079">
                  <a:extLst>
                    <a:ext uri="{9D8B030D-6E8A-4147-A177-3AD203B41FA5}">
                      <a16:colId xmlns:a16="http://schemas.microsoft.com/office/drawing/2014/main" val="2582871378"/>
                    </a:ext>
                  </a:extLst>
                </a:gridCol>
                <a:gridCol w="226885">
                  <a:extLst>
                    <a:ext uri="{9D8B030D-6E8A-4147-A177-3AD203B41FA5}">
                      <a16:colId xmlns:a16="http://schemas.microsoft.com/office/drawing/2014/main" val="1356692658"/>
                    </a:ext>
                  </a:extLst>
                </a:gridCol>
                <a:gridCol w="1008867">
                  <a:extLst>
                    <a:ext uri="{9D8B030D-6E8A-4147-A177-3AD203B41FA5}">
                      <a16:colId xmlns:a16="http://schemas.microsoft.com/office/drawing/2014/main" val="3111597101"/>
                    </a:ext>
                  </a:extLst>
                </a:gridCol>
                <a:gridCol w="474482">
                  <a:extLst>
                    <a:ext uri="{9D8B030D-6E8A-4147-A177-3AD203B41FA5}">
                      <a16:colId xmlns:a16="http://schemas.microsoft.com/office/drawing/2014/main" val="85233870"/>
                    </a:ext>
                  </a:extLst>
                </a:gridCol>
                <a:gridCol w="585685">
                  <a:extLst>
                    <a:ext uri="{9D8B030D-6E8A-4147-A177-3AD203B41FA5}">
                      <a16:colId xmlns:a16="http://schemas.microsoft.com/office/drawing/2014/main" val="3808657639"/>
                    </a:ext>
                  </a:extLst>
                </a:gridCol>
                <a:gridCol w="1114188">
                  <a:extLst>
                    <a:ext uri="{9D8B030D-6E8A-4147-A177-3AD203B41FA5}">
                      <a16:colId xmlns:a16="http://schemas.microsoft.com/office/drawing/2014/main" val="3059690754"/>
                    </a:ext>
                  </a:extLst>
                </a:gridCol>
              </a:tblGrid>
              <a:tr h="284991">
                <a:tc>
                  <a:txBody>
                    <a:bodyPr/>
                    <a:lstStyle/>
                    <a:p>
                      <a:pPr algn="l"/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85497" marR="85497" marT="42749" marB="42749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Aug – Dec 2018</a:t>
                      </a:r>
                    </a:p>
                  </a:txBody>
                  <a:tcPr marL="85497" marR="85497" marT="42749" marB="42749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/>
                </a:tc>
                <a:tc gridSpan="6"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2019</a:t>
                      </a:r>
                    </a:p>
                  </a:txBody>
                  <a:tcPr marL="85497" marR="85497" marT="42749" marB="42749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2020</a:t>
                      </a:r>
                    </a:p>
                  </a:txBody>
                  <a:tcPr marL="85497" marR="85497" marT="42749" marB="42749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28600" indent="-228600">
                        <a:buAutoNum type="arabicPlain" startAt="2021"/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                  </a:t>
                      </a:r>
                    </a:p>
                  </a:txBody>
                  <a:tcPr marL="85497" marR="85497" marT="42749" marB="42749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989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BWFH</a:t>
                      </a:r>
                    </a:p>
                  </a:txBody>
                  <a:tcPr marL="85497" marR="85497" marT="42749" marB="42749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L="85497" marR="85497" marT="42749" marB="42749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>
                        <a:alpha val="70000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L="85497" marR="85497" marT="42749" marB="42749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L="85497" marR="85497" marT="42749" marB="42749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L="85497" marR="85497" marT="42749" marB="42749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989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BIDMC</a:t>
                      </a:r>
                    </a:p>
                  </a:txBody>
                  <a:tcPr marL="85497" marR="85497" marT="42749" marB="42749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85497" marR="85497" marT="42749" marB="42749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L="85497" marR="85497" marT="42749" marB="42749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DE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DE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DE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DE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L="85497" marR="85497" marT="42749" marB="42749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L="85497" marR="85497" marT="42749" marB="42749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989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TMC</a:t>
                      </a:r>
                    </a:p>
                  </a:txBody>
                  <a:tcPr marL="85497" marR="85497" marT="42749" marB="42749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L="85497" marR="85497" marT="42749" marB="42749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6F5F5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L="85497" marR="85497" marT="42749" marB="42749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DE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DE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DE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L="85497" marR="85497" marT="42749" marB="42749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L="85497" marR="85497" marT="42749" marB="42749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989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BMC</a:t>
                      </a:r>
                    </a:p>
                  </a:txBody>
                  <a:tcPr marL="85497" marR="85497" marT="42749" marB="42749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L="85497" marR="85497" marT="42749" marB="42749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6F5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6F5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6F5F5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L="85497" marR="85497" marT="42749" marB="42749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DE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L="85497" marR="85497" marT="42749" marB="42749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L="85497" marR="85497" marT="42749" marB="42749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989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MGH</a:t>
                      </a:r>
                    </a:p>
                  </a:txBody>
                  <a:tcPr marL="85497" marR="85497" marT="42749" marB="42749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L="85497" marR="85497" marT="42749" marB="42749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6F5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6F5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6F5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6F5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L="85497" marR="85497" marT="42749" marB="42749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L="85497" marR="85497" marT="42749" marB="42749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L="85497" marR="85497" marT="42749" marB="42749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L="85497" marR="85497" marT="42749" marB="42749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L="85497" marR="85497" marT="42749" marB="42749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L="85497" marR="85497" marT="42749" marB="42749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L="85497" marR="85497" marT="42749" marB="42749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L="85497" marR="85497" marT="42749" marB="42749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989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DFCI</a:t>
                      </a:r>
                    </a:p>
                  </a:txBody>
                  <a:tcPr marL="85497" marR="85497" marT="42749" marB="42749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L="85497" marR="85497" marT="42749" marB="42749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6F5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6F5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6F5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6F5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6F5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L="85497" marR="85497" marT="42749" marB="42749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L="85497" marR="85497" marT="42749" marB="42749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L="85497" marR="85497" marT="42749" marB="42749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L="85497" marR="85497" marT="42749" marB="42749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L="85497" marR="85497" marT="42749" marB="42749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AC16D76-2CC7-C942-BE99-FECC1B8002EC}"/>
              </a:ext>
            </a:extLst>
          </p:cNvPr>
          <p:cNvSpPr txBox="1"/>
          <p:nvPr/>
        </p:nvSpPr>
        <p:spPr>
          <a:xfrm>
            <a:off x="3048001" y="4832877"/>
            <a:ext cx="4120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prstClr val="black"/>
                </a:solidFill>
              </a:rPr>
              <a:t>Highlights</a:t>
            </a:r>
          </a:p>
          <a:p>
            <a:pPr>
              <a:defRPr/>
            </a:pPr>
            <a:endParaRPr lang="en-US" b="1" u="sng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9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TRIP navigators</a:t>
            </a:r>
          </a:p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339 </a:t>
            </a:r>
            <a:r>
              <a:rPr lang="en-US" dirty="0">
                <a:solidFill>
                  <a:prstClr val="black"/>
                </a:solidFill>
              </a:rPr>
              <a:t>patients </a:t>
            </a:r>
            <a:r>
              <a:rPr lang="en-US" dirty="0" smtClean="0">
                <a:solidFill>
                  <a:prstClr val="black"/>
                </a:solidFill>
              </a:rPr>
              <a:t>navigated as of April 5!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4B903F-08FF-3340-8CEE-7F4131437B57}"/>
              </a:ext>
            </a:extLst>
          </p:cNvPr>
          <p:cNvSpPr/>
          <p:nvPr/>
        </p:nvSpPr>
        <p:spPr>
          <a:xfrm>
            <a:off x="331535" y="5264351"/>
            <a:ext cx="354266" cy="3542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362E60-751F-DD4B-AEDC-AC15F42CC36A}"/>
              </a:ext>
            </a:extLst>
          </p:cNvPr>
          <p:cNvSpPr/>
          <p:nvPr/>
        </p:nvSpPr>
        <p:spPr>
          <a:xfrm>
            <a:off x="331535" y="5781242"/>
            <a:ext cx="354266" cy="354266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1527B-73EE-EF48-ADD7-25A0352CC801}"/>
              </a:ext>
            </a:extLst>
          </p:cNvPr>
          <p:cNvSpPr txBox="1"/>
          <p:nvPr/>
        </p:nvSpPr>
        <p:spPr>
          <a:xfrm>
            <a:off x="702616" y="5235776"/>
            <a:ext cx="2333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TRIP navigation</a:t>
            </a:r>
          </a:p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Site paused or closed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298776-6940-5D41-8B75-99B7BF366F2A}"/>
              </a:ext>
            </a:extLst>
          </p:cNvPr>
          <p:cNvSpPr txBox="1"/>
          <p:nvPr/>
        </p:nvSpPr>
        <p:spPr>
          <a:xfrm>
            <a:off x="247649" y="4816373"/>
            <a:ext cx="2333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prstClr val="black"/>
                </a:solidFill>
              </a:rPr>
              <a:t>Key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C8DFC52-9F97-914F-9C65-44EFE42F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Where are we now?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F198DE-29F3-A248-9EAF-E9BAD122E1ED}"/>
              </a:ext>
            </a:extLst>
          </p:cNvPr>
          <p:cNvCxnSpPr/>
          <p:nvPr/>
        </p:nvCxnSpPr>
        <p:spPr>
          <a:xfrm>
            <a:off x="11558813" y="1810139"/>
            <a:ext cx="0" cy="3006234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210077" y="4816373"/>
            <a:ext cx="619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903186" y="4795153"/>
            <a:ext cx="12223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End of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Enrollment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(Nov 21)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41082" y="1989721"/>
            <a:ext cx="1325163" cy="189647"/>
          </a:xfrm>
          <a:prstGeom prst="rect">
            <a:avLst/>
          </a:prstGeom>
          <a:solidFill>
            <a:srgbClr val="D9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Aug – Dec 2018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76511" y="1987857"/>
            <a:ext cx="593766" cy="223220"/>
          </a:xfrm>
          <a:prstGeom prst="rect">
            <a:avLst/>
          </a:prstGeom>
          <a:solidFill>
            <a:srgbClr val="D9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2019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69011" y="1993853"/>
            <a:ext cx="593766" cy="223220"/>
          </a:xfrm>
          <a:prstGeom prst="rect">
            <a:avLst/>
          </a:prstGeom>
          <a:solidFill>
            <a:srgbClr val="D9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2020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885145" y="1993853"/>
            <a:ext cx="547544" cy="223220"/>
          </a:xfrm>
          <a:prstGeom prst="rect">
            <a:avLst/>
          </a:prstGeom>
          <a:solidFill>
            <a:srgbClr val="D9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2021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F198DE-29F3-A248-9EAF-E9BAD122E1ED}"/>
              </a:ext>
            </a:extLst>
          </p:cNvPr>
          <p:cNvCxnSpPr/>
          <p:nvPr/>
        </p:nvCxnSpPr>
        <p:spPr>
          <a:xfrm>
            <a:off x="10445471" y="1810139"/>
            <a:ext cx="0" cy="3006234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20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5854" y="0"/>
            <a:ext cx="10515603" cy="1325563"/>
          </a:xfrm>
        </p:spPr>
        <p:txBody>
          <a:bodyPr/>
          <a:lstStyle/>
          <a:p>
            <a:pPr algn="ctr"/>
            <a:r>
              <a:rPr lang="en-US" b="1" dirty="0"/>
              <a:t>TRIP Enrollment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049720"/>
              </p:ext>
            </p:extLst>
          </p:nvPr>
        </p:nvGraphicFramePr>
        <p:xfrm>
          <a:off x="875314" y="865860"/>
          <a:ext cx="10342945" cy="561858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160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7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76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47649">
                  <a:extLst>
                    <a:ext uri="{9D8B030D-6E8A-4147-A177-3AD203B41FA5}">
                      <a16:colId xmlns:a16="http://schemas.microsoft.com/office/drawing/2014/main" val="3692305480"/>
                    </a:ext>
                  </a:extLst>
                </a:gridCol>
              </a:tblGrid>
              <a:tr h="49840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r>
                        <a:rPr lang="en-US" sz="2000" dirty="0">
                          <a:effectLst/>
                        </a:rPr>
                        <a:t>Demographics</a:t>
                      </a:r>
                      <a:r>
                        <a:rPr lang="en-US" sz="2000" baseline="0" dirty="0">
                          <a:effectLst/>
                        </a:rPr>
                        <a:t> of On-Study Patients </a:t>
                      </a:r>
                      <a:r>
                        <a:rPr lang="en-US" sz="2000" baseline="0" dirty="0" smtClean="0">
                          <a:effectLst/>
                        </a:rPr>
                        <a:t>(9/1/2018 to 4/5/2021)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99" marR="4449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99" marR="44499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99" marR="4449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0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99" marR="4449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99" marR="4449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Cumulative</a:t>
                      </a:r>
                      <a:r>
                        <a:rPr lang="en-US" sz="1800" b="1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Total (n = 339)</a:t>
                      </a:r>
                      <a:endParaRPr lang="en-US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4130" marR="2413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BIDMC (n = 80)</a:t>
                      </a:r>
                      <a:endParaRPr lang="en-US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4130" marR="2413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526852"/>
                  </a:ext>
                </a:extLst>
              </a:tr>
              <a:tr h="286337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r>
                        <a:rPr lang="en-US" sz="2000" dirty="0">
                          <a:effectLst/>
                        </a:rPr>
                        <a:t>Race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99" marR="4449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White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99" marR="4449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61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(18%)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4130" marR="2413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18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(23%)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4130" marR="2413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Black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99" marR="444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161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47%)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4130" marR="241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34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43%)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4130" marR="2413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Asian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99" marR="444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45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13%)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4130" marR="241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17 (21%)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4130" marR="2413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Other Race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99" marR="4449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80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(24%)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4130" marR="2413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18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23%)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4130" marR="2413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337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r>
                        <a:rPr lang="en-US" sz="2000" dirty="0">
                          <a:effectLst/>
                        </a:rPr>
                        <a:t>Ethnicity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99" marR="4449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Hispanic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99" marR="4449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99 (29%)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4130" marR="2413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18 (23%)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4130" marR="2413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Non-Hispanic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99" marR="4449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239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71%)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4130" marR="2413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61 (77%)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4130" marR="2413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6337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r>
                        <a:rPr lang="en-US" sz="2000" dirty="0">
                          <a:effectLst/>
                        </a:rPr>
                        <a:t>Preferred Language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99" marR="4449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English Speaking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99" marR="4449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158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(47%)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4130" marR="2413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35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44%)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4130" marR="2413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0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Non-English Speaking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99" marR="4449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181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(53%)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4130" marR="2413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45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56%)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4130" marR="2413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6337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Insurance Status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99" marR="4449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Private Insurance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99" marR="4449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124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37%)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4130" marR="2413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26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33%)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4130" marR="2413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6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Medicare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99" marR="444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62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(18%)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4130" marR="241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16 (20%)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4130" marR="2413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01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Medicaid or</a:t>
                      </a:r>
                      <a:r>
                        <a:rPr lang="en-US" sz="1800" baseline="0" dirty="0">
                          <a:effectLst/>
                          <a:latin typeface="+mn-lt"/>
                        </a:rPr>
                        <a:t> Uninsured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99" marR="444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171 (50%)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4130" marR="241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45 (57%)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4130" marR="2413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95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Other Insurance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99" marR="4449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 (4%)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4130" marR="2413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 (1%)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4130" marR="2413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834168"/>
                  </a:ext>
                </a:extLst>
              </a:tr>
              <a:tr h="286337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ZIP Code</a:t>
                      </a:r>
                    </a:p>
                  </a:txBody>
                  <a:tcPr marL="44499" marR="4449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Boston Patients</a:t>
                      </a:r>
                    </a:p>
                  </a:txBody>
                  <a:tcPr marL="44499" marR="4449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230 (68%)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4130" marR="2413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50 (63%)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4130" marR="2413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20975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99" marR="4449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Greater Boston Patients</a:t>
                      </a:r>
                    </a:p>
                  </a:txBody>
                  <a:tcPr marL="44499" marR="4449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109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32%)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4130" marR="2413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30 (37%)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4130" marR="2413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6" name="Picture 5" descr="C:\Users\COWINKLE\Desktop\TRIP Logo_220X277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10392759" y="115888"/>
            <a:ext cx="1651000" cy="631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176" y="6470211"/>
            <a:ext cx="11369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Patients </a:t>
            </a:r>
            <a:r>
              <a:rPr lang="en-US" dirty="0"/>
              <a:t>can select more than one racial identity and have more than one insurance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E91C-B4D8-374F-88CA-6AF77BECCA1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9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7628814"/>
              </p:ext>
            </p:extLst>
          </p:nvPr>
        </p:nvGraphicFramePr>
        <p:xfrm>
          <a:off x="6770254" y="2157531"/>
          <a:ext cx="5181600" cy="3796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Initial Social Needs Assessment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8753158"/>
              </p:ext>
            </p:extLst>
          </p:nvPr>
        </p:nvGraphicFramePr>
        <p:xfrm>
          <a:off x="838198" y="1603027"/>
          <a:ext cx="4948961" cy="3982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2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2046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Characteristic</a:t>
                      </a:r>
                    </a:p>
                  </a:txBody>
                  <a:tcPr marL="45057" marR="450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Response</a:t>
                      </a:r>
                    </a:p>
                  </a:txBody>
                  <a:tcPr marL="45057" marR="450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Percentage of on-study </a:t>
                      </a:r>
                      <a:r>
                        <a:rPr lang="en-US" baseline="0" dirty="0"/>
                        <a:t>patients at intake</a:t>
                      </a:r>
                    </a:p>
                    <a:p>
                      <a:pPr algn="ctr"/>
                      <a:r>
                        <a:rPr lang="en-US" baseline="0" dirty="0"/>
                        <a:t>(</a:t>
                      </a:r>
                      <a:r>
                        <a:rPr lang="en-US" dirty="0" smtClean="0"/>
                        <a:t>n=339)</a:t>
                      </a:r>
                      <a:endParaRPr lang="en-US" dirty="0"/>
                    </a:p>
                  </a:txBody>
                  <a:tcPr marL="45057" marR="4505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849">
                <a:tc rowSpan="4">
                  <a:txBody>
                    <a:bodyPr/>
                    <a:lstStyle/>
                    <a:p>
                      <a:r>
                        <a:rPr lang="en-US" dirty="0"/>
                        <a:t>Number of Social Needs</a:t>
                      </a:r>
                    </a:p>
                  </a:txBody>
                  <a:tcPr marL="45057" marR="45057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needs reported</a:t>
                      </a:r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90 (27%)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4130" marR="2413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2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need identified</a:t>
                      </a:r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52 (15%)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4130" marR="2413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8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2+</a:t>
                      </a:r>
                      <a:r>
                        <a:rPr lang="en-US" baseline="0" dirty="0"/>
                        <a:t> needs identified</a:t>
                      </a:r>
                      <a:endParaRPr lang="en-US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55 (16%)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4130" marR="2413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98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Incomplete/Missing assessment</a:t>
                      </a:r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142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(42%)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4130" marR="2413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198" y="5987317"/>
            <a:ext cx="11369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from 9/1/2018 to </a:t>
            </a:r>
            <a:r>
              <a:rPr lang="en-US" dirty="0" smtClean="0"/>
              <a:t>4/5/2021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25748" y="1603027"/>
            <a:ext cx="4926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Top Domains of Need</a:t>
            </a:r>
          </a:p>
        </p:txBody>
      </p:sp>
      <p:pic>
        <p:nvPicPr>
          <p:cNvPr id="7" name="Picture 6" descr="C:\Users\COWINKLE\Desktop\TRIP Logo_220X277.png">
            <a:extLst>
              <a:ext uri="{FF2B5EF4-FFF2-40B4-BE49-F238E27FC236}">
                <a16:creationId xmlns:a16="http://schemas.microsoft.com/office/drawing/2014/main" id="{24A9D96B-B816-0145-8708-6FEAD4A0E7CB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10392759" y="115888"/>
            <a:ext cx="1651000" cy="631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E91C-B4D8-374F-88CA-6AF77BECCA1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1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79524977"/>
              </p:ext>
            </p:extLst>
          </p:nvPr>
        </p:nvGraphicFramePr>
        <p:xfrm>
          <a:off x="6770254" y="2157531"/>
          <a:ext cx="5181600" cy="3796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Follow-up Social Needs Assessment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99938682"/>
              </p:ext>
            </p:extLst>
          </p:nvPr>
        </p:nvGraphicFramePr>
        <p:xfrm>
          <a:off x="838198" y="1603027"/>
          <a:ext cx="4948961" cy="3982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2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2046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Characteristic</a:t>
                      </a:r>
                    </a:p>
                  </a:txBody>
                  <a:tcPr marL="45057" marR="450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Response</a:t>
                      </a:r>
                    </a:p>
                  </a:txBody>
                  <a:tcPr marL="45057" marR="450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Percentage of on-study </a:t>
                      </a:r>
                      <a:r>
                        <a:rPr lang="en-US" baseline="0" dirty="0"/>
                        <a:t>patients at intake</a:t>
                      </a:r>
                    </a:p>
                    <a:p>
                      <a:pPr algn="ctr"/>
                      <a:r>
                        <a:rPr lang="en-US" baseline="0" dirty="0"/>
                        <a:t>(</a:t>
                      </a:r>
                      <a:r>
                        <a:rPr lang="en-US" dirty="0" smtClean="0"/>
                        <a:t>n=339)</a:t>
                      </a:r>
                      <a:endParaRPr lang="en-US" dirty="0"/>
                    </a:p>
                  </a:txBody>
                  <a:tcPr marL="45057" marR="4505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849">
                <a:tc rowSpan="4">
                  <a:txBody>
                    <a:bodyPr/>
                    <a:lstStyle/>
                    <a:p>
                      <a:r>
                        <a:rPr lang="en-US" dirty="0"/>
                        <a:t>Number of Social Needs</a:t>
                      </a:r>
                    </a:p>
                  </a:txBody>
                  <a:tcPr marL="45057" marR="45057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needs reported</a:t>
                      </a:r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23 (7%)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4130" marR="2413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2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need identified</a:t>
                      </a:r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19 (6%)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4130" marR="2413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8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2+</a:t>
                      </a:r>
                      <a:r>
                        <a:rPr lang="en-US" baseline="0" dirty="0"/>
                        <a:t> needs identified</a:t>
                      </a:r>
                      <a:endParaRPr lang="en-US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18 (5%)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4130" marR="2413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98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Incomplete/Missing assessment</a:t>
                      </a:r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90"/>
                        </a:spcBef>
                        <a:spcAft>
                          <a:spcPts val="19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279 (82%)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4130" marR="2413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198" y="6051876"/>
            <a:ext cx="11369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from 9/1/2018 to </a:t>
            </a:r>
            <a:r>
              <a:rPr lang="en-US" dirty="0" smtClean="0"/>
              <a:t>4/5/2021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25748" y="1603027"/>
            <a:ext cx="4926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Top Domains of Need</a:t>
            </a:r>
          </a:p>
        </p:txBody>
      </p:sp>
      <p:pic>
        <p:nvPicPr>
          <p:cNvPr id="7" name="Picture 6" descr="C:\Users\COWINKLE\Desktop\TRIP Logo_220X277.png">
            <a:extLst>
              <a:ext uri="{FF2B5EF4-FFF2-40B4-BE49-F238E27FC236}">
                <a16:creationId xmlns:a16="http://schemas.microsoft.com/office/drawing/2014/main" id="{24A9D96B-B816-0145-8708-6FEAD4A0E7CB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10392759" y="115888"/>
            <a:ext cx="1651000" cy="631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E91C-B4D8-374F-88CA-6AF77BECCA1F}" type="slidenum">
              <a:rPr lang="en-US" smtClean="0"/>
              <a:t>23</a:t>
            </a:fld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5836962" y="5061098"/>
            <a:ext cx="933292" cy="382773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1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948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TRIP Challenges </a:t>
            </a:r>
            <a:r>
              <a:rPr lang="en-US" b="1" dirty="0"/>
              <a:t>(</a:t>
            </a:r>
            <a:r>
              <a:rPr lang="en-US" b="1" dirty="0" smtClean="0"/>
              <a:t>2019-2021)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9958"/>
            <a:ext cx="11033760" cy="5231517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Health</a:t>
            </a:r>
            <a:r>
              <a:rPr lang="en-US" sz="3200" dirty="0"/>
              <a:t> </a:t>
            </a:r>
            <a:r>
              <a:rPr lang="en-US" sz="3200" dirty="0" smtClean="0"/>
              <a:t>System Challenges:</a:t>
            </a:r>
          </a:p>
          <a:p>
            <a:pPr lvl="1"/>
            <a:r>
              <a:rPr lang="en-US" sz="2800" dirty="0" smtClean="0"/>
              <a:t>Tension for change</a:t>
            </a:r>
          </a:p>
          <a:p>
            <a:pPr lvl="1"/>
            <a:r>
              <a:rPr lang="en-US" sz="2800" dirty="0"/>
              <a:t>U</a:t>
            </a:r>
            <a:r>
              <a:rPr lang="en-US" sz="2800" dirty="0" smtClean="0"/>
              <a:t>nique fragmented workflows</a:t>
            </a:r>
          </a:p>
          <a:p>
            <a:pPr lvl="1"/>
            <a:r>
              <a:rPr lang="en-US" sz="2800" dirty="0" smtClean="0"/>
              <a:t>Navigator turnover</a:t>
            </a:r>
          </a:p>
          <a:p>
            <a:pPr lvl="1"/>
            <a:r>
              <a:rPr lang="en-US" sz="2800" dirty="0" smtClean="0"/>
              <a:t>Competing navigation protocols based on other funding systems</a:t>
            </a:r>
          </a:p>
          <a:p>
            <a:r>
              <a:rPr lang="en-US" sz="3200" dirty="0" smtClean="0"/>
              <a:t>Social Needs and Access to Resources:</a:t>
            </a:r>
          </a:p>
          <a:p>
            <a:pPr lvl="1"/>
            <a:r>
              <a:rPr lang="en-US" sz="2800" dirty="0" smtClean="0"/>
              <a:t>Challenge to integrate timely social needs assessments into navigator workflow</a:t>
            </a:r>
          </a:p>
          <a:p>
            <a:pPr lvl="1"/>
            <a:r>
              <a:rPr lang="en-US" sz="2800" dirty="0" smtClean="0"/>
              <a:t>Navigators default to the “usual” resources</a:t>
            </a:r>
          </a:p>
          <a:p>
            <a:pPr lvl="1"/>
            <a:r>
              <a:rPr lang="en-US" sz="2800" dirty="0" smtClean="0"/>
              <a:t>Hard to “close the loop” and know if patient could access resource</a:t>
            </a:r>
          </a:p>
          <a:p>
            <a:r>
              <a:rPr lang="en-US" sz="3200" dirty="0" smtClean="0"/>
              <a:t>Data/Technical Challenges</a:t>
            </a:r>
          </a:p>
          <a:p>
            <a:pPr lvl="1"/>
            <a:r>
              <a:rPr lang="en-US" sz="2800" dirty="0" smtClean="0"/>
              <a:t>Single IRB but different institutional perspectives</a:t>
            </a:r>
          </a:p>
          <a:p>
            <a:pPr lvl="1"/>
            <a:r>
              <a:rPr lang="en-US" sz="2800" dirty="0" smtClean="0"/>
              <a:t>Data sharing agreements</a:t>
            </a:r>
          </a:p>
          <a:p>
            <a:pPr lvl="1"/>
            <a:r>
              <a:rPr lang="en-US" sz="2800" dirty="0"/>
              <a:t>Multiple complex data systems that are not integrated</a:t>
            </a:r>
          </a:p>
          <a:p>
            <a:pPr lvl="1"/>
            <a:r>
              <a:rPr lang="en-US" sz="2800" dirty="0" smtClean="0"/>
              <a:t>Reducing the need for double data entry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C:\Users\COWINKLE\Desktop\TRIP Logo_220X277.png">
            <a:extLst>
              <a:ext uri="{FF2B5EF4-FFF2-40B4-BE49-F238E27FC236}">
                <a16:creationId xmlns:a16="http://schemas.microsoft.com/office/drawing/2014/main" id="{24A9D96B-B816-0145-8708-6FEAD4A0E7C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10392759" y="115888"/>
            <a:ext cx="1651000" cy="631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E91C-B4D8-374F-88CA-6AF77BECCA1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2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TRIP Challenges: COVID-19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19" y="1825625"/>
            <a:ext cx="11464639" cy="4697095"/>
          </a:xfrm>
        </p:spPr>
        <p:txBody>
          <a:bodyPr>
            <a:normAutofit/>
          </a:bodyPr>
          <a:lstStyle/>
          <a:p>
            <a:r>
              <a:rPr lang="en-US" dirty="0" smtClean="0"/>
              <a:t>Competing demands for our clinical partners</a:t>
            </a:r>
          </a:p>
          <a:p>
            <a:r>
              <a:rPr lang="en-US" dirty="0" smtClean="0"/>
              <a:t>Several navigators furloughed or redeployed to COVID-19 related duties</a:t>
            </a:r>
          </a:p>
          <a:p>
            <a:r>
              <a:rPr lang="en-US" dirty="0" smtClean="0"/>
              <a:t>Learning and coordinating telehealth challenging for patients and navigators</a:t>
            </a:r>
          </a:p>
          <a:p>
            <a:r>
              <a:rPr lang="en-US" dirty="0" smtClean="0"/>
              <a:t>Patients fearful of appointments</a:t>
            </a:r>
          </a:p>
          <a:p>
            <a:r>
              <a:rPr lang="en-US" dirty="0" smtClean="0"/>
              <a:t>Patients experiencing loneliness and psycho-social needs</a:t>
            </a:r>
          </a:p>
          <a:p>
            <a:r>
              <a:rPr lang="en-US" dirty="0" smtClean="0"/>
              <a:t>Resources are vulnerable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C:\Users\COWINKLE\Desktop\TRIP Logo_220X277.png">
            <a:extLst>
              <a:ext uri="{FF2B5EF4-FFF2-40B4-BE49-F238E27FC236}">
                <a16:creationId xmlns:a16="http://schemas.microsoft.com/office/drawing/2014/main" id="{24A9D96B-B816-0145-8708-6FEAD4A0E7C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10392759" y="115888"/>
            <a:ext cx="1651000" cy="631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E91C-B4D8-374F-88CA-6AF77BECCA1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9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TRIP Implementation Strategies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Convene clinical Champions in monthly </a:t>
            </a:r>
            <a:r>
              <a:rPr lang="en-US" b="1" i="1" dirty="0" smtClean="0"/>
              <a:t>Clinical Advisory Panel</a:t>
            </a:r>
          </a:p>
          <a:p>
            <a:r>
              <a:rPr lang="en-US" dirty="0" smtClean="0"/>
              <a:t>Weekly site updates</a:t>
            </a:r>
          </a:p>
          <a:p>
            <a:r>
              <a:rPr lang="en-US" dirty="0" smtClean="0"/>
              <a:t>Monthly monitoring tables</a:t>
            </a:r>
          </a:p>
          <a:p>
            <a:r>
              <a:rPr lang="en-US" dirty="0" smtClean="0"/>
              <a:t>Navigator trainings and technical assistance</a:t>
            </a:r>
          </a:p>
          <a:p>
            <a:r>
              <a:rPr lang="en-US" dirty="0"/>
              <a:t>Monthly stakeholder </a:t>
            </a:r>
            <a:r>
              <a:rPr lang="en-US" dirty="0" smtClean="0"/>
              <a:t>newsletter</a:t>
            </a:r>
          </a:p>
          <a:p>
            <a:r>
              <a:rPr lang="en-US" dirty="0" smtClean="0"/>
              <a:t>Quarterly BBCEC meetings</a:t>
            </a:r>
            <a:endParaRPr lang="en-US" dirty="0"/>
          </a:p>
          <a:p>
            <a:r>
              <a:rPr lang="en-US" dirty="0" smtClean="0"/>
              <a:t>Annual Stakeholder meeting</a:t>
            </a:r>
          </a:p>
          <a:p>
            <a:r>
              <a:rPr lang="en-US" i="1" dirty="0">
                <a:solidFill>
                  <a:srgbClr val="FF0000"/>
                </a:solidFill>
              </a:rPr>
              <a:t>Incorporated social needs assessment into </a:t>
            </a:r>
            <a:r>
              <a:rPr lang="en-US" i="1" dirty="0" smtClean="0">
                <a:solidFill>
                  <a:srgbClr val="FF0000"/>
                </a:solidFill>
              </a:rPr>
              <a:t>pre-surgery intake</a:t>
            </a:r>
            <a:endParaRPr lang="en-US" i="1" dirty="0">
              <a:solidFill>
                <a:srgbClr val="FF0000"/>
              </a:solidFill>
            </a:endParaRPr>
          </a:p>
          <a:p>
            <a:r>
              <a:rPr lang="en-US" i="1" dirty="0" smtClean="0">
                <a:solidFill>
                  <a:srgbClr val="FF0000"/>
                </a:solidFill>
              </a:rPr>
              <a:t>“Lay” navigator to support follow up social needs assessment</a:t>
            </a:r>
            <a:endParaRPr lang="en-US" i="1" dirty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492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Final Thoughts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20510"/>
            <a:ext cx="10835640" cy="4712335"/>
          </a:xfrm>
        </p:spPr>
        <p:txBody>
          <a:bodyPr>
            <a:normAutofit/>
          </a:bodyPr>
          <a:lstStyle/>
          <a:p>
            <a:r>
              <a:rPr lang="en-US" dirty="0" smtClean="0"/>
              <a:t>Successes</a:t>
            </a:r>
          </a:p>
          <a:p>
            <a:pPr lvl="1"/>
            <a:r>
              <a:rPr lang="en-US" dirty="0" smtClean="0"/>
              <a:t>Collaboration across 4 CTSAs and 6 health systems</a:t>
            </a:r>
          </a:p>
          <a:p>
            <a:pPr lvl="1"/>
            <a:r>
              <a:rPr lang="en-US" dirty="0" smtClean="0"/>
              <a:t>Stakeholder engagement</a:t>
            </a:r>
          </a:p>
          <a:p>
            <a:pPr lvl="1"/>
            <a:r>
              <a:rPr lang="en-US" dirty="0" smtClean="0"/>
              <a:t>Navigators at all sites</a:t>
            </a:r>
          </a:p>
          <a:p>
            <a:pPr lvl="1"/>
            <a:r>
              <a:rPr lang="en-US" dirty="0" smtClean="0"/>
              <a:t>Diverse population</a:t>
            </a:r>
          </a:p>
          <a:p>
            <a:r>
              <a:rPr lang="en-US" dirty="0" smtClean="0"/>
              <a:t>Opportunities for collaboration</a:t>
            </a:r>
          </a:p>
          <a:p>
            <a:pPr lvl="1"/>
            <a:r>
              <a:rPr lang="en-US" dirty="0" smtClean="0"/>
              <a:t>6 months of enrollment left</a:t>
            </a:r>
          </a:p>
          <a:p>
            <a:pPr lvl="1"/>
            <a:r>
              <a:rPr lang="en-US" dirty="0" smtClean="0"/>
              <a:t>Rich study data</a:t>
            </a:r>
          </a:p>
          <a:p>
            <a:r>
              <a:rPr lang="en-US" dirty="0" smtClean="0"/>
              <a:t>Future sustainability</a:t>
            </a:r>
          </a:p>
          <a:p>
            <a:pPr lvl="1"/>
            <a:r>
              <a:rPr lang="en-US" dirty="0" smtClean="0"/>
              <a:t>Collaborating with the ACS Council of Advisors, Chicago CTSA and National Navigation Roundtable</a:t>
            </a:r>
          </a:p>
        </p:txBody>
      </p:sp>
    </p:spTree>
    <p:extLst>
      <p:ext uri="{BB962C8B-B14F-4D97-AF65-F5344CB8AC3E}">
        <p14:creationId xmlns:p14="http://schemas.microsoft.com/office/powerpoint/2010/main" val="11112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04" y="362317"/>
            <a:ext cx="10063115" cy="99417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/>
              <a:t>The Boston Breast Cancer Equity Coalition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629222"/>
            <a:ext cx="11273525" cy="3680793"/>
          </a:xfrm>
        </p:spPr>
        <p:txBody>
          <a:bodyPr>
            <a:noAutofit/>
          </a:bodyPr>
          <a:lstStyle/>
          <a:p>
            <a:pPr>
              <a:spcAft>
                <a:spcPts val="900"/>
              </a:spcAft>
              <a:buSzPct val="100000"/>
            </a:pPr>
            <a:r>
              <a:rPr lang="en-US" sz="3200" dirty="0"/>
              <a:t>Est. in 2014 in response to Hunt article</a:t>
            </a:r>
          </a:p>
          <a:p>
            <a:pPr>
              <a:spcAft>
                <a:spcPts val="900"/>
              </a:spcAft>
              <a:buSzPct val="100000"/>
            </a:pPr>
            <a:r>
              <a:rPr lang="en-US" sz="3200" dirty="0"/>
              <a:t>Multidisciplinary stakeholders: public health agencies, academic institutions, providers, patients, advocates, policy makers</a:t>
            </a:r>
          </a:p>
          <a:p>
            <a:pPr>
              <a:spcAft>
                <a:spcPts val="900"/>
              </a:spcAft>
              <a:buSzPct val="100000"/>
            </a:pPr>
            <a:r>
              <a:rPr lang="en-US" sz="3200" b="1" i="1" dirty="0"/>
              <a:t>Mission</a:t>
            </a:r>
            <a:r>
              <a:rPr lang="en-US" sz="3200" dirty="0"/>
              <a:t>: Develop city-wide solutions to eliminate inequities in breast cancer outcomes</a:t>
            </a:r>
          </a:p>
          <a:p>
            <a:pPr>
              <a:spcAft>
                <a:spcPts val="900"/>
              </a:spcAft>
              <a:buSzPct val="100000"/>
            </a:pPr>
            <a:r>
              <a:rPr lang="en-US" sz="3200" i="1" dirty="0"/>
              <a:t>Local care delivery data</a:t>
            </a:r>
            <a:r>
              <a:rPr lang="en-US" sz="3200" dirty="0"/>
              <a:t>: disproportionate treatment delays, transfers in care among the most vulnerable women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918370" y="4950014"/>
            <a:ext cx="5463209" cy="2027583"/>
            <a:chOff x="219639" y="4770741"/>
            <a:chExt cx="3351939" cy="116138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9639" y="4770741"/>
              <a:ext cx="2034716" cy="116138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36124" y="5560299"/>
              <a:ext cx="3135454" cy="21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www.bostonbcec.org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5262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67" y="401036"/>
            <a:ext cx="11115664" cy="146371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Research Gap</a:t>
            </a:r>
            <a:r>
              <a:rPr lang="en-US" dirty="0"/>
              <a:t>: Evidence-based strategies for coordinating breast cancer care delivery are not systematically implemented within or across hospitals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034163" y="2160827"/>
            <a:ext cx="4061986" cy="4772510"/>
            <a:chOff x="-431726" y="1391921"/>
            <a:chExt cx="5962832" cy="6084062"/>
          </a:xfrm>
        </p:grpSpPr>
        <p:sp>
          <p:nvSpPr>
            <p:cNvPr id="5" name="TextBox 4"/>
            <p:cNvSpPr txBox="1"/>
            <p:nvPr/>
          </p:nvSpPr>
          <p:spPr>
            <a:xfrm>
              <a:off x="-431726" y="5004129"/>
              <a:ext cx="5962832" cy="2471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prstClr val="black"/>
                  </a:solidFill>
                </a:rPr>
                <a:t>Patient Navigation Services coordinate care delivery</a:t>
              </a:r>
            </a:p>
            <a:p>
              <a:pPr algn="ctr"/>
              <a:r>
                <a:rPr lang="en-US" sz="2400" b="1" i="1" dirty="0">
                  <a:solidFill>
                    <a:srgbClr val="92D050"/>
                  </a:solidFill>
                </a:rPr>
                <a:t>Patient level</a:t>
              </a:r>
            </a:p>
            <a:p>
              <a:pPr algn="ctr"/>
              <a:r>
                <a:rPr lang="en-US" sz="2400" b="1" i="1" dirty="0">
                  <a:solidFill>
                    <a:srgbClr val="00B0F0"/>
                  </a:solidFill>
                </a:rPr>
                <a:t>Provider/Team level</a:t>
              </a:r>
              <a:endParaRPr lang="en-US" sz="2400" b="1" i="1" dirty="0">
                <a:solidFill>
                  <a:prstClr val="black"/>
                </a:solidFill>
              </a:endParaRPr>
            </a:p>
            <a:p>
              <a:pPr algn="ctr"/>
              <a:r>
                <a:rPr lang="en-US" sz="2400" b="1" i="1" dirty="0">
                  <a:solidFill>
                    <a:srgbClr val="FFC000"/>
                  </a:solidFill>
                </a:rPr>
                <a:t>Health system level</a:t>
              </a:r>
              <a:endParaRPr lang="en-US" sz="2000" b="1" dirty="0">
                <a:solidFill>
                  <a:prstClr val="black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594"/>
            <a:stretch/>
          </p:blipFill>
          <p:spPr>
            <a:xfrm>
              <a:off x="601059" y="1391921"/>
              <a:ext cx="3635680" cy="360662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" y="2759982"/>
            <a:ext cx="4166410" cy="3961493"/>
            <a:chOff x="3297086" y="3743495"/>
            <a:chExt cx="5825286" cy="4967411"/>
          </a:xfrm>
        </p:grpSpPr>
        <p:sp>
          <p:nvSpPr>
            <p:cNvPr id="8" name="TextBox 7"/>
            <p:cNvSpPr txBox="1"/>
            <p:nvPr/>
          </p:nvSpPr>
          <p:spPr>
            <a:xfrm>
              <a:off x="3297086" y="5743677"/>
              <a:ext cx="5825286" cy="2967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i="1" dirty="0">
                <a:solidFill>
                  <a:prstClr val="black"/>
                </a:solidFill>
              </a:endParaRPr>
            </a:p>
            <a:p>
              <a:pPr algn="ctr"/>
              <a:endParaRPr lang="en-US" sz="2400" b="1" i="1" dirty="0">
                <a:solidFill>
                  <a:prstClr val="black"/>
                </a:solidFill>
              </a:endParaRPr>
            </a:p>
            <a:p>
              <a:pPr algn="ctr"/>
              <a:r>
                <a:rPr lang="en-US" sz="2400" b="1" dirty="0">
                  <a:solidFill>
                    <a:prstClr val="black"/>
                  </a:solidFill>
                </a:rPr>
                <a:t>Real-time Patient Registry population management</a:t>
              </a:r>
            </a:p>
            <a:p>
              <a:pPr algn="ctr"/>
              <a:r>
                <a:rPr lang="en-US" sz="2400" b="1" i="1" dirty="0">
                  <a:solidFill>
                    <a:srgbClr val="FFC000"/>
                  </a:solidFill>
                </a:rPr>
                <a:t>Health System level</a:t>
              </a:r>
            </a:p>
            <a:p>
              <a:pPr algn="ctr"/>
              <a:endParaRPr lang="en-US" sz="2400" b="1" i="1" dirty="0">
                <a:solidFill>
                  <a:srgbClr val="FF0000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07" t="33729" r="35862" b="38268"/>
            <a:stretch/>
          </p:blipFill>
          <p:spPr>
            <a:xfrm>
              <a:off x="4509068" y="3743495"/>
              <a:ext cx="3251020" cy="2796234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8294895" y="1909160"/>
            <a:ext cx="4039900" cy="4772113"/>
            <a:chOff x="7514536" y="2129904"/>
            <a:chExt cx="5003424" cy="5304826"/>
          </a:xfrm>
        </p:grpSpPr>
        <p:sp>
          <p:nvSpPr>
            <p:cNvPr id="14" name="TextBox 13"/>
            <p:cNvSpPr txBox="1"/>
            <p:nvPr/>
          </p:nvSpPr>
          <p:spPr>
            <a:xfrm>
              <a:off x="7514536" y="5689848"/>
              <a:ext cx="5003424" cy="1744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prstClr val="black"/>
                  </a:solidFill>
                </a:rPr>
                <a:t>Screening (and referral) interpersonal barriers to care</a:t>
              </a:r>
            </a:p>
            <a:p>
              <a:pPr algn="ctr"/>
              <a:r>
                <a:rPr lang="en-US" sz="2400" b="1" i="1" dirty="0">
                  <a:solidFill>
                    <a:srgbClr val="92D050"/>
                  </a:solidFill>
                </a:rPr>
                <a:t>Patient Level</a:t>
              </a:r>
            </a:p>
            <a:p>
              <a:pPr algn="ctr"/>
              <a:r>
                <a:rPr lang="en-US" sz="2400" b="1" i="1" dirty="0">
                  <a:solidFill>
                    <a:srgbClr val="FFC000"/>
                  </a:solidFill>
                </a:rPr>
                <a:t>Health system level</a:t>
              </a:r>
              <a:endParaRPr lang="en-US" sz="2000" b="1" dirty="0">
                <a:solidFill>
                  <a:srgbClr val="FFC000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5537" y="2129904"/>
              <a:ext cx="3958758" cy="3566448"/>
            </a:xfrm>
            <a:prstGeom prst="rect">
              <a:avLst/>
            </a:prstGeom>
          </p:spPr>
        </p:pic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  <a:p>
            <a:fld id="{E860F963-8068-41FF-8F08-0BCAC939B68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4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Translating Research Into Practice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National Center to Advance Translational Science</a:t>
            </a:r>
          </a:p>
          <a:p>
            <a:r>
              <a:rPr lang="en-US" dirty="0"/>
              <a:t>Collaborative Innovation Award between </a:t>
            </a:r>
            <a:r>
              <a:rPr lang="en-US" u="sng" dirty="0"/>
              <a:t>&gt;</a:t>
            </a:r>
            <a:r>
              <a:rPr lang="en-US" dirty="0"/>
              <a:t> 3 universities/CTSA programs</a:t>
            </a:r>
          </a:p>
          <a:p>
            <a:r>
              <a:rPr lang="en-US" dirty="0"/>
              <a:t>Disparities initiative </a:t>
            </a:r>
          </a:p>
          <a:p>
            <a:r>
              <a:rPr lang="en-US" dirty="0"/>
              <a:t>Community-driven research methods</a:t>
            </a:r>
          </a:p>
          <a:p>
            <a:r>
              <a:rPr lang="en-US" dirty="0"/>
              <a:t>$8.9 million NIH funded study (2017-2022)</a:t>
            </a:r>
          </a:p>
          <a:p>
            <a:endParaRPr lang="en-US" dirty="0"/>
          </a:p>
        </p:txBody>
      </p:sp>
      <p:pic>
        <p:nvPicPr>
          <p:cNvPr id="5" name="Picture 4" descr="C:\Users\COWINKLE\Desktop\TRIP Logo_220X277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10392759" y="115888"/>
            <a:ext cx="1651000" cy="631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549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159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TRIP*: Addressing disparities together</a:t>
            </a:r>
          </a:p>
        </p:txBody>
      </p:sp>
      <p:sp>
        <p:nvSpPr>
          <p:cNvPr id="4" name="TextBox 21"/>
          <p:cNvSpPr txBox="1"/>
          <p:nvPr/>
        </p:nvSpPr>
        <p:spPr>
          <a:xfrm>
            <a:off x="875019" y="3603962"/>
            <a:ext cx="2732621" cy="1455849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kern="1200" dirty="0">
                <a:solidFill>
                  <a:srgbClr val="FFFFFF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Boston </a:t>
            </a:r>
            <a:br>
              <a:rPr lang="en-US" sz="2400" b="1" kern="1200" dirty="0">
                <a:solidFill>
                  <a:srgbClr val="FFFFFF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kern="1200" dirty="0">
                <a:solidFill>
                  <a:srgbClr val="FFFFFF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 Navigator Network</a:t>
            </a:r>
            <a:endParaRPr lang="en-US" sz="2400" b="1" dirty="0">
              <a:effectLst/>
              <a:latin typeface="Times" pitchFamily="2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761" y="3269401"/>
            <a:ext cx="3707448" cy="2056741"/>
          </a:xfrm>
          <a:prstGeom prst="rect">
            <a:avLst/>
          </a:prstGeom>
        </p:spPr>
      </p:pic>
      <p:graphicFrame>
        <p:nvGraphicFramePr>
          <p:cNvPr id="10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47444" y="1420837"/>
          <a:ext cx="10973996" cy="1699321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743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4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5499">
                <a:tc>
                  <a:txBody>
                    <a:bodyPr/>
                    <a:lstStyle/>
                    <a:p>
                      <a:r>
                        <a:rPr lang="en-US" dirty="0"/>
                        <a:t>Tracy Battaglia, MD MPH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Karen</a:t>
                      </a:r>
                      <a:r>
                        <a:rPr lang="en-US" baseline="0" dirty="0"/>
                        <a:t> Freund, MD MPH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Jennifer Haas, MD MPH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Stephenie Lemon,</a:t>
                      </a:r>
                      <a:r>
                        <a:rPr lang="en-US" baseline="0" dirty="0"/>
                        <a:t> PhD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3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16" y="2357491"/>
            <a:ext cx="2473412" cy="20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279" y="2336258"/>
            <a:ext cx="2437988" cy="2239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537" y="2201146"/>
            <a:ext cx="2102257" cy="5452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690" y="2274454"/>
            <a:ext cx="1929214" cy="34757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115761" y="6066017"/>
            <a:ext cx="3960478" cy="6828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ysClr val="windowText" lastClr="000000"/>
                </a:solidFill>
              </a:rPr>
              <a:t>Funded by</a:t>
            </a:r>
            <a:r>
              <a:rPr lang="en-US" dirty="0"/>
              <a:t>:</a:t>
            </a:r>
          </a:p>
        </p:txBody>
      </p:sp>
      <p:pic>
        <p:nvPicPr>
          <p:cNvPr id="20" name="Picture 2" descr="Hom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762" y="6148854"/>
            <a:ext cx="2139865" cy="50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563A-11F8-43A6-83B7-796F7E364536}" type="slidenum">
              <a:rPr lang="en-US" smtClean="0"/>
              <a:t>6</a:t>
            </a:fld>
            <a:endParaRPr lang="en-US" dirty="0"/>
          </a:p>
        </p:txBody>
      </p:sp>
      <p:pic>
        <p:nvPicPr>
          <p:cNvPr id="17" name="Picture 16" descr="C:\Users\COWINKLE\Desktop\TRIP Logo_220X277.pn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10392759" y="115888"/>
            <a:ext cx="1651000" cy="631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Boston </a:t>
            </a:r>
            <a:br>
              <a:rPr lang="en-US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Patient Navigator Network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82029" y="3719953"/>
            <a:ext cx="2556875" cy="1200329"/>
          </a:xfrm>
          <a:prstGeom prst="rect">
            <a:avLst/>
          </a:prstGeom>
          <a:solidFill>
            <a:srgbClr val="6E8BC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Advisory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Panel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77" y="5393570"/>
            <a:ext cx="5002960" cy="6055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7307BF0-773F-9346-8E67-54185BB1BA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77012" y="5262459"/>
            <a:ext cx="2308636" cy="736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74739" y="6444476"/>
            <a:ext cx="2399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*NIH/NCATS </a:t>
            </a:r>
            <a:r>
              <a:rPr lang="en-US" sz="1200" dirty="0"/>
              <a:t> </a:t>
            </a:r>
            <a:r>
              <a:rPr lang="en-US" sz="1200" b="1" dirty="0"/>
              <a:t>U01TR002070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1014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723" y="234589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TRIP: The Research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895" y="1828978"/>
            <a:ext cx="10515600" cy="18580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“Can we </a:t>
            </a:r>
            <a:r>
              <a:rPr lang="en-US" sz="3600" u="sng" dirty="0">
                <a:solidFill>
                  <a:schemeClr val="bg1"/>
                </a:solidFill>
              </a:rPr>
              <a:t>systematically implement </a:t>
            </a:r>
            <a:r>
              <a:rPr lang="en-US" sz="3600" dirty="0">
                <a:solidFill>
                  <a:schemeClr val="bg1"/>
                </a:solidFill>
              </a:rPr>
              <a:t> evidence-based  coordination of care </a:t>
            </a:r>
            <a:r>
              <a:rPr lang="en-US" sz="3600" u="sng" dirty="0">
                <a:solidFill>
                  <a:schemeClr val="bg1"/>
                </a:solidFill>
              </a:rPr>
              <a:t>across the city of Boston </a:t>
            </a:r>
            <a:r>
              <a:rPr lang="en-US" sz="3600" dirty="0">
                <a:solidFill>
                  <a:schemeClr val="bg1"/>
                </a:solidFill>
              </a:rPr>
              <a:t>to reduce delays for the most vulnerable women?”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5382981"/>
            <a:ext cx="1693241" cy="321856"/>
          </a:xfrm>
          <a:prstGeom prst="rect">
            <a:avLst/>
          </a:prstGeom>
        </p:spPr>
      </p:pic>
      <p:pic>
        <p:nvPicPr>
          <p:cNvPr id="9" name="Picture 8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991822"/>
            <a:ext cx="2755043" cy="83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Image result for boston medical center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4032499"/>
            <a:ext cx="1694938" cy="81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Image result for dana farber cancer institute no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035" y="5281435"/>
            <a:ext cx="2325321" cy="40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Image result for mgh no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524" y="4037212"/>
            <a:ext cx="3048190" cy="92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Related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470" y="4032499"/>
            <a:ext cx="2387358" cy="69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563A-11F8-43A6-83B7-796F7E364536}" type="slidenum">
              <a:rPr lang="en-US" smtClean="0"/>
              <a:t>7</a:t>
            </a:fld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710028" y="1745516"/>
            <a:ext cx="10654991" cy="1797157"/>
          </a:xfrm>
          <a:prstGeom prst="rect">
            <a:avLst/>
          </a:prstGeom>
          <a:solidFill>
            <a:srgbClr val="0087D2"/>
          </a:solidFill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/>
        </p:nvSpPr>
        <p:spPr>
          <a:xfrm>
            <a:off x="849419" y="1792110"/>
            <a:ext cx="10515600" cy="1858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“Can we </a:t>
            </a:r>
            <a:r>
              <a:rPr lang="en-US" sz="3600" u="sng" dirty="0">
                <a:solidFill>
                  <a:schemeClr val="bg1"/>
                </a:solidFill>
              </a:rPr>
              <a:t>systematically implement</a:t>
            </a:r>
            <a:r>
              <a:rPr lang="en-US" sz="3600" dirty="0">
                <a:solidFill>
                  <a:schemeClr val="bg1"/>
                </a:solidFill>
              </a:rPr>
              <a:t> evidence-based  </a:t>
            </a:r>
            <a:r>
              <a:rPr lang="en-US" sz="3600" dirty="0" smtClean="0">
                <a:solidFill>
                  <a:schemeClr val="bg1"/>
                </a:solidFill>
              </a:rPr>
              <a:t>patient navigation </a:t>
            </a:r>
            <a:r>
              <a:rPr lang="en-US" sz="3600" u="sng" dirty="0" smtClean="0">
                <a:solidFill>
                  <a:schemeClr val="bg1"/>
                </a:solidFill>
              </a:rPr>
              <a:t>across </a:t>
            </a:r>
            <a:r>
              <a:rPr lang="en-US" sz="3600" u="sng" dirty="0">
                <a:solidFill>
                  <a:schemeClr val="bg1"/>
                </a:solidFill>
              </a:rPr>
              <a:t>the city of Boston </a:t>
            </a:r>
            <a:r>
              <a:rPr lang="en-US" sz="3600" dirty="0">
                <a:solidFill>
                  <a:schemeClr val="bg1"/>
                </a:solidFill>
              </a:rPr>
              <a:t>to reduce delays in treatment and reduce disparities?”</a:t>
            </a:r>
          </a:p>
        </p:txBody>
      </p:sp>
      <p:pic>
        <p:nvPicPr>
          <p:cNvPr id="14" name="Picture 13" descr="C:\Users\COWINKLE\Desktop\TRIP Logo_220X277.png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10392759" y="115888"/>
            <a:ext cx="1651000" cy="631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162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088" y="171655"/>
            <a:ext cx="7907824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Research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6362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u="sng" dirty="0"/>
              <a:t>Community-engaged implementation science:</a:t>
            </a:r>
            <a:r>
              <a:rPr lang="en-US" dirty="0"/>
              <a:t> Integrating evidence-based interventions in partnership with key stakeholders</a:t>
            </a:r>
          </a:p>
          <a:p>
            <a:endParaRPr lang="en-US" dirty="0"/>
          </a:p>
          <a:p>
            <a:r>
              <a:rPr lang="en-US" u="sng" dirty="0"/>
              <a:t>Pragmatic clinical trial:</a:t>
            </a:r>
            <a:r>
              <a:rPr lang="en-US" dirty="0"/>
              <a:t> </a:t>
            </a:r>
            <a:r>
              <a:rPr lang="en-US" dirty="0" err="1" smtClean="0"/>
              <a:t>Radnomized</a:t>
            </a:r>
            <a:r>
              <a:rPr lang="en-US" dirty="0" smtClean="0"/>
              <a:t>, Cluster </a:t>
            </a:r>
            <a:r>
              <a:rPr lang="en-US" dirty="0"/>
              <a:t>stepped wedge study design allows for rolling out iteratively in real life practice settings</a:t>
            </a:r>
          </a:p>
          <a:p>
            <a:endParaRPr lang="en-US" dirty="0"/>
          </a:p>
          <a:p>
            <a:r>
              <a:rPr lang="en-US" u="sng" dirty="0"/>
              <a:t>Type 1 hybrid clinical effectiveness-implementation trial:</a:t>
            </a:r>
          </a:p>
          <a:p>
            <a:pPr lvl="1"/>
            <a:r>
              <a:rPr lang="en-US" sz="2800" i="1" dirty="0"/>
              <a:t>Clinical outcomes</a:t>
            </a:r>
            <a:r>
              <a:rPr lang="en-US" sz="2800" dirty="0"/>
              <a:t>: time to initiation of treatment; quality of care</a:t>
            </a:r>
          </a:p>
          <a:p>
            <a:pPr lvl="1"/>
            <a:r>
              <a:rPr lang="en-US" sz="2800" i="1" dirty="0"/>
              <a:t>Implementation outcomes</a:t>
            </a:r>
            <a:r>
              <a:rPr lang="en-US" sz="2800" dirty="0"/>
              <a:t>: acceptability, adoption, fidelity to protocol, penetration, sustainability, and cost</a:t>
            </a:r>
          </a:p>
          <a:p>
            <a:endParaRPr lang="en-US" dirty="0"/>
          </a:p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563A-11F8-43A6-83B7-796F7E364536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 descr="C:\Users\COWINKLE\Desktop\TRIP Logo_220X277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10392759" y="115888"/>
            <a:ext cx="1651000" cy="631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9296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97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Stepped Wedge Study Design</a:t>
            </a:r>
            <a:endParaRPr lang="en-US" b="1" dirty="0"/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4647175"/>
              </p:ext>
            </p:extLst>
          </p:nvPr>
        </p:nvGraphicFramePr>
        <p:xfrm>
          <a:off x="1764718" y="1360473"/>
          <a:ext cx="9271273" cy="4816083"/>
        </p:xfrm>
        <a:graphic>
          <a:graphicData uri="http://schemas.openxmlformats.org/drawingml/2006/table">
            <a:tbl>
              <a:tblPr firstRow="1" firstCol="1" bandRow="1"/>
              <a:tblGrid>
                <a:gridCol w="487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1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7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7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79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79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79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79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79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79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796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796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796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8796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8796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8796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8796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87962">
                  <a:extLst>
                    <a:ext uri="{9D8B030D-6E8A-4147-A177-3AD203B41FA5}">
                      <a16:colId xmlns:a16="http://schemas.microsoft.com/office/drawing/2014/main" val="1822359224"/>
                    </a:ext>
                  </a:extLst>
                </a:gridCol>
              </a:tblGrid>
              <a:tr h="7207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71755" marR="717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Pre-TRIP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58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71755" marR="717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2016-17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71755" marR="717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Sept-Nov  2017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71755" marR="717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 2017- Feb 2018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71755" marR="717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March-May 2018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71755" marR="717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June-Aug 2018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71755" marR="717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Sept-Nov 2018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71755" marR="717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 2018- Feb 2019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71755" marR="717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 – May 2019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71755" marR="717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June – Aug 2019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71755" marR="717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 – Nov 2019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71755" marR="717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 2019 –Feb 2020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71755" marR="717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 – May 2020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71755" marR="717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June – Aug 2020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71755" marR="717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 –Nov 2020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71755" marR="717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 2020- Feb 2021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71755" marR="717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 – May 2021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71755" marR="717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June – Aug 2021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0A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 –Nov 2021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 marR="717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A2AE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BW-Faulkner Hospital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A2AE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A2AE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A2AE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Beth Israel Deaconess Medical Center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A2AE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A2AE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A2AE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Tufts Medical Center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A2AE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A2AE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3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A2AE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Boston Medical Center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A2AE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A2AE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3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A2AE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0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Mass. General Hospital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A2AE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A2AE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8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9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A2AE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Dana-Farber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A2AE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A2AE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3" descr="C:\Users\COWINKLE\Desktop\TRIP Logo_220X277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10392759" y="115888"/>
            <a:ext cx="1651000" cy="631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51236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TLjqMKP9N6AKsxd1gDo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00_Umm9eLWstv95r_ki2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ca0prvjkTz_kLOzUKAr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ca0prvjkTz_kLOzUKArQ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BMC Health System">
      <a:dk1>
        <a:srgbClr val="000000"/>
      </a:dk1>
      <a:lt1>
        <a:srgbClr val="FFFFFF"/>
      </a:lt1>
      <a:dk2>
        <a:srgbClr val="00437B"/>
      </a:dk2>
      <a:lt2>
        <a:srgbClr val="FFFFFF"/>
      </a:lt2>
      <a:accent1>
        <a:srgbClr val="D4E2F8"/>
      </a:accent1>
      <a:accent2>
        <a:srgbClr val="9DBCED"/>
      </a:accent2>
      <a:accent3>
        <a:srgbClr val="FFFFFF"/>
      </a:accent3>
      <a:accent4>
        <a:srgbClr val="00437B"/>
      </a:accent4>
      <a:accent5>
        <a:srgbClr val="B3E0FF"/>
      </a:accent5>
      <a:accent6>
        <a:srgbClr val="6283C2"/>
      </a:accent6>
      <a:hlink>
        <a:srgbClr val="6283C2"/>
      </a:hlink>
      <a:folHlink>
        <a:srgbClr val="9DBCE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228600" indent="-228600">
          <a:buFont typeface="Wingdings" panose="05000000000000000000" pitchFamily="2" charset="2"/>
          <a:buChar char="§"/>
          <a:defRPr sz="16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7737</TotalTime>
  <Words>1779</Words>
  <Application>Microsoft Office PowerPoint</Application>
  <PresentationFormat>Widescreen</PresentationFormat>
  <Paragraphs>407</Paragraphs>
  <Slides>27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Calibri Light</vt:lpstr>
      <vt:lpstr>Times</vt:lpstr>
      <vt:lpstr>Times New Roman</vt:lpstr>
      <vt:lpstr>Wingdings</vt:lpstr>
      <vt:lpstr>Office Theme</vt:lpstr>
      <vt:lpstr>1_Office Theme</vt:lpstr>
      <vt:lpstr>5_Office Theme</vt:lpstr>
      <vt:lpstr>Celestial</vt:lpstr>
      <vt:lpstr>think-cell Slide</vt:lpstr>
      <vt:lpstr>Translating Research Into Practice (TRIP)</vt:lpstr>
      <vt:lpstr>Black:White disparities in breast cancer mortality</vt:lpstr>
      <vt:lpstr>The Boston Breast Cancer Equity Coalition </vt:lpstr>
      <vt:lpstr>Research Gap: Evidence-based strategies for coordinating breast cancer care delivery are not systematically implemented within or across hospitals</vt:lpstr>
      <vt:lpstr>Translating Research Into Practice</vt:lpstr>
      <vt:lpstr>TRIP*: Addressing disparities together</vt:lpstr>
      <vt:lpstr>TRIP: The Research Question</vt:lpstr>
      <vt:lpstr>Research Methods</vt:lpstr>
      <vt:lpstr>Stepped Wedge Study Design</vt:lpstr>
      <vt:lpstr>Who is our target population?</vt:lpstr>
      <vt:lpstr>Who is our target population?</vt:lpstr>
      <vt:lpstr>Intervention Components</vt:lpstr>
      <vt:lpstr>11 Step Navigation Protocol</vt:lpstr>
      <vt:lpstr>TRIP Navigation Principles</vt:lpstr>
      <vt:lpstr>REDCap Shared Patient Registry</vt:lpstr>
      <vt:lpstr>Aunt Bertha Social Needs Assessment and Referrals Platform</vt:lpstr>
      <vt:lpstr>Accomplishments (2017-2021)</vt:lpstr>
      <vt:lpstr>Pre-TRIP Workflows Across 6 Sites</vt:lpstr>
      <vt:lpstr>PowerPoint Presentation</vt:lpstr>
      <vt:lpstr>Where are we now?</vt:lpstr>
      <vt:lpstr>TRIP Enrollment</vt:lpstr>
      <vt:lpstr>Initial Social Needs Assessment</vt:lpstr>
      <vt:lpstr>Follow-up Social Needs Assessment</vt:lpstr>
      <vt:lpstr>TRIP Challenges (2019-2021)</vt:lpstr>
      <vt:lpstr>TRIP Challenges: COVID-19</vt:lpstr>
      <vt:lpstr>TRIP Implementation Strategies</vt:lpstr>
      <vt:lpstr>Final Thoughts</vt:lpstr>
    </vt:vector>
  </TitlesOfParts>
  <Company>Boston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Pursuit of Equity in Breast Cancer Care: A Generalist’s Perspective</dc:title>
  <dc:creator>Mullikin, Katelyn</dc:creator>
  <cp:lastModifiedBy>Robbins, Charlotte</cp:lastModifiedBy>
  <cp:revision>227</cp:revision>
  <cp:lastPrinted>2019-12-23T16:29:16Z</cp:lastPrinted>
  <dcterms:created xsi:type="dcterms:W3CDTF">2019-12-20T19:08:43Z</dcterms:created>
  <dcterms:modified xsi:type="dcterms:W3CDTF">2021-05-05T13:15:26Z</dcterms:modified>
</cp:coreProperties>
</file>