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409" r:id="rId3"/>
    <p:sldId id="366" r:id="rId4"/>
    <p:sldId id="411" r:id="rId5"/>
    <p:sldId id="415" r:id="rId6"/>
    <p:sldId id="258" r:id="rId7"/>
    <p:sldId id="413" r:id="rId8"/>
    <p:sldId id="430" r:id="rId9"/>
    <p:sldId id="425" r:id="rId10"/>
    <p:sldId id="259" r:id="rId11"/>
    <p:sldId id="431" r:id="rId12"/>
    <p:sldId id="261" r:id="rId13"/>
    <p:sldId id="421" r:id="rId14"/>
    <p:sldId id="422" r:id="rId15"/>
    <p:sldId id="423" r:id="rId16"/>
    <p:sldId id="424" r:id="rId17"/>
    <p:sldId id="420" r:id="rId18"/>
    <p:sldId id="427" r:id="rId19"/>
    <p:sldId id="428" r:id="rId20"/>
    <p:sldId id="414" r:id="rId21"/>
    <p:sldId id="4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296" autoAdjust="0"/>
  </p:normalViewPr>
  <p:slideViewPr>
    <p:cSldViewPr snapToGrid="0">
      <p:cViewPr varScale="1">
        <p:scale>
          <a:sx n="72" d="100"/>
          <a:sy n="72" d="100"/>
        </p:scale>
        <p:origin x="104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392249963589237"/>
          <c:y val="3.3914732132366086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by Race/ Ethnicity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1A-4760-8EA8-5432B09C0A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1A-4760-8EA8-5432B09C0A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61A-4760-8EA8-5432B09C0A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61A-4760-8EA8-5432B09C0A21}"/>
              </c:ext>
            </c:extLst>
          </c:dPt>
          <c:cat>
            <c:strRef>
              <c:f>Sheet1!$A$2:$A$5</c:f>
              <c:strCache>
                <c:ptCount val="4"/>
                <c:pt idx="0">
                  <c:v>Black</c:v>
                </c:pt>
                <c:pt idx="1">
                  <c:v>Latina</c:v>
                </c:pt>
                <c:pt idx="2">
                  <c:v>White</c:v>
                </c:pt>
                <c:pt idx="3">
                  <c:v>Asian</c:v>
                </c:pt>
              </c:strCache>
            </c:strRef>
          </c:cat>
          <c:val>
            <c:numRef>
              <c:f>Sheet1!$B$2:$B$5</c:f>
              <c:numCache>
                <c:formatCode>General</c:formatCode>
                <c:ptCount val="4"/>
                <c:pt idx="0">
                  <c:v>45</c:v>
                </c:pt>
                <c:pt idx="1">
                  <c:v>27</c:v>
                </c:pt>
                <c:pt idx="2">
                  <c:v>12</c:v>
                </c:pt>
                <c:pt idx="3">
                  <c:v>13</c:v>
                </c:pt>
              </c:numCache>
            </c:numRef>
          </c:val>
          <c:extLst>
            <c:ext xmlns:c16="http://schemas.microsoft.com/office/drawing/2014/chart" uri="{C3380CC4-5D6E-409C-BE32-E72D297353CC}">
              <c16:uniqueId val="{00000000-E88F-4B41-BDE6-BC1314D3AE6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985324017596392"/>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with Social Needs Screening</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A195-4D80-B9F9-BA9F0833F89A}"/>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8-A195-4D80-B9F9-BA9F0833F89A}"/>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A195-4D80-B9F9-BA9F0833F89A}"/>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6-A195-4D80-B9F9-BA9F0833F89A}"/>
              </c:ext>
            </c:extLst>
          </c:dPt>
          <c:dPt>
            <c:idx val="5"/>
            <c:invertIfNegative val="0"/>
            <c:bubble3D val="0"/>
            <c:spPr>
              <a:solidFill>
                <a:srgbClr val="C00000"/>
              </a:solidFill>
              <a:ln>
                <a:noFill/>
              </a:ln>
              <a:effectLst/>
            </c:spPr>
            <c:extLst>
              <c:ext xmlns:c16="http://schemas.microsoft.com/office/drawing/2014/chart" uri="{C3380CC4-5D6E-409C-BE32-E72D297353CC}">
                <c16:uniqueId val="{00000003-A195-4D80-B9F9-BA9F0833F89A}"/>
              </c:ext>
            </c:extLst>
          </c:dPt>
          <c:dPt>
            <c:idx val="6"/>
            <c:invertIfNegative val="0"/>
            <c:bubble3D val="0"/>
            <c:spPr>
              <a:solidFill>
                <a:srgbClr val="C00000"/>
              </a:solidFill>
              <a:ln>
                <a:noFill/>
              </a:ln>
              <a:effectLst/>
            </c:spPr>
            <c:extLst>
              <c:ext xmlns:c16="http://schemas.microsoft.com/office/drawing/2014/chart" uri="{C3380CC4-5D6E-409C-BE32-E72D297353CC}">
                <c16:uniqueId val="{00000004-A195-4D80-B9F9-BA9F0833F89A}"/>
              </c:ext>
            </c:extLst>
          </c:dPt>
          <c:dPt>
            <c:idx val="7"/>
            <c:invertIfNegative val="0"/>
            <c:bubble3D val="0"/>
            <c:spPr>
              <a:solidFill>
                <a:srgbClr val="C00000"/>
              </a:solidFill>
              <a:ln>
                <a:noFill/>
              </a:ln>
              <a:effectLst/>
            </c:spPr>
            <c:extLst>
              <c:ext xmlns:c16="http://schemas.microsoft.com/office/drawing/2014/chart" uri="{C3380CC4-5D6E-409C-BE32-E72D297353CC}">
                <c16:uniqueId val="{00000005-A195-4D80-B9F9-BA9F0833F89A}"/>
              </c:ext>
            </c:extLst>
          </c:dPt>
          <c:cat>
            <c:strRef>
              <c:f>Sheet1!$A$2:$A$9</c:f>
              <c:strCache>
                <c:ptCount val="8"/>
                <c:pt idx="0">
                  <c:v>NH White</c:v>
                </c:pt>
                <c:pt idx="1">
                  <c:v>NH Black</c:v>
                </c:pt>
                <c:pt idx="2">
                  <c:v>Asian</c:v>
                </c:pt>
                <c:pt idx="3">
                  <c:v>Latina</c:v>
                </c:pt>
                <c:pt idx="4">
                  <c:v> </c:v>
                </c:pt>
                <c:pt idx="5">
                  <c:v>Private</c:v>
                </c:pt>
                <c:pt idx="6">
                  <c:v>Medicare</c:v>
                </c:pt>
                <c:pt idx="7">
                  <c:v>Medicaid</c:v>
                </c:pt>
              </c:strCache>
            </c:strRef>
          </c:cat>
          <c:val>
            <c:numRef>
              <c:f>Sheet1!$B$2:$B$9</c:f>
              <c:numCache>
                <c:formatCode>0%</c:formatCode>
                <c:ptCount val="8"/>
                <c:pt idx="0">
                  <c:v>0.47199999999999998</c:v>
                </c:pt>
                <c:pt idx="1">
                  <c:v>0.75600000000000001</c:v>
                </c:pt>
                <c:pt idx="2">
                  <c:v>0.747</c:v>
                </c:pt>
                <c:pt idx="3">
                  <c:v>0.67100000000000004</c:v>
                </c:pt>
                <c:pt idx="5">
                  <c:v>0.71199999999999997</c:v>
                </c:pt>
                <c:pt idx="6">
                  <c:v>0.753</c:v>
                </c:pt>
                <c:pt idx="7">
                  <c:v>0.66200000000000003</c:v>
                </c:pt>
              </c:numCache>
            </c:numRef>
          </c:val>
          <c:extLst>
            <c:ext xmlns:c16="http://schemas.microsoft.com/office/drawing/2014/chart" uri="{C3380CC4-5D6E-409C-BE32-E72D297353CC}">
              <c16:uniqueId val="{00000000-A195-4D80-B9F9-BA9F0833F89A}"/>
            </c:ext>
          </c:extLst>
        </c:ser>
        <c:dLbls>
          <c:showLegendKey val="0"/>
          <c:showVal val="0"/>
          <c:showCatName val="0"/>
          <c:showSerName val="0"/>
          <c:showPercent val="0"/>
          <c:showBubbleSize val="0"/>
        </c:dLbls>
        <c:gapWidth val="219"/>
        <c:overlap val="-27"/>
        <c:axId val="325274383"/>
        <c:axId val="325273135"/>
      </c:barChart>
      <c:catAx>
        <c:axId val="32527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5273135"/>
        <c:crosses val="autoZero"/>
        <c:auto val="1"/>
        <c:lblAlgn val="ctr"/>
        <c:lblOffset val="100"/>
        <c:noMultiLvlLbl val="0"/>
      </c:catAx>
      <c:valAx>
        <c:axId val="32527313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25274383"/>
        <c:crosses val="autoZero"/>
        <c:crossBetween val="between"/>
        <c:min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0.21569</cdr:x>
      <cdr:y>0.11118</cdr:y>
    </cdr:from>
    <cdr:to>
      <cdr:x>0.32083</cdr:x>
      <cdr:y>0.17298</cdr:y>
    </cdr:to>
    <cdr:sp macro="" textlink="">
      <cdr:nvSpPr>
        <cdr:cNvPr id="2" name="TextBox 1">
          <a:extLst xmlns:a="http://schemas.openxmlformats.org/drawingml/2006/main">
            <a:ext uri="{FF2B5EF4-FFF2-40B4-BE49-F238E27FC236}">
              <a16:creationId xmlns:a16="http://schemas.microsoft.com/office/drawing/2014/main" id="{2A2B9813-9F11-513B-D379-7B9D4C1D1677}"/>
            </a:ext>
          </a:extLst>
        </cdr:cNvPr>
        <cdr:cNvSpPr txBox="1"/>
      </cdr:nvSpPr>
      <cdr:spPr>
        <a:xfrm xmlns:a="http://schemas.openxmlformats.org/drawingml/2006/main">
          <a:off x="2333847" y="447416"/>
          <a:ext cx="1137683" cy="248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0.22748</cdr:x>
      <cdr:y>0.10986</cdr:y>
    </cdr:from>
    <cdr:to>
      <cdr:x>0.35817</cdr:x>
      <cdr:y>0.21686</cdr:y>
    </cdr:to>
    <cdr:sp macro="" textlink="">
      <cdr:nvSpPr>
        <cdr:cNvPr id="3" name="TextBox 2">
          <a:extLst xmlns:a="http://schemas.openxmlformats.org/drawingml/2006/main">
            <a:ext uri="{FF2B5EF4-FFF2-40B4-BE49-F238E27FC236}">
              <a16:creationId xmlns:a16="http://schemas.microsoft.com/office/drawing/2014/main" id="{7325C524-7941-2BD2-7A78-72939136D569}"/>
            </a:ext>
          </a:extLst>
        </cdr:cNvPr>
        <cdr:cNvSpPr txBox="1"/>
      </cdr:nvSpPr>
      <cdr:spPr>
        <a:xfrm xmlns:a="http://schemas.openxmlformats.org/drawingml/2006/main">
          <a:off x="2461437" y="442099"/>
          <a:ext cx="1414130" cy="4306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accent3"/>
              </a:solidFill>
            </a:rPr>
            <a:t>&lt;0.01</a:t>
          </a:r>
        </a:p>
      </cdr:txBody>
    </cdr:sp>
  </cdr:relSizeAnchor>
  <cdr:relSizeAnchor xmlns:cdr="http://schemas.openxmlformats.org/drawingml/2006/chartDrawing">
    <cdr:from>
      <cdr:x>0.72371</cdr:x>
      <cdr:y>0.10589</cdr:y>
    </cdr:from>
    <cdr:to>
      <cdr:x>0.8282</cdr:x>
      <cdr:y>0.2129</cdr:y>
    </cdr:to>
    <cdr:sp macro="" textlink="">
      <cdr:nvSpPr>
        <cdr:cNvPr id="5" name="TextBox 4">
          <a:extLst xmlns:a="http://schemas.openxmlformats.org/drawingml/2006/main">
            <a:ext uri="{FF2B5EF4-FFF2-40B4-BE49-F238E27FC236}">
              <a16:creationId xmlns:a16="http://schemas.microsoft.com/office/drawing/2014/main" id="{D57F5A40-CA59-3E3B-C73E-C2E1C14E1D81}"/>
            </a:ext>
          </a:extLst>
        </cdr:cNvPr>
        <cdr:cNvSpPr txBox="1"/>
      </cdr:nvSpPr>
      <cdr:spPr>
        <a:xfrm xmlns:a="http://schemas.openxmlformats.org/drawingml/2006/main">
          <a:off x="7830879" y="426151"/>
          <a:ext cx="1130590" cy="4306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accent2"/>
              </a:solidFill>
            </a:rPr>
            <a:t>&lt;0.01</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EA6DF-F2E2-4E26-AD16-A204E1A4AC38}"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BB6A1-1200-4058-8E65-C7C3BAAC339D}" type="slidenum">
              <a:rPr lang="en-US" smtClean="0"/>
              <a:t>‹#›</a:t>
            </a:fld>
            <a:endParaRPr lang="en-US"/>
          </a:p>
        </p:txBody>
      </p:sp>
    </p:spTree>
    <p:extLst>
      <p:ext uri="{BB962C8B-B14F-4D97-AF65-F5344CB8AC3E}">
        <p14:creationId xmlns:p14="http://schemas.microsoft.com/office/powerpoint/2010/main" val="410268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3</a:t>
            </a:r>
          </a:p>
          <a:p>
            <a:endParaRPr lang="en-US" dirty="0"/>
          </a:p>
          <a:p>
            <a:r>
              <a:rPr lang="en-US" dirty="0"/>
              <a:t>Remove new patients</a:t>
            </a:r>
          </a:p>
        </p:txBody>
      </p:sp>
      <p:sp>
        <p:nvSpPr>
          <p:cNvPr id="4" name="Slide Number Placeholder 3"/>
          <p:cNvSpPr>
            <a:spLocks noGrp="1"/>
          </p:cNvSpPr>
          <p:nvPr>
            <p:ph type="sldNum" sz="quarter" idx="10"/>
          </p:nvPr>
        </p:nvSpPr>
        <p:spPr/>
        <p:txBody>
          <a:bodyPr/>
          <a:lstStyle/>
          <a:p>
            <a:fld id="{31451576-0112-49AF-8D44-A4C9AA9F439A}" type="slidenum">
              <a:rPr lang="en-US" smtClean="0"/>
              <a:t>3</a:t>
            </a:fld>
            <a:endParaRPr lang="en-US"/>
          </a:p>
        </p:txBody>
      </p:sp>
    </p:spTree>
    <p:extLst>
      <p:ext uri="{BB962C8B-B14F-4D97-AF65-F5344CB8AC3E}">
        <p14:creationId xmlns:p14="http://schemas.microsoft.com/office/powerpoint/2010/main" val="136000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BB6A1-1200-4058-8E65-C7C3BAAC339D}" type="slidenum">
              <a:rPr lang="en-US" smtClean="0"/>
              <a:t>9</a:t>
            </a:fld>
            <a:endParaRPr lang="en-US"/>
          </a:p>
        </p:txBody>
      </p:sp>
    </p:spTree>
    <p:extLst>
      <p:ext uri="{BB962C8B-B14F-4D97-AF65-F5344CB8AC3E}">
        <p14:creationId xmlns:p14="http://schemas.microsoft.com/office/powerpoint/2010/main" val="205217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Race/Ethnicity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Non-Hispanic White</a:t>
            </a:r>
          </a:p>
          <a:p>
            <a:r>
              <a:rPr lang="en-US" sz="1200" kern="1200" dirty="0">
                <a:solidFill>
                  <a:schemeClr val="tx1"/>
                </a:solidFill>
                <a:effectLst/>
                <a:latin typeface="+mn-lt"/>
                <a:ea typeface="+mn-ea"/>
                <a:cs typeface="+mn-cs"/>
              </a:rPr>
              <a:t>47.2%</a:t>
            </a:r>
          </a:p>
          <a:p>
            <a:r>
              <a:rPr lang="en-US" sz="1200" kern="1200" dirty="0">
                <a:solidFill>
                  <a:schemeClr val="tx1"/>
                </a:solidFill>
                <a:effectLst/>
                <a:latin typeface="+mn-lt"/>
                <a:ea typeface="+mn-ea"/>
                <a:cs typeface="+mn-cs"/>
              </a:rPr>
              <a:t>  Non-Hispanic Black</a:t>
            </a:r>
          </a:p>
          <a:p>
            <a:r>
              <a:rPr lang="en-US" sz="1200" kern="1200" dirty="0">
                <a:solidFill>
                  <a:schemeClr val="tx1"/>
                </a:solidFill>
                <a:effectLst/>
                <a:latin typeface="+mn-lt"/>
                <a:ea typeface="+mn-ea"/>
                <a:cs typeface="+mn-cs"/>
              </a:rPr>
              <a:t>75.6%</a:t>
            </a:r>
          </a:p>
          <a:p>
            <a:r>
              <a:rPr lang="en-US" sz="1200" kern="1200" dirty="0">
                <a:solidFill>
                  <a:schemeClr val="tx1"/>
                </a:solidFill>
                <a:effectLst/>
                <a:latin typeface="+mn-lt"/>
                <a:ea typeface="+mn-ea"/>
                <a:cs typeface="+mn-cs"/>
              </a:rPr>
              <a:t>  Non-Hispanic Asian</a:t>
            </a:r>
          </a:p>
          <a:p>
            <a:r>
              <a:rPr lang="en-US" sz="1200" kern="1200" dirty="0">
                <a:solidFill>
                  <a:schemeClr val="tx1"/>
                </a:solidFill>
                <a:effectLst/>
                <a:latin typeface="+mn-lt"/>
                <a:ea typeface="+mn-ea"/>
                <a:cs typeface="+mn-cs"/>
              </a:rPr>
              <a:t>74.7%</a:t>
            </a:r>
          </a:p>
          <a:p>
            <a:r>
              <a:rPr lang="en-US" sz="1200" kern="1200" dirty="0">
                <a:solidFill>
                  <a:schemeClr val="tx1"/>
                </a:solidFill>
                <a:effectLst/>
                <a:latin typeface="+mn-lt"/>
                <a:ea typeface="+mn-ea"/>
                <a:cs typeface="+mn-cs"/>
              </a:rPr>
              <a:t>  Hispanic</a:t>
            </a:r>
          </a:p>
          <a:p>
            <a:r>
              <a:rPr lang="en-US" sz="1200" kern="1200" dirty="0">
                <a:solidFill>
                  <a:schemeClr val="tx1"/>
                </a:solidFill>
                <a:effectLst/>
                <a:latin typeface="+mn-lt"/>
                <a:ea typeface="+mn-ea"/>
                <a:cs typeface="+mn-cs"/>
              </a:rPr>
              <a:t>67.1%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Insurance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Private/Commercial</a:t>
            </a:r>
          </a:p>
          <a:p>
            <a:r>
              <a:rPr lang="en-US" sz="1200" kern="1200" dirty="0">
                <a:solidFill>
                  <a:schemeClr val="tx1"/>
                </a:solidFill>
                <a:effectLst/>
                <a:latin typeface="+mn-lt"/>
                <a:ea typeface="+mn-ea"/>
                <a:cs typeface="+mn-cs"/>
              </a:rPr>
              <a:t>71.2%</a:t>
            </a:r>
          </a:p>
          <a:p>
            <a:r>
              <a:rPr lang="en-US" sz="1200" kern="1200" dirty="0">
                <a:solidFill>
                  <a:schemeClr val="tx1"/>
                </a:solidFill>
                <a:effectLst/>
                <a:latin typeface="+mn-lt"/>
                <a:ea typeface="+mn-ea"/>
                <a:cs typeface="+mn-cs"/>
              </a:rPr>
              <a:t>  Medicare </a:t>
            </a:r>
          </a:p>
          <a:p>
            <a:r>
              <a:rPr lang="en-US" sz="1200" kern="1200" dirty="0">
                <a:solidFill>
                  <a:schemeClr val="tx1"/>
                </a:solidFill>
                <a:effectLst/>
                <a:latin typeface="+mn-lt"/>
                <a:ea typeface="+mn-ea"/>
                <a:cs typeface="+mn-cs"/>
              </a:rPr>
              <a:t>75.3%</a:t>
            </a:r>
          </a:p>
          <a:p>
            <a:r>
              <a:rPr lang="en-US" sz="1200" kern="1200" dirty="0">
                <a:solidFill>
                  <a:schemeClr val="tx1"/>
                </a:solidFill>
                <a:effectLst/>
                <a:latin typeface="+mn-lt"/>
                <a:ea typeface="+mn-ea"/>
                <a:cs typeface="+mn-cs"/>
              </a:rPr>
              <a:t>  Medicaid or Uninsured</a:t>
            </a:r>
          </a:p>
          <a:p>
            <a:r>
              <a:rPr lang="en-US" sz="1200" kern="1200" dirty="0">
                <a:solidFill>
                  <a:schemeClr val="tx1"/>
                </a:solidFill>
                <a:effectLst/>
                <a:latin typeface="+mn-lt"/>
                <a:ea typeface="+mn-ea"/>
                <a:cs typeface="+mn-cs"/>
              </a:rPr>
              <a:t>66.2%</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4BB6A1-1200-4058-8E65-C7C3BAAC339D}" type="slidenum">
              <a:rPr lang="en-US" smtClean="0"/>
              <a:t>10</a:t>
            </a:fld>
            <a:endParaRPr lang="en-US"/>
          </a:p>
        </p:txBody>
      </p:sp>
    </p:spTree>
    <p:extLst>
      <p:ext uri="{BB962C8B-B14F-4D97-AF65-F5344CB8AC3E}">
        <p14:creationId xmlns:p14="http://schemas.microsoft.com/office/powerpoint/2010/main" val="366148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Latina&lt;0.01 white and black</a:t>
            </a:r>
          </a:p>
          <a:p>
            <a:endParaRPr lang="en-US" dirty="0"/>
          </a:p>
          <a:p>
            <a:r>
              <a:rPr lang="en-US" dirty="0"/>
              <a:t>Medicare private </a:t>
            </a:r>
          </a:p>
          <a:p>
            <a:endParaRPr lang="en-US" dirty="0"/>
          </a:p>
          <a:p>
            <a:r>
              <a:rPr lang="en-US" dirty="0"/>
              <a:t>% not working, data correct in the excel data (unable to change data –NDA)</a:t>
            </a:r>
          </a:p>
          <a:p>
            <a:endParaRPr lang="en-US" dirty="0"/>
          </a:p>
          <a:p>
            <a:r>
              <a:rPr lang="en-US" sz="1200" kern="1200" dirty="0">
                <a:solidFill>
                  <a:schemeClr val="tx1"/>
                </a:solidFill>
                <a:effectLst/>
                <a:latin typeface="+mn-lt"/>
                <a:ea typeface="+mn-ea"/>
                <a:cs typeface="+mn-cs"/>
              </a:rPr>
              <a:t>Race/Ethnicity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Non-Hispanic White</a:t>
            </a:r>
          </a:p>
          <a:p>
            <a:r>
              <a:rPr lang="en-US" sz="1200" kern="1200" dirty="0">
                <a:solidFill>
                  <a:schemeClr val="tx1"/>
                </a:solidFill>
                <a:effectLst/>
                <a:latin typeface="+mn-lt"/>
                <a:ea typeface="+mn-ea"/>
                <a:cs typeface="+mn-cs"/>
              </a:rPr>
              <a:t>47.2%</a:t>
            </a:r>
          </a:p>
          <a:p>
            <a:r>
              <a:rPr lang="en-US" sz="1200" kern="1200" dirty="0">
                <a:solidFill>
                  <a:schemeClr val="tx1"/>
                </a:solidFill>
                <a:effectLst/>
                <a:latin typeface="+mn-lt"/>
                <a:ea typeface="+mn-ea"/>
                <a:cs typeface="+mn-cs"/>
              </a:rPr>
              <a:t>  Non-Hispanic Black</a:t>
            </a:r>
          </a:p>
          <a:p>
            <a:r>
              <a:rPr lang="en-US" sz="1200" kern="1200" dirty="0">
                <a:solidFill>
                  <a:schemeClr val="tx1"/>
                </a:solidFill>
                <a:effectLst/>
                <a:latin typeface="+mn-lt"/>
                <a:ea typeface="+mn-ea"/>
                <a:cs typeface="+mn-cs"/>
              </a:rPr>
              <a:t>75.6%</a:t>
            </a:r>
          </a:p>
          <a:p>
            <a:r>
              <a:rPr lang="en-US" sz="1200" kern="1200" dirty="0">
                <a:solidFill>
                  <a:schemeClr val="tx1"/>
                </a:solidFill>
                <a:effectLst/>
                <a:latin typeface="+mn-lt"/>
                <a:ea typeface="+mn-ea"/>
                <a:cs typeface="+mn-cs"/>
              </a:rPr>
              <a:t>  Non-Hispanic Asian</a:t>
            </a:r>
          </a:p>
          <a:p>
            <a:r>
              <a:rPr lang="en-US" sz="1200" kern="1200" dirty="0">
                <a:solidFill>
                  <a:schemeClr val="tx1"/>
                </a:solidFill>
                <a:effectLst/>
                <a:latin typeface="+mn-lt"/>
                <a:ea typeface="+mn-ea"/>
                <a:cs typeface="+mn-cs"/>
              </a:rPr>
              <a:t>74.7%</a:t>
            </a:r>
          </a:p>
          <a:p>
            <a:r>
              <a:rPr lang="en-US" sz="1200" kern="1200" dirty="0">
                <a:solidFill>
                  <a:schemeClr val="tx1"/>
                </a:solidFill>
                <a:effectLst/>
                <a:latin typeface="+mn-lt"/>
                <a:ea typeface="+mn-ea"/>
                <a:cs typeface="+mn-cs"/>
              </a:rPr>
              <a:t>  Hispanic</a:t>
            </a:r>
          </a:p>
          <a:p>
            <a:r>
              <a:rPr lang="en-US" sz="1200" kern="1200" dirty="0">
                <a:solidFill>
                  <a:schemeClr val="tx1"/>
                </a:solidFill>
                <a:effectLst/>
                <a:latin typeface="+mn-lt"/>
                <a:ea typeface="+mn-ea"/>
                <a:cs typeface="+mn-cs"/>
              </a:rPr>
              <a:t>67.1%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Insurance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Private/Commercial</a:t>
            </a:r>
          </a:p>
          <a:p>
            <a:r>
              <a:rPr lang="en-US" sz="1200" kern="1200" dirty="0">
                <a:solidFill>
                  <a:schemeClr val="tx1"/>
                </a:solidFill>
                <a:effectLst/>
                <a:latin typeface="+mn-lt"/>
                <a:ea typeface="+mn-ea"/>
                <a:cs typeface="+mn-cs"/>
              </a:rPr>
              <a:t>71.2%</a:t>
            </a:r>
          </a:p>
          <a:p>
            <a:r>
              <a:rPr lang="en-US" sz="1200" kern="1200" dirty="0">
                <a:solidFill>
                  <a:schemeClr val="tx1"/>
                </a:solidFill>
                <a:effectLst/>
                <a:latin typeface="+mn-lt"/>
                <a:ea typeface="+mn-ea"/>
                <a:cs typeface="+mn-cs"/>
              </a:rPr>
              <a:t>  Medicare </a:t>
            </a:r>
          </a:p>
          <a:p>
            <a:r>
              <a:rPr lang="en-US" sz="1200" kern="1200" dirty="0">
                <a:solidFill>
                  <a:schemeClr val="tx1"/>
                </a:solidFill>
                <a:effectLst/>
                <a:latin typeface="+mn-lt"/>
                <a:ea typeface="+mn-ea"/>
                <a:cs typeface="+mn-cs"/>
              </a:rPr>
              <a:t>75.3%</a:t>
            </a:r>
          </a:p>
          <a:p>
            <a:r>
              <a:rPr lang="en-US" sz="1200" kern="1200" dirty="0">
                <a:solidFill>
                  <a:schemeClr val="tx1"/>
                </a:solidFill>
                <a:effectLst/>
                <a:latin typeface="+mn-lt"/>
                <a:ea typeface="+mn-ea"/>
                <a:cs typeface="+mn-cs"/>
              </a:rPr>
              <a:t>  Medicaid or Uninsured</a:t>
            </a:r>
          </a:p>
          <a:p>
            <a:r>
              <a:rPr lang="en-US" sz="1200" kern="1200" dirty="0">
                <a:solidFill>
                  <a:schemeClr val="tx1"/>
                </a:solidFill>
                <a:effectLst/>
                <a:latin typeface="+mn-lt"/>
                <a:ea typeface="+mn-ea"/>
                <a:cs typeface="+mn-cs"/>
              </a:rPr>
              <a:t>66.2%</a:t>
            </a:r>
          </a:p>
          <a:p>
            <a:endParaRPr lang="en-US" dirty="0"/>
          </a:p>
        </p:txBody>
      </p:sp>
      <p:sp>
        <p:nvSpPr>
          <p:cNvPr id="4" name="Slide Number Placeholder 3"/>
          <p:cNvSpPr>
            <a:spLocks noGrp="1"/>
          </p:cNvSpPr>
          <p:nvPr>
            <p:ph type="sldNum" sz="quarter" idx="5"/>
          </p:nvPr>
        </p:nvSpPr>
        <p:spPr/>
        <p:txBody>
          <a:bodyPr/>
          <a:lstStyle/>
          <a:p>
            <a:fld id="{F84BB6A1-1200-4058-8E65-C7C3BAAC339D}" type="slidenum">
              <a:rPr lang="en-US" smtClean="0"/>
              <a:t>11</a:t>
            </a:fld>
            <a:endParaRPr lang="en-US"/>
          </a:p>
        </p:txBody>
      </p:sp>
    </p:spTree>
    <p:extLst>
      <p:ext uri="{BB962C8B-B14F-4D97-AF65-F5344CB8AC3E}">
        <p14:creationId xmlns:p14="http://schemas.microsoft.com/office/powerpoint/2010/main" val="199561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slide with icons and thought bubbles </a:t>
            </a:r>
          </a:p>
        </p:txBody>
      </p:sp>
      <p:sp>
        <p:nvSpPr>
          <p:cNvPr id="4" name="Slide Number Placeholder 3"/>
          <p:cNvSpPr>
            <a:spLocks noGrp="1"/>
          </p:cNvSpPr>
          <p:nvPr>
            <p:ph type="sldNum" sz="quarter" idx="10"/>
          </p:nvPr>
        </p:nvSpPr>
        <p:spPr/>
        <p:txBody>
          <a:bodyPr/>
          <a:lstStyle/>
          <a:p>
            <a:fld id="{F84BB6A1-1200-4058-8E65-C7C3BAAC339D}" type="slidenum">
              <a:rPr lang="en-US" smtClean="0"/>
              <a:t>12</a:t>
            </a:fld>
            <a:endParaRPr lang="en-US"/>
          </a:p>
        </p:txBody>
      </p:sp>
    </p:spTree>
    <p:extLst>
      <p:ext uri="{BB962C8B-B14F-4D97-AF65-F5344CB8AC3E}">
        <p14:creationId xmlns:p14="http://schemas.microsoft.com/office/powerpoint/2010/main" val="289307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BB6A1-1200-4058-8E65-C7C3BAAC339D}" type="slidenum">
              <a:rPr lang="en-US" smtClean="0"/>
              <a:t>13</a:t>
            </a:fld>
            <a:endParaRPr lang="en-US"/>
          </a:p>
        </p:txBody>
      </p:sp>
    </p:spTree>
    <p:extLst>
      <p:ext uri="{BB962C8B-B14F-4D97-AF65-F5344CB8AC3E}">
        <p14:creationId xmlns:p14="http://schemas.microsoft.com/office/powerpoint/2010/main" val="164739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BB6A1-1200-4058-8E65-C7C3BAAC339D}" type="slidenum">
              <a:rPr lang="en-US" smtClean="0"/>
              <a:t>17</a:t>
            </a:fld>
            <a:endParaRPr lang="en-US"/>
          </a:p>
        </p:txBody>
      </p:sp>
    </p:spTree>
    <p:extLst>
      <p:ext uri="{BB962C8B-B14F-4D97-AF65-F5344CB8AC3E}">
        <p14:creationId xmlns:p14="http://schemas.microsoft.com/office/powerpoint/2010/main" val="390756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47C31-796F-47B2-BF1D-6B10444E1B89}" type="slidenum">
              <a:rPr lang="en-US" smtClean="0"/>
              <a:t>21</a:t>
            </a:fld>
            <a:endParaRPr lang="en-US" dirty="0"/>
          </a:p>
        </p:txBody>
      </p:sp>
    </p:spTree>
    <p:extLst>
      <p:ext uri="{BB962C8B-B14F-4D97-AF65-F5344CB8AC3E}">
        <p14:creationId xmlns:p14="http://schemas.microsoft.com/office/powerpoint/2010/main" val="369628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E8B6853-E281-4FDE-9929-8EE17F499A4B}" type="datetimeFigureOut">
              <a:rPr lang="en-US" smtClean="0"/>
              <a:t>3/23/2023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244386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8B6853-E281-4FDE-9929-8EE17F499A4B}"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219805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E8B6853-E281-4FDE-9929-8EE17F499A4B}" type="datetimeFigureOut">
              <a:rPr lang="en-US" smtClean="0"/>
              <a:t>3/23/2023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4273713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E8B6853-E281-4FDE-9929-8EE17F499A4B}" type="datetimeFigureOut">
              <a:rPr lang="en-US" smtClean="0"/>
              <a:t>3/23/2023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26FFBEF-69D7-449A-83BD-CB3619BDB3D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8694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E8B6853-E281-4FDE-9929-8EE17F499A4B}" type="datetimeFigureOut">
              <a:rPr lang="en-US" smtClean="0"/>
              <a:t>3/23/2023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124503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E8B6853-E281-4FDE-9929-8EE17F499A4B}"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45168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E8B6853-E281-4FDE-9929-8EE17F499A4B}"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362619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B6853-E281-4FDE-9929-8EE17F499A4B}"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214871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E8B6853-E281-4FDE-9929-8EE17F499A4B}" type="datetimeFigureOut">
              <a:rPr lang="en-US" smtClean="0"/>
              <a:t>3/23/2023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259277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B6853-E281-4FDE-9929-8EE17F499A4B}"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133486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E8B6853-E281-4FDE-9929-8EE17F499A4B}" type="datetimeFigureOut">
              <a:rPr lang="en-US" smtClean="0"/>
              <a:t>3/23/2023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366598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8B6853-E281-4FDE-9929-8EE17F499A4B}"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18909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8B6853-E281-4FDE-9929-8EE17F499A4B}"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216828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B6853-E281-4FDE-9929-8EE17F499A4B}"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405626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B6853-E281-4FDE-9929-8EE17F499A4B}"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23184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8B6853-E281-4FDE-9929-8EE17F499A4B}"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168510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8B6853-E281-4FDE-9929-8EE17F499A4B}"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FFBEF-69D7-449A-83BD-CB3619BDB3D6}" type="slidenum">
              <a:rPr lang="en-US" smtClean="0"/>
              <a:t>‹#›</a:t>
            </a:fld>
            <a:endParaRPr lang="en-US"/>
          </a:p>
        </p:txBody>
      </p:sp>
    </p:spTree>
    <p:extLst>
      <p:ext uri="{BB962C8B-B14F-4D97-AF65-F5344CB8AC3E}">
        <p14:creationId xmlns:p14="http://schemas.microsoft.com/office/powerpoint/2010/main" val="49557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8B6853-E281-4FDE-9929-8EE17F499A4B}" type="datetimeFigureOut">
              <a:rPr lang="en-US" smtClean="0"/>
              <a:t>3/23/2023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26FFBEF-69D7-449A-83BD-CB3619BDB3D6}" type="slidenum">
              <a:rPr lang="en-US" smtClean="0"/>
              <a:t>‹#›</a:t>
            </a:fld>
            <a:endParaRPr lang="en-US"/>
          </a:p>
        </p:txBody>
      </p:sp>
    </p:spTree>
    <p:extLst>
      <p:ext uri="{BB962C8B-B14F-4D97-AF65-F5344CB8AC3E}">
        <p14:creationId xmlns:p14="http://schemas.microsoft.com/office/powerpoint/2010/main" val="20538516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E327-9A75-499C-1022-DCCD47447FAB}"/>
              </a:ext>
            </a:extLst>
          </p:cNvPr>
          <p:cNvSpPr>
            <a:spLocks noGrp="1"/>
          </p:cNvSpPr>
          <p:nvPr>
            <p:ph type="ctrTitle"/>
          </p:nvPr>
        </p:nvSpPr>
        <p:spPr>
          <a:xfrm>
            <a:off x="1371600" y="2313251"/>
            <a:ext cx="9448800" cy="1825096"/>
          </a:xfrm>
        </p:spPr>
        <p:txBody>
          <a:bodyPr>
            <a:normAutofit fontScale="90000"/>
          </a:bodyPr>
          <a:lstStyle/>
          <a:p>
            <a:r>
              <a:rPr lang="en-US" sz="3200" b="1" kern="1800" dirty="0">
                <a:effectLst/>
                <a:latin typeface="Arial" panose="020B0604020202020204" pitchFamily="34" charset="0"/>
                <a:ea typeface="Times New Roman" panose="02020603050405020304" pitchFamily="18" charset="0"/>
                <a:cs typeface="Times New Roman" panose="02020603050405020304" pitchFamily="18" charset="0"/>
              </a:rPr>
              <a:t>Implementation of social needs screening for newly diagnosed breast cancer patients: Evaluation of facilitators and barriers to successful screening.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3AC55431-A903-8948-B5E8-01783673C124}"/>
              </a:ext>
            </a:extLst>
          </p:cNvPr>
          <p:cNvSpPr>
            <a:spLocks noGrp="1"/>
          </p:cNvSpPr>
          <p:nvPr>
            <p:ph type="subTitle" idx="1"/>
          </p:nvPr>
        </p:nvSpPr>
        <p:spPr>
          <a:xfrm>
            <a:off x="1371600" y="3795447"/>
            <a:ext cx="9448800" cy="685800"/>
          </a:xfrm>
        </p:spPr>
        <p:txBody>
          <a:bodyPr>
            <a:normAutofit/>
          </a:bodyPr>
          <a:lstStyle/>
          <a:p>
            <a:r>
              <a:rPr lang="en-US" spc="35" dirty="0" err="1">
                <a:effectLst/>
                <a:latin typeface="Arial" panose="020B0604020202020204" pitchFamily="34" charset="0"/>
                <a:ea typeface="Times New Roman" panose="02020603050405020304" pitchFamily="18" charset="0"/>
                <a:cs typeface="Arial" panose="020B0604020202020204" pitchFamily="34" charset="0"/>
              </a:rPr>
              <a:t>Stephenie</a:t>
            </a:r>
            <a:r>
              <a:rPr lang="en-US" spc="35" dirty="0">
                <a:effectLst/>
                <a:latin typeface="Arial" panose="020B0604020202020204" pitchFamily="34" charset="0"/>
                <a:ea typeface="Times New Roman" panose="02020603050405020304" pitchFamily="18" charset="0"/>
                <a:cs typeface="Arial" panose="020B0604020202020204" pitchFamily="34" charset="0"/>
              </a:rPr>
              <a:t> Lemon, Amy LeClair, Deborah </a:t>
            </a:r>
            <a:r>
              <a:rPr lang="en-US" spc="35" dirty="0" err="1">
                <a:effectLst/>
                <a:latin typeface="Arial" panose="020B0604020202020204" pitchFamily="34" charset="0"/>
                <a:ea typeface="Times New Roman" panose="02020603050405020304" pitchFamily="18" charset="0"/>
                <a:cs typeface="Arial" panose="020B0604020202020204" pitchFamily="34" charset="0"/>
              </a:rPr>
              <a:t>Amburgey</a:t>
            </a:r>
            <a:r>
              <a:rPr lang="en-US" spc="35" dirty="0">
                <a:effectLst/>
                <a:latin typeface="Arial" panose="020B0604020202020204" pitchFamily="34" charset="0"/>
                <a:ea typeface="Times New Roman" panose="02020603050405020304" pitchFamily="18" charset="0"/>
                <a:cs typeface="Arial" panose="020B0604020202020204" pitchFamily="34" charset="0"/>
              </a:rPr>
              <a:t>, Erika Christianson, Cheryl Clark, Jennifer Haas, </a:t>
            </a:r>
            <a:r>
              <a:rPr lang="en-US" u="sng" spc="35" dirty="0">
                <a:effectLst/>
                <a:latin typeface="Arial" panose="020B0604020202020204" pitchFamily="34" charset="0"/>
                <a:ea typeface="Times New Roman" panose="02020603050405020304" pitchFamily="18" charset="0"/>
                <a:cs typeface="Arial" panose="020B0604020202020204" pitchFamily="34" charset="0"/>
              </a:rPr>
              <a:t>Karen Freund</a:t>
            </a:r>
            <a:r>
              <a:rPr lang="en-US" spc="35" dirty="0">
                <a:effectLst/>
                <a:latin typeface="Arial" panose="020B0604020202020204" pitchFamily="34" charset="0"/>
                <a:ea typeface="Times New Roman" panose="02020603050405020304" pitchFamily="18" charset="0"/>
                <a:cs typeface="Arial" panose="020B0604020202020204" pitchFamily="34" charset="0"/>
              </a:rPr>
              <a:t>, Tracy Battaglia</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4" name="Picture 3" descr="C:\Users\COWINKLE\Desktop\TRIP Logo_220X277.png">
            <a:extLst>
              <a:ext uri="{FF2B5EF4-FFF2-40B4-BE49-F238E27FC236}">
                <a16:creationId xmlns:a16="http://schemas.microsoft.com/office/drawing/2014/main" id="{59EDC41E-CC38-5141-BAEE-AAFD9AC4AA76}"/>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8583960" y="229235"/>
            <a:ext cx="3050542" cy="11826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79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149B-7759-3B51-C7DD-C0DCF2E9BDD2}"/>
              </a:ext>
            </a:extLst>
          </p:cNvPr>
          <p:cNvSpPr>
            <a:spLocks noGrp="1"/>
          </p:cNvSpPr>
          <p:nvPr>
            <p:ph type="title"/>
          </p:nvPr>
        </p:nvSpPr>
        <p:spPr>
          <a:xfrm>
            <a:off x="2100470" y="0"/>
            <a:ext cx="7570304" cy="1325563"/>
          </a:xfrm>
        </p:spPr>
        <p:txBody>
          <a:bodyPr/>
          <a:lstStyle/>
          <a:p>
            <a:r>
              <a:rPr lang="en-US" b="1" dirty="0"/>
              <a:t>Results</a:t>
            </a:r>
          </a:p>
        </p:txBody>
      </p:sp>
      <p:sp>
        <p:nvSpPr>
          <p:cNvPr id="3" name="Content Placeholder 2">
            <a:extLst>
              <a:ext uri="{FF2B5EF4-FFF2-40B4-BE49-F238E27FC236}">
                <a16:creationId xmlns:a16="http://schemas.microsoft.com/office/drawing/2014/main" id="{4A2D3127-A4F8-D790-71A2-6340670B8BFA}"/>
              </a:ext>
            </a:extLst>
          </p:cNvPr>
          <p:cNvSpPr>
            <a:spLocks noGrp="1"/>
          </p:cNvSpPr>
          <p:nvPr>
            <p:ph sz="half" idx="1"/>
          </p:nvPr>
        </p:nvSpPr>
        <p:spPr>
          <a:xfrm>
            <a:off x="449705" y="1394086"/>
            <a:ext cx="6265887" cy="5164758"/>
          </a:xfrm>
        </p:spPr>
        <p:txBody>
          <a:bodyPr>
            <a:noAutofit/>
          </a:bodyPr>
          <a:lstStyle/>
          <a:p>
            <a:r>
              <a:rPr lang="en-US" sz="3200" dirty="0"/>
              <a:t>589 women with new breast cancer diagnosis</a:t>
            </a:r>
          </a:p>
          <a:p>
            <a:r>
              <a:rPr lang="en-US" sz="3200" dirty="0"/>
              <a:t>across 6  health care systems in Boston </a:t>
            </a:r>
          </a:p>
          <a:p>
            <a:r>
              <a:rPr lang="en-US" sz="3200" dirty="0"/>
              <a:t>Represents all academic health centers</a:t>
            </a:r>
          </a:p>
          <a:p>
            <a:r>
              <a:rPr lang="en-US" sz="3200" dirty="0"/>
              <a:t>49% spoke primary language other than English</a:t>
            </a:r>
          </a:p>
          <a:p>
            <a:r>
              <a:rPr lang="en-US" sz="3200" dirty="0"/>
              <a:t>48% had Medicaid (coverage for low income patients)</a:t>
            </a:r>
          </a:p>
        </p:txBody>
      </p:sp>
      <p:graphicFrame>
        <p:nvGraphicFramePr>
          <p:cNvPr id="7" name="Content Placeholder 6">
            <a:extLst>
              <a:ext uri="{FF2B5EF4-FFF2-40B4-BE49-F238E27FC236}">
                <a16:creationId xmlns:a16="http://schemas.microsoft.com/office/drawing/2014/main" id="{1AC6AE96-3AAA-3D78-72EA-395B173B7F96}"/>
              </a:ext>
            </a:extLst>
          </p:cNvPr>
          <p:cNvGraphicFramePr>
            <a:graphicFrameLocks noGrp="1"/>
          </p:cNvGraphicFramePr>
          <p:nvPr>
            <p:ph sz="half" idx="2"/>
            <p:extLst>
              <p:ext uri="{D42A27DB-BD31-4B8C-83A1-F6EECF244321}">
                <p14:modId xmlns:p14="http://schemas.microsoft.com/office/powerpoint/2010/main" val="3517184412"/>
              </p:ext>
            </p:extLst>
          </p:nvPr>
        </p:nvGraphicFramePr>
        <p:xfrm>
          <a:off x="5511283" y="1167951"/>
          <a:ext cx="6680717" cy="561702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4">
            <a:extLst>
              <a:ext uri="{28A0092B-C50C-407E-A947-70E740481C1C}">
                <a14:useLocalDpi xmlns:a14="http://schemas.microsoft.com/office/drawing/2010/main" val="0"/>
              </a:ext>
            </a:extLst>
          </a:blip>
          <a:srcRect t="31765" b="30980"/>
          <a:stretch/>
        </p:blipFill>
        <p:spPr bwMode="auto">
          <a:xfrm>
            <a:off x="10255147" y="536126"/>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397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E668-0204-3AF4-8348-7F393BC7A937}"/>
              </a:ext>
            </a:extLst>
          </p:cNvPr>
          <p:cNvSpPr>
            <a:spLocks noGrp="1"/>
          </p:cNvSpPr>
          <p:nvPr>
            <p:ph type="title"/>
          </p:nvPr>
        </p:nvSpPr>
        <p:spPr/>
        <p:txBody>
          <a:bodyPr/>
          <a:lstStyle/>
          <a:p>
            <a:r>
              <a:rPr lang="en-US" b="1" dirty="0"/>
              <a:t>Fidelity to Screening for Social Needs</a:t>
            </a:r>
            <a:endParaRPr lang="en-US" dirty="0"/>
          </a:p>
        </p:txBody>
      </p:sp>
      <p:graphicFrame>
        <p:nvGraphicFramePr>
          <p:cNvPr id="6" name="Content Placeholder 5">
            <a:extLst>
              <a:ext uri="{FF2B5EF4-FFF2-40B4-BE49-F238E27FC236}">
                <a16:creationId xmlns:a16="http://schemas.microsoft.com/office/drawing/2014/main" id="{E2D8FCF9-8C07-2F1D-82D5-F65164C3A3CB}"/>
              </a:ext>
            </a:extLst>
          </p:cNvPr>
          <p:cNvGraphicFramePr>
            <a:graphicFrameLocks noGrp="1"/>
          </p:cNvGraphicFramePr>
          <p:nvPr>
            <p:ph idx="1"/>
            <p:extLst>
              <p:ext uri="{D42A27DB-BD31-4B8C-83A1-F6EECF244321}">
                <p14:modId xmlns:p14="http://schemas.microsoft.com/office/powerpoint/2010/main" val="3330180371"/>
              </p:ext>
            </p:extLst>
          </p:nvPr>
        </p:nvGraphicFramePr>
        <p:xfrm>
          <a:off x="685800" y="2125663"/>
          <a:ext cx="10820400" cy="40243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576D173-51F4-E9EB-ECD7-5ED791A267C7}"/>
              </a:ext>
            </a:extLst>
          </p:cNvPr>
          <p:cNvSpPr txBox="1"/>
          <p:nvPr/>
        </p:nvSpPr>
        <p:spPr>
          <a:xfrm>
            <a:off x="2474844" y="6218238"/>
            <a:ext cx="9223514" cy="461665"/>
          </a:xfrm>
          <a:prstGeom prst="rect">
            <a:avLst/>
          </a:prstGeom>
          <a:noFill/>
        </p:spPr>
        <p:txBody>
          <a:bodyPr wrap="square" rtlCol="0">
            <a:spAutoFit/>
          </a:bodyPr>
          <a:lstStyle/>
          <a:p>
            <a:r>
              <a:rPr lang="en-US" sz="2400" dirty="0"/>
              <a:t>Race/ethnicity                                               Insurance </a:t>
            </a:r>
          </a:p>
        </p:txBody>
      </p:sp>
      <p:cxnSp>
        <p:nvCxnSpPr>
          <p:cNvPr id="13" name="Straight Connector 12">
            <a:extLst>
              <a:ext uri="{FF2B5EF4-FFF2-40B4-BE49-F238E27FC236}">
                <a16:creationId xmlns:a16="http://schemas.microsoft.com/office/drawing/2014/main" id="{AF4E2C36-6955-F10B-7E76-5118FB9310D3}"/>
              </a:ext>
            </a:extLst>
          </p:cNvPr>
          <p:cNvCxnSpPr/>
          <p:nvPr/>
        </p:nvCxnSpPr>
        <p:spPr>
          <a:xfrm>
            <a:off x="2360428" y="2998381"/>
            <a:ext cx="247738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311156-72CA-5833-392C-0BA7399748D1}"/>
              </a:ext>
            </a:extLst>
          </p:cNvPr>
          <p:cNvCxnSpPr>
            <a:cxnSpLocks/>
          </p:cNvCxnSpPr>
          <p:nvPr/>
        </p:nvCxnSpPr>
        <p:spPr>
          <a:xfrm>
            <a:off x="2360428" y="2998381"/>
            <a:ext cx="0" cy="430619"/>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1E3F86-5DBC-5319-1F48-CB20A7B44D7C}"/>
              </a:ext>
            </a:extLst>
          </p:cNvPr>
          <p:cNvCxnSpPr>
            <a:cxnSpLocks/>
          </p:cNvCxnSpPr>
          <p:nvPr/>
        </p:nvCxnSpPr>
        <p:spPr>
          <a:xfrm>
            <a:off x="3607982" y="2998381"/>
            <a:ext cx="0" cy="430619"/>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2AA86C1-630B-3720-8839-3CB622C3D391}"/>
              </a:ext>
            </a:extLst>
          </p:cNvPr>
          <p:cNvCxnSpPr>
            <a:cxnSpLocks/>
          </p:cNvCxnSpPr>
          <p:nvPr/>
        </p:nvCxnSpPr>
        <p:spPr>
          <a:xfrm>
            <a:off x="4837814" y="2998381"/>
            <a:ext cx="0" cy="430619"/>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2F8299-FF04-16D8-371F-807AC0F8BE46}"/>
              </a:ext>
            </a:extLst>
          </p:cNvPr>
          <p:cNvCxnSpPr>
            <a:cxnSpLocks/>
          </p:cNvCxnSpPr>
          <p:nvPr/>
        </p:nvCxnSpPr>
        <p:spPr>
          <a:xfrm>
            <a:off x="8392632" y="2998381"/>
            <a:ext cx="0" cy="4306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3533FD9-9CD1-D0D1-25F6-497A8D18B3F2}"/>
              </a:ext>
            </a:extLst>
          </p:cNvPr>
          <p:cNvCxnSpPr>
            <a:cxnSpLocks/>
          </p:cNvCxnSpPr>
          <p:nvPr/>
        </p:nvCxnSpPr>
        <p:spPr>
          <a:xfrm>
            <a:off x="9523227" y="2998380"/>
            <a:ext cx="0" cy="4306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4CD124-AA9A-18A8-8045-4FE9CAB3B397}"/>
              </a:ext>
            </a:extLst>
          </p:cNvPr>
          <p:cNvCxnSpPr>
            <a:cxnSpLocks/>
          </p:cNvCxnSpPr>
          <p:nvPr/>
        </p:nvCxnSpPr>
        <p:spPr>
          <a:xfrm>
            <a:off x="8392632" y="2998380"/>
            <a:ext cx="11305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4">
            <a:extLst>
              <a:ext uri="{28A0092B-C50C-407E-A947-70E740481C1C}">
                <a14:useLocalDpi xmlns:a14="http://schemas.microsoft.com/office/drawing/2010/main" val="0"/>
              </a:ext>
            </a:extLst>
          </a:blip>
          <a:srcRect t="31765" b="30980"/>
          <a:stretch/>
        </p:blipFill>
        <p:spPr bwMode="auto">
          <a:xfrm>
            <a:off x="10156825" y="132548"/>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602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28CC-C8EA-5C05-31A9-FC00361C7252}"/>
              </a:ext>
            </a:extLst>
          </p:cNvPr>
          <p:cNvSpPr>
            <a:spLocks noGrp="1"/>
          </p:cNvSpPr>
          <p:nvPr>
            <p:ph type="title"/>
          </p:nvPr>
        </p:nvSpPr>
        <p:spPr>
          <a:xfrm>
            <a:off x="3147392" y="585539"/>
            <a:ext cx="8610600" cy="1293028"/>
          </a:xfrm>
        </p:spPr>
        <p:txBody>
          <a:bodyPr/>
          <a:lstStyle/>
          <a:p>
            <a:r>
              <a:rPr lang="en-US" b="1" dirty="0"/>
              <a:t>Acceptability to Social Needs Screening by Navigators </a:t>
            </a:r>
          </a:p>
        </p:txBody>
      </p:sp>
      <p:sp>
        <p:nvSpPr>
          <p:cNvPr id="3" name="Content Placeholder 2">
            <a:extLst>
              <a:ext uri="{FF2B5EF4-FFF2-40B4-BE49-F238E27FC236}">
                <a16:creationId xmlns:a16="http://schemas.microsoft.com/office/drawing/2014/main" id="{9D795E2B-365E-98D6-1CA7-2AF29CC08B5D}"/>
              </a:ext>
            </a:extLst>
          </p:cNvPr>
          <p:cNvSpPr>
            <a:spLocks noGrp="1"/>
          </p:cNvSpPr>
          <p:nvPr>
            <p:ph idx="1"/>
          </p:nvPr>
        </p:nvSpPr>
        <p:spPr>
          <a:xfrm>
            <a:off x="5673173" y="2110063"/>
            <a:ext cx="5680627" cy="1884422"/>
          </a:xfrm>
        </p:spPr>
        <p:txBody>
          <a:bodyPr>
            <a:normAutofit/>
          </a:bodyPr>
          <a:lstStyle/>
          <a:p>
            <a:pPr marL="0" indent="0">
              <a:buNone/>
            </a:pPr>
            <a:r>
              <a:rPr lang="en-US" sz="2400" dirty="0"/>
              <a:t>“I will continue to be asking these really relevant questions to my patients, to find out what their needs are, and how we can help them to get better access to care”.</a:t>
            </a:r>
          </a:p>
        </p:txBody>
      </p:sp>
      <p:sp>
        <p:nvSpPr>
          <p:cNvPr id="4" name="Rounded Rectangular Callout 3"/>
          <p:cNvSpPr/>
          <p:nvPr/>
        </p:nvSpPr>
        <p:spPr>
          <a:xfrm>
            <a:off x="5265669" y="1878567"/>
            <a:ext cx="6240531" cy="2183132"/>
          </a:xfrm>
          <a:prstGeom prst="wedgeRoundRectCallout">
            <a:avLst>
              <a:gd name="adj1" fmla="val -83542"/>
              <a:gd name="adj2" fmla="val -5800"/>
              <a:gd name="adj3" fmla="val 16667"/>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497" y="2328673"/>
            <a:ext cx="1443411" cy="30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3">
            <a:extLst>
              <a:ext uri="{FF2B5EF4-FFF2-40B4-BE49-F238E27FC236}">
                <a16:creationId xmlns:a16="http://schemas.microsoft.com/office/drawing/2014/main" id="{AE2B7EC2-3613-9776-06B1-3E5B21D44F43}"/>
              </a:ext>
            </a:extLst>
          </p:cNvPr>
          <p:cNvSpPr/>
          <p:nvPr/>
        </p:nvSpPr>
        <p:spPr>
          <a:xfrm>
            <a:off x="5265669" y="4293195"/>
            <a:ext cx="6240531" cy="2183132"/>
          </a:xfrm>
          <a:prstGeom prst="wedgeRoundRectCallout">
            <a:avLst>
              <a:gd name="adj1" fmla="val -87501"/>
              <a:gd name="adj2" fmla="val -87194"/>
              <a:gd name="adj3" fmla="val 16667"/>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E0E6FF-79A1-5A79-FF12-0A2CCD2EC9AA}"/>
              </a:ext>
            </a:extLst>
          </p:cNvPr>
          <p:cNvSpPr txBox="1"/>
          <p:nvPr/>
        </p:nvSpPr>
        <p:spPr>
          <a:xfrm>
            <a:off x="5470358" y="4427621"/>
            <a:ext cx="5883442" cy="1569660"/>
          </a:xfrm>
          <a:prstGeom prst="rect">
            <a:avLst/>
          </a:prstGeom>
          <a:noFill/>
        </p:spPr>
        <p:txBody>
          <a:bodyPr wrap="square" rtlCol="0">
            <a:spAutoFit/>
          </a:bodyPr>
          <a:lstStyle/>
          <a:p>
            <a:r>
              <a:rPr lang="en-US" sz="2400" dirty="0"/>
              <a:t>“We likely identified more patients who needed social needs support, that that made their care experience all that much richer”.</a:t>
            </a:r>
          </a:p>
        </p:txBody>
      </p:sp>
      <p:pic>
        <p:nvPicPr>
          <p:cNvPr id="9" name="Picture 8"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4">
            <a:extLst>
              <a:ext uri="{28A0092B-C50C-407E-A947-70E740481C1C}">
                <a14:useLocalDpi xmlns:a14="http://schemas.microsoft.com/office/drawing/2010/main" val="0"/>
              </a:ext>
            </a:extLst>
          </a:blip>
          <a:srcRect t="31765" b="30980"/>
          <a:stretch/>
        </p:blipFill>
        <p:spPr bwMode="auto">
          <a:xfrm>
            <a:off x="10158611" y="84044"/>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728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652" y="641722"/>
            <a:ext cx="8610600" cy="1293028"/>
          </a:xfrm>
        </p:spPr>
        <p:txBody>
          <a:bodyPr/>
          <a:lstStyle/>
          <a:p>
            <a:r>
              <a:rPr lang="en-US" b="1" dirty="0"/>
              <a:t>Acceptability to Social Needs Screening by Patients</a:t>
            </a:r>
          </a:p>
        </p:txBody>
      </p:sp>
      <p:sp>
        <p:nvSpPr>
          <p:cNvPr id="3" name="Content Placeholder 2"/>
          <p:cNvSpPr>
            <a:spLocks noGrp="1"/>
          </p:cNvSpPr>
          <p:nvPr>
            <p:ph idx="1"/>
          </p:nvPr>
        </p:nvSpPr>
        <p:spPr>
          <a:xfrm>
            <a:off x="3962400" y="2087151"/>
            <a:ext cx="7712766" cy="1778996"/>
          </a:xfrm>
        </p:spPr>
        <p:txBody>
          <a:bodyPr>
            <a:normAutofit/>
          </a:bodyPr>
          <a:lstStyle/>
          <a:p>
            <a:pPr marL="0" indent="0">
              <a:buNone/>
            </a:pPr>
            <a:r>
              <a:rPr lang="en-US" sz="2400" dirty="0"/>
              <a:t>“I'm so glad they asked me about this question, because sometimes you we don't want to share things like that… Sometimes it can be stressful or you'd be ashamed, but I really was happy they asked me...”</a:t>
            </a:r>
          </a:p>
          <a:p>
            <a:pPr marL="0" indent="0">
              <a:buNone/>
            </a:pPr>
            <a:endParaRPr lang="en-US" dirty="0"/>
          </a:p>
        </p:txBody>
      </p:sp>
      <p:sp>
        <p:nvSpPr>
          <p:cNvPr id="4" name="Rounded Rectangular Callout 3"/>
          <p:cNvSpPr/>
          <p:nvPr/>
        </p:nvSpPr>
        <p:spPr>
          <a:xfrm>
            <a:off x="3769896" y="1934750"/>
            <a:ext cx="7905270" cy="1931397"/>
          </a:xfrm>
          <a:prstGeom prst="wedgeRoundRectCallout">
            <a:avLst>
              <a:gd name="adj1" fmla="val -71851"/>
              <a:gd name="adj2" fmla="val -4912"/>
              <a:gd name="adj3" fmla="val 16667"/>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16" y="2980902"/>
            <a:ext cx="1443411" cy="30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3">
            <a:extLst>
              <a:ext uri="{FF2B5EF4-FFF2-40B4-BE49-F238E27FC236}">
                <a16:creationId xmlns:a16="http://schemas.microsoft.com/office/drawing/2014/main" id="{DC246643-0A13-3B6E-CBAE-AA21E27C2198}"/>
              </a:ext>
            </a:extLst>
          </p:cNvPr>
          <p:cNvSpPr/>
          <p:nvPr/>
        </p:nvSpPr>
        <p:spPr>
          <a:xfrm>
            <a:off x="3769896" y="4147156"/>
            <a:ext cx="4342972" cy="495086"/>
          </a:xfrm>
          <a:prstGeom prst="wedgeRoundRectCallout">
            <a:avLst>
              <a:gd name="adj1" fmla="val -84072"/>
              <a:gd name="adj2" fmla="val -53954"/>
              <a:gd name="adj3" fmla="val 16667"/>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FD42142-1BA5-3C5B-927A-61B99F168A0E}"/>
              </a:ext>
            </a:extLst>
          </p:cNvPr>
          <p:cNvSpPr txBox="1">
            <a:spLocks/>
          </p:cNvSpPr>
          <p:nvPr/>
        </p:nvSpPr>
        <p:spPr>
          <a:xfrm>
            <a:off x="3857051" y="4147157"/>
            <a:ext cx="6121262" cy="495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“I felt really taken care of.”</a:t>
            </a:r>
          </a:p>
          <a:p>
            <a:endParaRPr lang="en-US" dirty="0"/>
          </a:p>
        </p:txBody>
      </p:sp>
      <p:sp>
        <p:nvSpPr>
          <p:cNvPr id="8" name="Rounded Rectangular Callout 3">
            <a:extLst>
              <a:ext uri="{FF2B5EF4-FFF2-40B4-BE49-F238E27FC236}">
                <a16:creationId xmlns:a16="http://schemas.microsoft.com/office/drawing/2014/main" id="{0E72C662-ABE4-E597-2635-D69BBED88FA5}"/>
              </a:ext>
            </a:extLst>
          </p:cNvPr>
          <p:cNvSpPr/>
          <p:nvPr/>
        </p:nvSpPr>
        <p:spPr>
          <a:xfrm>
            <a:off x="3770020" y="4923251"/>
            <a:ext cx="7905270" cy="1640302"/>
          </a:xfrm>
          <a:prstGeom prst="wedgeRoundRectCallout">
            <a:avLst>
              <a:gd name="adj1" fmla="val -66909"/>
              <a:gd name="adj2" fmla="val -43042"/>
              <a:gd name="adj3" fmla="val 16667"/>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5811F3D-FFD5-D601-6A5B-AC912C78D469}"/>
              </a:ext>
            </a:extLst>
          </p:cNvPr>
          <p:cNvSpPr txBox="1">
            <a:spLocks/>
          </p:cNvSpPr>
          <p:nvPr/>
        </p:nvSpPr>
        <p:spPr>
          <a:xfrm>
            <a:off x="4111486" y="5147086"/>
            <a:ext cx="7712766" cy="1588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“They definitely made me feel very comfortable with speaking with them, with especially with my needs, so that I can feel more at ease.” </a:t>
            </a:r>
          </a:p>
          <a:p>
            <a:endParaRPr lang="en-US" dirty="0"/>
          </a:p>
        </p:txBody>
      </p:sp>
      <p:pic>
        <p:nvPicPr>
          <p:cNvPr id="11" name="Picture 10"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4">
            <a:extLst>
              <a:ext uri="{28A0092B-C50C-407E-A947-70E740481C1C}">
                <a14:useLocalDpi xmlns:a14="http://schemas.microsoft.com/office/drawing/2010/main" val="0"/>
              </a:ext>
            </a:extLst>
          </a:blip>
          <a:srcRect t="31765" b="30980"/>
          <a:stretch/>
        </p:blipFill>
        <p:spPr bwMode="auto">
          <a:xfrm>
            <a:off x="10173252" y="153494"/>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666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035" y="715617"/>
            <a:ext cx="10515600" cy="2607733"/>
          </a:xfrm>
        </p:spPr>
        <p:txBody>
          <a:bodyPr/>
          <a:lstStyle/>
          <a:p>
            <a:r>
              <a:rPr lang="en-US" b="1" dirty="0"/>
              <a:t>Factors to improve social needs screening : </a:t>
            </a:r>
            <a:r>
              <a:rPr lang="en-US" b="1" dirty="0">
                <a:solidFill>
                  <a:schemeClr val="accent1"/>
                </a:solidFill>
              </a:rPr>
              <a:t>Integration of navigators into care team</a:t>
            </a:r>
            <a:br>
              <a:rPr lang="en-US" b="1" dirty="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5652052" y="3089316"/>
            <a:ext cx="5885523" cy="3405613"/>
          </a:xfrm>
        </p:spPr>
        <p:txBody>
          <a:bodyPr>
            <a:normAutofit/>
          </a:bodyPr>
          <a:lstStyle/>
          <a:p>
            <a:r>
              <a:rPr lang="en-US" sz="2400" dirty="0"/>
              <a:t>“ensuring that the entire team knew that patient navigation was already engaged with these patients prior to appointments”</a:t>
            </a:r>
          </a:p>
          <a:p>
            <a:r>
              <a:rPr lang="en-US" sz="2400" dirty="0"/>
              <a:t>“[members of the cancer care team] let you know if they have a new referral or they think someone could use services. Being present is very important."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296" y="3579510"/>
            <a:ext cx="1443411" cy="30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544379" y="2954685"/>
            <a:ext cx="5993197" cy="3694961"/>
          </a:xfrm>
          <a:prstGeom prst="wedgeRoundRectCallout">
            <a:avLst>
              <a:gd name="adj1" fmla="val -83070"/>
              <a:gd name="adj2" fmla="val -19881"/>
              <a:gd name="adj3" fmla="val 16667"/>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146992" y="253366"/>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536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69" y="1224600"/>
            <a:ext cx="11830755" cy="2607733"/>
          </a:xfrm>
        </p:spPr>
        <p:txBody>
          <a:bodyPr>
            <a:normAutofit fontScale="90000"/>
          </a:bodyPr>
          <a:lstStyle/>
          <a:p>
            <a:r>
              <a:rPr lang="en-US" b="1" dirty="0"/>
              <a:t>Factors to improve social needs screening :</a:t>
            </a:r>
            <a:br>
              <a:rPr lang="en-US" b="1" dirty="0"/>
            </a:br>
            <a:r>
              <a:rPr lang="en-US" sz="4200" b="1" dirty="0">
                <a:solidFill>
                  <a:schemeClr val="accent1"/>
                </a:solidFill>
              </a:rPr>
              <a:t>More time for navigator and patient to develop trust</a:t>
            </a:r>
            <a:br>
              <a:rPr lang="en-US" sz="4200" b="1" dirty="0"/>
            </a:br>
            <a:endParaRPr lang="en-US" sz="4200" b="1" dirty="0"/>
          </a:p>
        </p:txBody>
      </p:sp>
      <p:sp>
        <p:nvSpPr>
          <p:cNvPr id="3" name="Content Placeholder 2"/>
          <p:cNvSpPr>
            <a:spLocks noGrp="1"/>
          </p:cNvSpPr>
          <p:nvPr>
            <p:ph idx="1"/>
          </p:nvPr>
        </p:nvSpPr>
        <p:spPr>
          <a:xfrm>
            <a:off x="5155716" y="3593794"/>
            <a:ext cx="6339597" cy="2589292"/>
          </a:xfrm>
        </p:spPr>
        <p:txBody>
          <a:bodyPr>
            <a:normAutofit/>
          </a:bodyPr>
          <a:lstStyle/>
          <a:p>
            <a:pPr marL="0" indent="0">
              <a:buNone/>
            </a:pPr>
            <a:r>
              <a:rPr lang="en-US" sz="2800" dirty="0"/>
              <a:t>“At first, they were not very successful again, because the nurse navigators didn't always really have time to do the social needs assessments or the wherewithal to do them.”</a:t>
            </a:r>
          </a:p>
        </p:txBody>
      </p:sp>
      <p:sp>
        <p:nvSpPr>
          <p:cNvPr id="4" name="Rounded Rectangular Callout 3"/>
          <p:cNvSpPr/>
          <p:nvPr/>
        </p:nvSpPr>
        <p:spPr>
          <a:xfrm>
            <a:off x="4970808" y="3482376"/>
            <a:ext cx="6034649" cy="2797400"/>
          </a:xfrm>
          <a:prstGeom prst="wedgeRoundRectCallout">
            <a:avLst>
              <a:gd name="adj1" fmla="val -83674"/>
              <a:gd name="adj2" fmla="val -35744"/>
              <a:gd name="adj3" fmla="val 16667"/>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295" y="3593794"/>
            <a:ext cx="1443411" cy="30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179957" y="400850"/>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6329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16" y="993914"/>
            <a:ext cx="11263489" cy="2607733"/>
          </a:xfrm>
        </p:spPr>
        <p:txBody>
          <a:bodyPr>
            <a:normAutofit fontScale="90000"/>
          </a:bodyPr>
          <a:lstStyle/>
          <a:p>
            <a:r>
              <a:rPr lang="en-US" b="1" dirty="0"/>
              <a:t>Factors to improve social needs screening :</a:t>
            </a:r>
            <a:br>
              <a:rPr lang="en-US" b="1" dirty="0"/>
            </a:br>
            <a:r>
              <a:rPr lang="en-US" sz="4000" b="1" dirty="0">
                <a:solidFill>
                  <a:schemeClr val="accent1"/>
                </a:solidFill>
              </a:rPr>
              <a:t>Communication skill training to address stigma and emotions</a:t>
            </a:r>
            <a:br>
              <a:rPr lang="en-US" b="1" dirty="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5237922" y="3168987"/>
            <a:ext cx="6132444" cy="1239727"/>
          </a:xfrm>
        </p:spPr>
        <p:txBody>
          <a:bodyPr>
            <a:normAutofit/>
          </a:bodyPr>
          <a:lstStyle/>
          <a:p>
            <a:pPr marL="0" indent="0">
              <a:buNone/>
            </a:pPr>
            <a:r>
              <a:rPr lang="en-US" sz="2600" dirty="0"/>
              <a:t>“[It is] difficult at times to know whether patients were being honest with us as far as the social needs”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599" y="3429368"/>
            <a:ext cx="1443411" cy="30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4966874" y="2848235"/>
            <a:ext cx="6674540" cy="1930594"/>
          </a:xfrm>
          <a:prstGeom prst="wedgeRoundRectCallout">
            <a:avLst>
              <a:gd name="adj1" fmla="val -84931"/>
              <a:gd name="adj2" fmla="val -16706"/>
              <a:gd name="adj3" fmla="val 16667"/>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ular Callout 4">
            <a:extLst>
              <a:ext uri="{FF2B5EF4-FFF2-40B4-BE49-F238E27FC236}">
                <a16:creationId xmlns:a16="http://schemas.microsoft.com/office/drawing/2014/main" id="{C2652398-9D44-9C64-BFCD-20D03C794A51}"/>
              </a:ext>
            </a:extLst>
          </p:cNvPr>
          <p:cNvSpPr/>
          <p:nvPr/>
        </p:nvSpPr>
        <p:spPr>
          <a:xfrm>
            <a:off x="4966874" y="4944890"/>
            <a:ext cx="6674540" cy="1804253"/>
          </a:xfrm>
          <a:prstGeom prst="wedgeRoundRectCallout">
            <a:avLst>
              <a:gd name="adj1" fmla="val -83300"/>
              <a:gd name="adj2" fmla="val -49100"/>
              <a:gd name="adj3" fmla="val 16667"/>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F140CF9-AA34-0312-A84F-B06593435D6C}"/>
              </a:ext>
            </a:extLst>
          </p:cNvPr>
          <p:cNvSpPr txBox="1">
            <a:spLocks/>
          </p:cNvSpPr>
          <p:nvPr/>
        </p:nvSpPr>
        <p:spPr>
          <a:xfrm>
            <a:off x="5237922" y="5207391"/>
            <a:ext cx="6132444" cy="142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“Once you have more experience and then you know how to provide the patient directly the support…”</a:t>
            </a:r>
          </a:p>
        </p:txBody>
      </p:sp>
      <p:pic>
        <p:nvPicPr>
          <p:cNvPr id="9" name="Picture 8"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143005" y="440179"/>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574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08" y="146854"/>
            <a:ext cx="10515600" cy="1325563"/>
          </a:xfrm>
        </p:spPr>
        <p:txBody>
          <a:bodyPr/>
          <a:lstStyle/>
          <a:p>
            <a:r>
              <a:rPr lang="en-US" b="1" dirty="0"/>
              <a:t>Conclusion</a:t>
            </a:r>
          </a:p>
        </p:txBody>
      </p:sp>
      <p:sp>
        <p:nvSpPr>
          <p:cNvPr id="3" name="Content Placeholder 2"/>
          <p:cNvSpPr>
            <a:spLocks noGrp="1"/>
          </p:cNvSpPr>
          <p:nvPr>
            <p:ph idx="1"/>
          </p:nvPr>
        </p:nvSpPr>
        <p:spPr>
          <a:xfrm>
            <a:off x="838200" y="1279614"/>
            <a:ext cx="10515600" cy="5737412"/>
          </a:xfrm>
        </p:spPr>
        <p:txBody>
          <a:bodyPr>
            <a:noAutofit/>
          </a:bodyPr>
          <a:lstStyle/>
          <a:p>
            <a:pPr marL="0" indent="0">
              <a:lnSpc>
                <a:spcPct val="100000"/>
              </a:lnSpc>
              <a:spcBef>
                <a:spcPts val="0"/>
              </a:spcBef>
              <a:buNone/>
            </a:pPr>
            <a:r>
              <a:rPr lang="en-US" sz="3200" b="1" dirty="0">
                <a:solidFill>
                  <a:schemeClr val="accent1"/>
                </a:solidFill>
              </a:rPr>
              <a:t>Social needs screening can be implemented for patients with new cancer diagnosis:</a:t>
            </a:r>
          </a:p>
          <a:p>
            <a:pPr>
              <a:lnSpc>
                <a:spcPct val="100000"/>
              </a:lnSpc>
              <a:spcBef>
                <a:spcPts val="0"/>
              </a:spcBef>
            </a:pPr>
            <a:r>
              <a:rPr lang="en-US" sz="3200"/>
              <a:t>With modest fidelity</a:t>
            </a:r>
            <a:endParaRPr lang="en-US" sz="3200" dirty="0"/>
          </a:p>
          <a:p>
            <a:pPr>
              <a:lnSpc>
                <a:spcPct val="100000"/>
              </a:lnSpc>
              <a:spcBef>
                <a:spcPts val="0"/>
              </a:spcBef>
            </a:pPr>
            <a:r>
              <a:rPr lang="en-US" sz="3200" dirty="0"/>
              <a:t>Acceptable to patients</a:t>
            </a:r>
          </a:p>
          <a:p>
            <a:pPr>
              <a:lnSpc>
                <a:spcPct val="100000"/>
              </a:lnSpc>
              <a:spcBef>
                <a:spcPts val="0"/>
              </a:spcBef>
            </a:pPr>
            <a:r>
              <a:rPr lang="en-US" sz="3200" dirty="0"/>
              <a:t>Acceptable to navigators</a:t>
            </a:r>
          </a:p>
          <a:p>
            <a:pPr marL="0" indent="0">
              <a:lnSpc>
                <a:spcPct val="100000"/>
              </a:lnSpc>
              <a:spcBef>
                <a:spcPts val="0"/>
              </a:spcBef>
              <a:buNone/>
            </a:pPr>
            <a:r>
              <a:rPr lang="en-US" sz="3200" b="1" dirty="0">
                <a:solidFill>
                  <a:schemeClr val="accent1"/>
                </a:solidFill>
              </a:rPr>
              <a:t>Requires:</a:t>
            </a:r>
          </a:p>
          <a:p>
            <a:pPr>
              <a:lnSpc>
                <a:spcPct val="100000"/>
              </a:lnSpc>
              <a:spcBef>
                <a:spcPts val="0"/>
              </a:spcBef>
            </a:pPr>
            <a:r>
              <a:rPr lang="en-US" sz="3200" dirty="0"/>
              <a:t>Integration of navigators into care team</a:t>
            </a:r>
          </a:p>
          <a:p>
            <a:pPr>
              <a:lnSpc>
                <a:spcPct val="100000"/>
              </a:lnSpc>
              <a:spcBef>
                <a:spcPts val="0"/>
              </a:spcBef>
            </a:pPr>
            <a:r>
              <a:rPr lang="en-US" sz="3200" dirty="0"/>
              <a:t>Time for navigator and patient to develop trust</a:t>
            </a:r>
          </a:p>
          <a:p>
            <a:pPr>
              <a:lnSpc>
                <a:spcPct val="100000"/>
              </a:lnSpc>
              <a:spcBef>
                <a:spcPts val="0"/>
              </a:spcBef>
            </a:pPr>
            <a:r>
              <a:rPr lang="en-US" sz="3200" dirty="0"/>
              <a:t>Communication skills training for navigators to address stigma and emotions</a:t>
            </a:r>
          </a:p>
        </p:txBody>
      </p:sp>
      <p:pic>
        <p:nvPicPr>
          <p:cNvPr id="5" name="Picture 4"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146992" y="397322"/>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827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0A3F-035B-A62C-E9F4-A483097FEF96}"/>
              </a:ext>
            </a:extLst>
          </p:cNvPr>
          <p:cNvSpPr>
            <a:spLocks noGrp="1"/>
          </p:cNvSpPr>
          <p:nvPr>
            <p:ph type="title"/>
          </p:nvPr>
        </p:nvSpPr>
        <p:spPr>
          <a:xfrm>
            <a:off x="450574" y="535065"/>
            <a:ext cx="8610600" cy="1293028"/>
          </a:xfrm>
        </p:spPr>
        <p:txBody>
          <a:bodyPr/>
          <a:lstStyle/>
          <a:p>
            <a:r>
              <a:rPr lang="en-US" b="1" dirty="0">
                <a:latin typeface="Arial" panose="020B0604020202020204" pitchFamily="34" charset="0"/>
                <a:cs typeface="Arial" panose="020B0604020202020204" pitchFamily="34" charset="0"/>
              </a:rPr>
              <a:t>Acknowledgements</a:t>
            </a:r>
          </a:p>
        </p:txBody>
      </p:sp>
      <p:sp>
        <p:nvSpPr>
          <p:cNvPr id="4" name="Rectangle 3"/>
          <p:cNvSpPr/>
          <p:nvPr/>
        </p:nvSpPr>
        <p:spPr>
          <a:xfrm>
            <a:off x="221973" y="1919555"/>
            <a:ext cx="6096000" cy="3611245"/>
          </a:xfrm>
          <a:prstGeom prst="rect">
            <a:avLst/>
          </a:prstGeom>
        </p:spPr>
        <p:txBody>
          <a:bodyPr>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Research Leads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Tracy Battaglia MD MPH</a:t>
            </a:r>
            <a:endParaRPr kumimoji="0" lang="en-US" sz="2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Karen Freund MD MPH</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Stephenie</a:t>
            </a: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Lemon PhD</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Jennifer Haas MD MPH</a:t>
            </a:r>
          </a:p>
          <a:p>
            <a:pPr marL="228600" indent="-228600">
              <a:lnSpc>
                <a:spcPct val="90000"/>
              </a:lnSpc>
              <a:spcBef>
                <a:spcPts val="1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Amy LeClair PhD</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Cheryl Clark MD ScD</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Erika Christenson MPH</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Deborah </a:t>
            </a:r>
            <a:r>
              <a:rPr kumimoji="0" lang="en-US" sz="2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Amburgey</a:t>
            </a: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BS</a:t>
            </a:r>
          </a:p>
        </p:txBody>
      </p:sp>
      <p:sp>
        <p:nvSpPr>
          <p:cNvPr id="5" name="Rectangle 4"/>
          <p:cNvSpPr/>
          <p:nvPr/>
        </p:nvSpPr>
        <p:spPr>
          <a:xfrm>
            <a:off x="3966735" y="1696792"/>
            <a:ext cx="6908963"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Data Analysis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Biostatistics and Epidemiology Data Analytics Center (BEDAC)</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Christine Lloyd-Travaglini MPH</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Clara Chen MPH</a:t>
            </a:r>
          </a:p>
        </p:txBody>
      </p:sp>
      <p:sp>
        <p:nvSpPr>
          <p:cNvPr id="6" name="Rectangle 5"/>
          <p:cNvSpPr/>
          <p:nvPr/>
        </p:nvSpPr>
        <p:spPr>
          <a:xfrm>
            <a:off x="3966735" y="3303511"/>
            <a:ext cx="6096000" cy="830997"/>
          </a:xfrm>
          <a:prstGeom prst="rect">
            <a:avLst/>
          </a:prstGeom>
        </p:spPr>
        <p:txBody>
          <a:bodyPr>
            <a:spAutoFit/>
          </a:bodyPr>
          <a:lstStyle/>
          <a:p>
            <a:r>
              <a:rPr lang="en-US" sz="1600" b="1" dirty="0">
                <a:latin typeface="Arial" panose="020B0604020202020204" pitchFamily="34" charset="0"/>
                <a:cs typeface="Arial" panose="020B0604020202020204" pitchFamily="34" charset="0"/>
              </a:rPr>
              <a:t>Funders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NIH --</a:t>
            </a:r>
            <a:r>
              <a:rPr lang="en-US" sz="1600" i="1" dirty="0">
                <a:latin typeface="Arial" panose="020B0604020202020204" pitchFamily="34" charset="0"/>
                <a:cs typeface="Arial" panose="020B0604020202020204" pitchFamily="34" charset="0"/>
              </a:rPr>
              <a:t>National Center for Advancing Translational Services</a:t>
            </a:r>
          </a:p>
          <a:p>
            <a:pPr marL="342900" indent="-342900">
              <a:buFont typeface="Arial" panose="020B0604020202020204" pitchFamily="34" charset="0"/>
              <a:buChar char="•"/>
            </a:pPr>
            <a:r>
              <a:rPr lang="en-US" sz="1600" i="1" dirty="0">
                <a:latin typeface="Arial" panose="020B0604020202020204" pitchFamily="34" charset="0"/>
                <a:cs typeface="Arial" panose="020B0604020202020204" pitchFamily="34" charset="0"/>
              </a:rPr>
              <a:t>American Cancer Society</a:t>
            </a:r>
          </a:p>
        </p:txBody>
      </p:sp>
      <p:sp>
        <p:nvSpPr>
          <p:cNvPr id="7" name="Rectangle 6"/>
          <p:cNvSpPr/>
          <p:nvPr/>
        </p:nvSpPr>
        <p:spPr>
          <a:xfrm>
            <a:off x="3966735" y="4355203"/>
            <a:ext cx="6390861" cy="132343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Stakeholders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Boston Patient Navigator Network</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Boston Breast Cancer Equity Coalition</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Clinical Advisory Panel</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Steering Committee</a:t>
            </a:r>
          </a:p>
        </p:txBody>
      </p:sp>
      <p:sp>
        <p:nvSpPr>
          <p:cNvPr id="8" name="Rectangle 7"/>
          <p:cNvSpPr/>
          <p:nvPr/>
        </p:nvSpPr>
        <p:spPr>
          <a:xfrm>
            <a:off x="8006358" y="4355203"/>
            <a:ext cx="6096000" cy="2062103"/>
          </a:xfrm>
          <a:prstGeom prst="rect">
            <a:avLst/>
          </a:prstGeom>
        </p:spPr>
        <p:txBody>
          <a:bodyPr>
            <a:spAutoFit/>
          </a:bodyPr>
          <a:lstStyle/>
          <a:p>
            <a:r>
              <a:rPr lang="en-US" sz="1600" b="1" dirty="0">
                <a:latin typeface="Arial" panose="020B0604020202020204" pitchFamily="34" charset="0"/>
                <a:cs typeface="Arial" panose="020B0604020202020204" pitchFamily="34" charset="0"/>
              </a:rPr>
              <a:t>Academic Medical Centers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Boston Medical Center</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Beth Israel Deaconess Medical Center</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Tufts Medical Center</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Massachusetts General Hospital</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Dana-Farber Cancer Institute</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Brigham and Women’s Faulkner Hospital</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Harvard Medical School</a:t>
            </a:r>
          </a:p>
        </p:txBody>
      </p:sp>
      <p:pic>
        <p:nvPicPr>
          <p:cNvPr id="10" name="Picture 9"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228858" y="484103"/>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795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450C-CD68-E484-BD76-A9C3C11734F5}"/>
              </a:ext>
            </a:extLst>
          </p:cNvPr>
          <p:cNvSpPr>
            <a:spLocks noGrp="1"/>
          </p:cNvSpPr>
          <p:nvPr>
            <p:ph type="title"/>
          </p:nvPr>
        </p:nvSpPr>
        <p:spPr/>
        <p:txBody>
          <a:bodyPr/>
          <a:lstStyle/>
          <a:p>
            <a:r>
              <a:rPr lang="en-US" dirty="0"/>
              <a:t>Back up slides</a:t>
            </a:r>
          </a:p>
        </p:txBody>
      </p:sp>
      <p:sp>
        <p:nvSpPr>
          <p:cNvPr id="3" name="Content Placeholder 2">
            <a:extLst>
              <a:ext uri="{FF2B5EF4-FFF2-40B4-BE49-F238E27FC236}">
                <a16:creationId xmlns:a16="http://schemas.microsoft.com/office/drawing/2014/main" id="{17EBA5FD-DD7C-9E4D-C07F-DB3582055B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9088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68" y="1230997"/>
            <a:ext cx="11272945" cy="1463715"/>
          </a:xfrm>
        </p:spPr>
        <p:txBody>
          <a:bodyPr>
            <a:normAutofit fontScale="90000"/>
          </a:bodyPr>
          <a:lstStyle/>
          <a:p>
            <a:r>
              <a:rPr lang="en-US" b="1" i="1" dirty="0">
                <a:solidFill>
                  <a:srgbClr val="FF0000"/>
                </a:solidFill>
              </a:rPr>
              <a:t>The Problem</a:t>
            </a:r>
            <a:r>
              <a:rPr lang="en-US" b="1" dirty="0"/>
              <a:t>: Evidence-based strategies </a:t>
            </a:r>
            <a:br>
              <a:rPr lang="en-US" b="1" dirty="0"/>
            </a:br>
            <a:r>
              <a:rPr lang="en-US" b="1" dirty="0"/>
              <a:t>for combating delays in cancer care exist, </a:t>
            </a:r>
            <a:br>
              <a:rPr lang="en-US" b="1" dirty="0"/>
            </a:br>
            <a:r>
              <a:rPr lang="en-US" b="1" dirty="0"/>
              <a:t>but are not systematically implemented within or across hospitals</a:t>
            </a:r>
          </a:p>
        </p:txBody>
      </p:sp>
      <p:sp>
        <p:nvSpPr>
          <p:cNvPr id="16" name="Slide Number Placeholder 15"/>
          <p:cNvSpPr>
            <a:spLocks noGrp="1"/>
          </p:cNvSpPr>
          <p:nvPr>
            <p:ph type="sldNum" sz="quarter" idx="12"/>
          </p:nvPr>
        </p:nvSpPr>
        <p:spPr/>
        <p:txBody>
          <a:bodyPr>
            <a:normAutofit/>
          </a:bodyPr>
          <a:lstStyle/>
          <a:p>
            <a:fld id="{E860F963-8068-41FF-8F08-0BCAC939B687}" type="slidenum">
              <a:rPr lang="en-US" smtClean="0"/>
              <a:t>2</a:t>
            </a:fld>
            <a:endParaRPr lang="en-US" dirty="0"/>
          </a:p>
        </p:txBody>
      </p:sp>
      <p:grpSp>
        <p:nvGrpSpPr>
          <p:cNvPr id="4" name="Group 3"/>
          <p:cNvGrpSpPr/>
          <p:nvPr/>
        </p:nvGrpSpPr>
        <p:grpSpPr>
          <a:xfrm>
            <a:off x="359070" y="3123400"/>
            <a:ext cx="3408421" cy="3598583"/>
            <a:chOff x="177344" y="1397500"/>
            <a:chExt cx="5003425" cy="4587523"/>
          </a:xfrm>
        </p:grpSpPr>
        <p:sp>
          <p:nvSpPr>
            <p:cNvPr id="5" name="TextBox 4"/>
            <p:cNvSpPr txBox="1"/>
            <p:nvPr/>
          </p:nvSpPr>
          <p:spPr>
            <a:xfrm>
              <a:off x="177344" y="5004129"/>
              <a:ext cx="5003425" cy="980894"/>
            </a:xfrm>
            <a:prstGeom prst="rect">
              <a:avLst/>
            </a:prstGeom>
            <a:noFill/>
          </p:spPr>
          <p:txBody>
            <a:bodyPr wrap="square" rtlCol="0">
              <a:spAutoFit/>
            </a:bodyPr>
            <a:lstStyle/>
            <a:p>
              <a:pPr algn="ctr"/>
              <a:r>
                <a:rPr lang="en-US" sz="2400" b="1" i="1" dirty="0">
                  <a:solidFill>
                    <a:prstClr val="black"/>
                  </a:solidFill>
                </a:rPr>
                <a:t>Patient Navigation </a:t>
              </a:r>
              <a:r>
                <a:rPr lang="en-US" sz="2000" b="1" dirty="0">
                  <a:solidFill>
                    <a:prstClr val="black"/>
                  </a:solidFill>
                </a:rPr>
                <a:t>to Guide and Support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4594"/>
            <a:stretch/>
          </p:blipFill>
          <p:spPr>
            <a:xfrm>
              <a:off x="1015252" y="1397500"/>
              <a:ext cx="3635680" cy="3606629"/>
            </a:xfrm>
            <a:prstGeom prst="rect">
              <a:avLst/>
            </a:prstGeom>
          </p:spPr>
        </p:pic>
      </p:grpSp>
      <p:grpSp>
        <p:nvGrpSpPr>
          <p:cNvPr id="7" name="Group 6"/>
          <p:cNvGrpSpPr/>
          <p:nvPr/>
        </p:nvGrpSpPr>
        <p:grpSpPr>
          <a:xfrm>
            <a:off x="4408913" y="3293746"/>
            <a:ext cx="3561749" cy="2843865"/>
            <a:chOff x="4262861" y="2887109"/>
            <a:chExt cx="5005030" cy="3349539"/>
          </a:xfrm>
        </p:grpSpPr>
        <p:sp>
          <p:nvSpPr>
            <p:cNvPr id="8" name="TextBox 7"/>
            <p:cNvSpPr txBox="1"/>
            <p:nvPr/>
          </p:nvSpPr>
          <p:spPr>
            <a:xfrm>
              <a:off x="4262861" y="5330391"/>
              <a:ext cx="5005030" cy="906257"/>
            </a:xfrm>
            <a:prstGeom prst="rect">
              <a:avLst/>
            </a:prstGeom>
            <a:noFill/>
          </p:spPr>
          <p:txBody>
            <a:bodyPr wrap="square" rtlCol="0">
              <a:spAutoFit/>
            </a:bodyPr>
            <a:lstStyle/>
            <a:p>
              <a:pPr algn="ctr"/>
              <a:r>
                <a:rPr lang="en-US" sz="2400" b="1" i="1" dirty="0">
                  <a:solidFill>
                    <a:prstClr val="black"/>
                  </a:solidFill>
                </a:rPr>
                <a:t>Patient Registry </a:t>
              </a:r>
              <a:r>
                <a:rPr lang="en-US" sz="2000" b="1" dirty="0">
                  <a:solidFill>
                    <a:prstClr val="black"/>
                  </a:solidFill>
                </a:rPr>
                <a:t>to Track</a:t>
              </a:r>
            </a:p>
            <a:p>
              <a:pPr algn="ctr"/>
              <a:r>
                <a:rPr lang="en-US" sz="2000" b="1" dirty="0">
                  <a:solidFill>
                    <a:prstClr val="black"/>
                  </a:solidFill>
                </a:rPr>
                <a:t> at risk Population Over Time</a:t>
              </a:r>
            </a:p>
          </p:txBody>
        </p:sp>
        <p:grpSp>
          <p:nvGrpSpPr>
            <p:cNvPr id="9" name="Group 8"/>
            <p:cNvGrpSpPr/>
            <p:nvPr/>
          </p:nvGrpSpPr>
          <p:grpSpPr>
            <a:xfrm>
              <a:off x="4825999" y="2887109"/>
              <a:ext cx="2747311" cy="2196518"/>
              <a:chOff x="5331944" y="2861111"/>
              <a:chExt cx="2156700" cy="165610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307" t="33729" r="35862" b="38268"/>
              <a:stretch/>
            </p:blipFill>
            <p:spPr>
              <a:xfrm>
                <a:off x="5535592" y="2908550"/>
                <a:ext cx="1947334" cy="1608665"/>
              </a:xfrm>
              <a:prstGeom prst="rect">
                <a:avLst/>
              </a:prstGeom>
            </p:spPr>
          </p:pic>
          <p:sp>
            <p:nvSpPr>
              <p:cNvPr id="11" name="Rectangle 10"/>
              <p:cNvSpPr/>
              <p:nvPr/>
            </p:nvSpPr>
            <p:spPr>
              <a:xfrm>
                <a:off x="5331944" y="2861111"/>
                <a:ext cx="241177" cy="85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7247467" y="2928816"/>
                <a:ext cx="241177" cy="85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3" name="Group 12"/>
          <p:cNvGrpSpPr/>
          <p:nvPr/>
        </p:nvGrpSpPr>
        <p:grpSpPr>
          <a:xfrm>
            <a:off x="8331596" y="2941983"/>
            <a:ext cx="3356822" cy="3780000"/>
            <a:chOff x="7670437" y="1525769"/>
            <a:chExt cx="5003424" cy="5471378"/>
          </a:xfrm>
        </p:grpSpPr>
        <p:sp>
          <p:nvSpPr>
            <p:cNvPr id="14" name="TextBox 13"/>
            <p:cNvSpPr txBox="1"/>
            <p:nvPr/>
          </p:nvSpPr>
          <p:spPr>
            <a:xfrm>
              <a:off x="7670437" y="5305444"/>
              <a:ext cx="5003424" cy="1691703"/>
            </a:xfrm>
            <a:prstGeom prst="rect">
              <a:avLst/>
            </a:prstGeom>
            <a:noFill/>
          </p:spPr>
          <p:txBody>
            <a:bodyPr wrap="square" rtlCol="0">
              <a:spAutoFit/>
            </a:bodyPr>
            <a:lstStyle/>
            <a:p>
              <a:pPr algn="ctr"/>
              <a:r>
                <a:rPr lang="en-US" sz="2000" b="1" dirty="0">
                  <a:solidFill>
                    <a:prstClr val="black"/>
                  </a:solidFill>
                </a:rPr>
                <a:t>Systematic screening to address </a:t>
              </a:r>
              <a:r>
                <a:rPr lang="en-US" sz="2400" b="1" i="1" dirty="0">
                  <a:solidFill>
                    <a:prstClr val="black"/>
                  </a:solidFill>
                </a:rPr>
                <a:t>Social Barriers</a:t>
              </a:r>
              <a:r>
                <a:rPr lang="en-US" sz="2400" b="1" dirty="0">
                  <a:solidFill>
                    <a:prstClr val="black"/>
                  </a:solidFill>
                </a:rPr>
                <a:t> </a:t>
              </a:r>
              <a:r>
                <a:rPr lang="en-US" sz="2000" b="1" dirty="0">
                  <a:solidFill>
                    <a:prstClr val="black"/>
                  </a:solidFill>
                </a:rPr>
                <a:t>to Care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816" y="1525769"/>
              <a:ext cx="4195440" cy="3779675"/>
            </a:xfrm>
            <a:prstGeom prst="rect">
              <a:avLst/>
            </a:prstGeom>
          </p:spPr>
        </p:pic>
      </p:grpSp>
      <p:pic>
        <p:nvPicPr>
          <p:cNvPr id="17" name="Picture 16"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5">
            <a:extLst>
              <a:ext uri="{28A0092B-C50C-407E-A947-70E740481C1C}">
                <a14:useLocalDpi xmlns:a14="http://schemas.microsoft.com/office/drawing/2010/main" val="0"/>
              </a:ext>
            </a:extLst>
          </a:blip>
          <a:srcRect t="31765" b="30980"/>
          <a:stretch/>
        </p:blipFill>
        <p:spPr bwMode="auto">
          <a:xfrm>
            <a:off x="10146992" y="243534"/>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508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Eligibility Criteria</a:t>
            </a:r>
          </a:p>
        </p:txBody>
      </p:sp>
      <p:sp>
        <p:nvSpPr>
          <p:cNvPr id="5" name="Rectangle 4"/>
          <p:cNvSpPr/>
          <p:nvPr/>
        </p:nvSpPr>
        <p:spPr>
          <a:xfrm>
            <a:off x="247330" y="2202919"/>
            <a:ext cx="11697340" cy="2668020"/>
          </a:xfrm>
          <a:prstGeom prst="rect">
            <a:avLst/>
          </a:prstGeom>
          <a:ln w="12700">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017411" y="2380505"/>
            <a:ext cx="4659923" cy="156966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least 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Black and/or Hispanic/Latina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Preferred language is not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Uninsured or on public insurance</a:t>
            </a:r>
          </a:p>
        </p:txBody>
      </p:sp>
      <p:sp>
        <p:nvSpPr>
          <p:cNvPr id="7" name="TextBox 6"/>
          <p:cNvSpPr txBox="1"/>
          <p:nvPr/>
        </p:nvSpPr>
        <p:spPr>
          <a:xfrm>
            <a:off x="1088158" y="2380505"/>
            <a:ext cx="4167014" cy="193899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Age ≥ 18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Sex: Female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Diagnosis: Breast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Lives within 25 mi</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of Boston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Connector 7"/>
          <p:cNvCxnSpPr>
            <a:stCxn id="5" idx="0"/>
            <a:endCxn id="5" idx="2"/>
          </p:cNvCxnSpPr>
          <p:nvPr/>
        </p:nvCxnSpPr>
        <p:spPr>
          <a:xfrm>
            <a:off x="6096000" y="2202919"/>
            <a:ext cx="0" cy="2668020"/>
          </a:xfrm>
          <a:prstGeom prst="line">
            <a:avLst/>
          </a:prstGeom>
          <a:ln w="12700">
            <a:solidFill>
              <a:srgbClr val="92D050"/>
            </a:solidFill>
          </a:ln>
        </p:spPr>
        <p:style>
          <a:lnRef idx="1">
            <a:schemeClr val="accent4"/>
          </a:lnRef>
          <a:fillRef idx="0">
            <a:schemeClr val="accent4"/>
          </a:fillRef>
          <a:effectRef idx="0">
            <a:schemeClr val="accent4"/>
          </a:effectRef>
          <a:fontRef idx="minor">
            <a:schemeClr val="tx1"/>
          </a:fontRef>
        </p:style>
      </p:cxnSp>
      <p:sp>
        <p:nvSpPr>
          <p:cNvPr id="9" name="TextBox 8"/>
          <p:cNvSpPr txBox="1"/>
          <p:nvPr/>
        </p:nvSpPr>
        <p:spPr>
          <a:xfrm>
            <a:off x="5640557" y="3488501"/>
            <a:ext cx="1109518" cy="461665"/>
          </a:xfrm>
          <a:prstGeom prst="rect">
            <a:avLst/>
          </a:prstGeom>
          <a:solidFill>
            <a:schemeClr val="bg1"/>
          </a:solidFill>
          <a:ln w="12700">
            <a:solidFill>
              <a:srgbClr val="92D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AND</a:t>
            </a:r>
          </a:p>
        </p:txBody>
      </p:sp>
      <p:pic>
        <p:nvPicPr>
          <p:cNvPr id="10" name="Picture 9"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146992" y="359668"/>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9354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993" y="1883111"/>
            <a:ext cx="8106997" cy="601328"/>
          </a:xfrm>
        </p:spPr>
        <p:txBody>
          <a:bodyPr>
            <a:noAutofit/>
          </a:bodyPr>
          <a:lstStyle/>
          <a:p>
            <a:pPr algn="ctr"/>
            <a:r>
              <a:rPr lang="en-US" sz="2800" dirty="0">
                <a:latin typeface="Corbel" panose="020B0503020204020204" pitchFamily="34" charset="0"/>
              </a:rPr>
              <a:t>Type 1 Hybrid Effectiveness-Implementation Trial</a:t>
            </a:r>
            <a:br>
              <a:rPr lang="en-US" sz="2800" dirty="0">
                <a:latin typeface="Corbel" panose="020B0503020204020204" pitchFamily="34" charset="0"/>
              </a:rPr>
            </a:br>
            <a:r>
              <a:rPr lang="en-US" sz="2800" dirty="0">
                <a:latin typeface="Corbel" panose="020B0503020204020204" pitchFamily="34" charset="0"/>
              </a:rPr>
              <a:t>Cluster Randomized Stepped Wedge Study Design</a:t>
            </a:r>
          </a:p>
        </p:txBody>
      </p:sp>
      <p:graphicFrame>
        <p:nvGraphicFramePr>
          <p:cNvPr id="10" name="Content Placeholder 3"/>
          <p:cNvGraphicFramePr>
            <a:graphicFrameLocks/>
          </p:cNvGraphicFramePr>
          <p:nvPr>
            <p:extLst>
              <p:ext uri="{D42A27DB-BD31-4B8C-83A1-F6EECF244321}">
                <p14:modId xmlns:p14="http://schemas.microsoft.com/office/powerpoint/2010/main" val="3204549913"/>
              </p:ext>
            </p:extLst>
          </p:nvPr>
        </p:nvGraphicFramePr>
        <p:xfrm>
          <a:off x="2385860" y="3682193"/>
          <a:ext cx="7891130" cy="2435125"/>
        </p:xfrm>
        <a:graphic>
          <a:graphicData uri="http://schemas.openxmlformats.org/drawingml/2006/table">
            <a:tbl>
              <a:tblPr firstRow="1" firstCol="1" bandRow="1"/>
              <a:tblGrid>
                <a:gridCol w="438396">
                  <a:extLst>
                    <a:ext uri="{9D8B030D-6E8A-4147-A177-3AD203B41FA5}">
                      <a16:colId xmlns:a16="http://schemas.microsoft.com/office/drawing/2014/main" val="20000"/>
                    </a:ext>
                  </a:extLst>
                </a:gridCol>
                <a:gridCol w="444483">
                  <a:extLst>
                    <a:ext uri="{9D8B030D-6E8A-4147-A177-3AD203B41FA5}">
                      <a16:colId xmlns:a16="http://schemas.microsoft.com/office/drawing/2014/main" val="20001"/>
                    </a:ext>
                  </a:extLst>
                </a:gridCol>
                <a:gridCol w="1309098">
                  <a:extLst>
                    <a:ext uri="{9D8B030D-6E8A-4147-A177-3AD203B41FA5}">
                      <a16:colId xmlns:a16="http://schemas.microsoft.com/office/drawing/2014/main" val="20002"/>
                    </a:ext>
                  </a:extLst>
                </a:gridCol>
                <a:gridCol w="438396">
                  <a:extLst>
                    <a:ext uri="{9D8B030D-6E8A-4147-A177-3AD203B41FA5}">
                      <a16:colId xmlns:a16="http://schemas.microsoft.com/office/drawing/2014/main" val="20005"/>
                    </a:ext>
                  </a:extLst>
                </a:gridCol>
                <a:gridCol w="438396">
                  <a:extLst>
                    <a:ext uri="{9D8B030D-6E8A-4147-A177-3AD203B41FA5}">
                      <a16:colId xmlns:a16="http://schemas.microsoft.com/office/drawing/2014/main" val="20006"/>
                    </a:ext>
                  </a:extLst>
                </a:gridCol>
                <a:gridCol w="438396">
                  <a:extLst>
                    <a:ext uri="{9D8B030D-6E8A-4147-A177-3AD203B41FA5}">
                      <a16:colId xmlns:a16="http://schemas.microsoft.com/office/drawing/2014/main" val="20007"/>
                    </a:ext>
                  </a:extLst>
                </a:gridCol>
                <a:gridCol w="438396">
                  <a:extLst>
                    <a:ext uri="{9D8B030D-6E8A-4147-A177-3AD203B41FA5}">
                      <a16:colId xmlns:a16="http://schemas.microsoft.com/office/drawing/2014/main" val="20008"/>
                    </a:ext>
                  </a:extLst>
                </a:gridCol>
                <a:gridCol w="438396">
                  <a:extLst>
                    <a:ext uri="{9D8B030D-6E8A-4147-A177-3AD203B41FA5}">
                      <a16:colId xmlns:a16="http://schemas.microsoft.com/office/drawing/2014/main" val="20009"/>
                    </a:ext>
                  </a:extLst>
                </a:gridCol>
                <a:gridCol w="1315190">
                  <a:extLst>
                    <a:ext uri="{9D8B030D-6E8A-4147-A177-3AD203B41FA5}">
                      <a16:colId xmlns:a16="http://schemas.microsoft.com/office/drawing/2014/main" val="20010"/>
                    </a:ext>
                  </a:extLst>
                </a:gridCol>
                <a:gridCol w="1753587">
                  <a:extLst>
                    <a:ext uri="{9D8B030D-6E8A-4147-A177-3AD203B41FA5}">
                      <a16:colId xmlns:a16="http://schemas.microsoft.com/office/drawing/2014/main" val="20013"/>
                    </a:ext>
                  </a:extLst>
                </a:gridCol>
                <a:gridCol w="438396">
                  <a:extLst>
                    <a:ext uri="{9D8B030D-6E8A-4147-A177-3AD203B41FA5}">
                      <a16:colId xmlns:a16="http://schemas.microsoft.com/office/drawing/2014/main" val="20017"/>
                    </a:ext>
                  </a:extLst>
                </a:gridCol>
              </a:tblGrid>
              <a:tr h="7522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nSpc>
                          <a:spcPct val="107000"/>
                        </a:lnSpc>
                        <a:spcBef>
                          <a:spcPts val="0"/>
                        </a:spcBef>
                        <a:spcAft>
                          <a:spcPts val="0"/>
                        </a:spcAft>
                      </a:pPr>
                      <a:r>
                        <a:rPr lang="en-US" sz="1600" b="0" dirty="0">
                          <a:effectLst/>
                          <a:latin typeface="Corbel" panose="020B0503020204020204" pitchFamily="34" charset="0"/>
                          <a:ea typeface="Calibri" panose="020F0502020204030204" pitchFamily="34" charset="0"/>
                          <a:cs typeface="Times New Roman" panose="02020603050405020304" pitchFamily="18" charset="0"/>
                        </a:rPr>
                        <a:t> Site</a:t>
                      </a:r>
                    </a:p>
                  </a:txBody>
                  <a:tcPr marL="65947" marR="659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000" b="0" dirty="0">
                          <a:effectLst/>
                          <a:latin typeface="Corbel" panose="020B0503020204020204" pitchFamily="34" charset="0"/>
                          <a:ea typeface="Calibri" panose="020F0502020204030204" pitchFamily="34" charset="0"/>
                          <a:cs typeface="Times New Roman" panose="02020603050405020304" pitchFamily="18" charset="0"/>
                        </a:rPr>
                        <a:t>Pre-TRIP</a:t>
                      </a:r>
                    </a:p>
                  </a:txBody>
                  <a:tcPr marL="65947" marR="659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000" b="0" dirty="0">
                          <a:effectLst/>
                          <a:latin typeface="Corbel" panose="020B0503020204020204" pitchFamily="34" charset="0"/>
                          <a:ea typeface="Calibri" panose="020F0502020204030204" pitchFamily="34" charset="0"/>
                          <a:cs typeface="Times New Roman" panose="02020603050405020304" pitchFamily="18" charset="0"/>
                        </a:rPr>
                        <a:t>Y1</a:t>
                      </a:r>
                    </a:p>
                  </a:txBody>
                  <a:tcPr marL="65947" marR="659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000" b="0" dirty="0">
                          <a:effectLst/>
                          <a:latin typeface="Corbel" panose="020B0503020204020204" pitchFamily="34" charset="0"/>
                          <a:ea typeface="Calibri" panose="020F0502020204030204" pitchFamily="34" charset="0"/>
                          <a:cs typeface="Times New Roman" panose="02020603050405020304" pitchFamily="18" charset="0"/>
                        </a:rPr>
                        <a:t>Y2</a:t>
                      </a:r>
                    </a:p>
                  </a:txBody>
                  <a:tcPr marL="65947" marR="659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000" b="0" dirty="0">
                          <a:effectLst/>
                          <a:latin typeface="Corbel" panose="020B0503020204020204" pitchFamily="34" charset="0"/>
                          <a:ea typeface="Calibri" panose="020F0502020204030204" pitchFamily="34" charset="0"/>
                          <a:cs typeface="Times New Roman" panose="02020603050405020304" pitchFamily="18" charset="0"/>
                        </a:rPr>
                        <a:t>Y3</a:t>
                      </a:r>
                    </a:p>
                  </a:txBody>
                  <a:tcPr marL="65947" marR="659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000" b="0" dirty="0">
                          <a:effectLst/>
                          <a:latin typeface="Corbel" panose="020B0503020204020204" pitchFamily="34" charset="0"/>
                          <a:ea typeface="Calibri" panose="020F0502020204030204" pitchFamily="34" charset="0"/>
                          <a:cs typeface="Times New Roman" panose="02020603050405020304" pitchFamily="18" charset="0"/>
                        </a:rPr>
                        <a:t>Y4</a:t>
                      </a:r>
                    </a:p>
                  </a:txBody>
                  <a:tcPr marL="65947" marR="659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71755" marR="71755" algn="ctr">
                        <a:lnSpc>
                          <a:spcPct val="107000"/>
                        </a:lnSpc>
                        <a:spcBef>
                          <a:spcPts val="0"/>
                        </a:spcBef>
                        <a:spcAft>
                          <a:spcPts val="0"/>
                        </a:spcAft>
                      </a:pPr>
                      <a:r>
                        <a:rPr lang="en-US" sz="1000" b="0" dirty="0">
                          <a:effectLst/>
                          <a:latin typeface="Corbel" panose="020B0503020204020204" pitchFamily="34" charset="0"/>
                          <a:ea typeface="Calibri" panose="020F0502020204030204" pitchFamily="34" charset="0"/>
                          <a:cs typeface="Times New Roman" panose="02020603050405020304" pitchFamily="18" charset="0"/>
                        </a:rPr>
                        <a:t>Y5</a:t>
                      </a:r>
                    </a:p>
                  </a:txBody>
                  <a:tcPr marL="65947" marR="659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779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800" b="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1</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effectLst/>
                          <a:latin typeface="Corbel" panose="020B0503020204020204" pitchFamily="34" charset="0"/>
                          <a:ea typeface="Calibri" panose="020F0502020204030204" pitchFamily="34" charset="0"/>
                          <a:cs typeface="Times New Roman" panose="02020603050405020304" pitchFamily="18" charset="0"/>
                        </a:rPr>
                        <a:t> </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gridSpan="8">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l">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r>
                        <a:rPr lang="en-US" sz="18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Brigham and Women’s Faulkner Hospital</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79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800" b="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2</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gridSpan="7">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Calibri" panose="020F0502020204030204" pitchFamily="34" charset="0"/>
                          <a:cs typeface="Times New Roman" panose="02020603050405020304" pitchFamily="18" charset="0"/>
                        </a:rPr>
                        <a:t>Beth Israel Deaconess Medical Center</a:t>
                      </a:r>
                      <a:endPar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779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800" b="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3</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4">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Calibri" panose="020F0502020204030204" pitchFamily="34" charset="0"/>
                          <a:cs typeface="Times New Roman" panose="02020603050405020304" pitchFamily="18" charset="0"/>
                        </a:rPr>
                        <a:t>Tufts Medical Center</a:t>
                      </a:r>
                      <a:endPar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779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800" b="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4</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Calibri" panose="020F0502020204030204" pitchFamily="34" charset="0"/>
                          <a:cs typeface="Times New Roman" panose="02020603050405020304" pitchFamily="18" charset="0"/>
                        </a:rPr>
                        <a:t>Boston Medical Center</a:t>
                      </a:r>
                      <a:endPar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779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800" b="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5</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6">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Calibri" panose="020F0502020204030204" pitchFamily="34" charset="0"/>
                          <a:cs typeface="Times New Roman" panose="02020603050405020304" pitchFamily="18" charset="0"/>
                        </a:rPr>
                        <a:t>Mass. General Hospital</a:t>
                      </a:r>
                      <a:endPar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779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gn="ctr">
                        <a:lnSpc>
                          <a:spcPct val="107000"/>
                        </a:lnSpc>
                        <a:spcBef>
                          <a:spcPts val="0"/>
                        </a:spcBef>
                        <a:spcAft>
                          <a:spcPts val="0"/>
                        </a:spcAft>
                      </a:pPr>
                      <a:r>
                        <a:rPr lang="en-US" sz="1800" b="0" dirty="0">
                          <a:solidFill>
                            <a:schemeClr val="tx1"/>
                          </a:solidFill>
                          <a:effectLst/>
                          <a:latin typeface="Corbel" panose="020B0503020204020204" pitchFamily="34" charset="0"/>
                          <a:ea typeface="Calibri" panose="020F0502020204030204" pitchFamily="34" charset="0"/>
                          <a:cs typeface="Times New Roman" panose="02020603050405020304" pitchFamily="18" charset="0"/>
                        </a:rPr>
                        <a:t>6</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7">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D5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a:lnSpc>
                          <a:spcPct val="107000"/>
                        </a:lnSpc>
                        <a:spcBef>
                          <a:spcPts val="0"/>
                        </a:spcBef>
                        <a:spcAft>
                          <a:spcPts val="0"/>
                        </a:spcAft>
                      </a:pPr>
                      <a:r>
                        <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Calibri" panose="020F0502020204030204" pitchFamily="34" charset="0"/>
                          <a:cs typeface="Times New Roman" panose="02020603050405020304" pitchFamily="18" charset="0"/>
                        </a:rPr>
                        <a:t>Dana-Farber Cancer Institute</a:t>
                      </a:r>
                      <a:endParaRPr lang="en-US" sz="9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5947" marR="65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A2AE">
                        <a:lumMod val="7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7" name="Title 1"/>
          <p:cNvSpPr txBox="1">
            <a:spLocks/>
          </p:cNvSpPr>
          <p:nvPr/>
        </p:nvSpPr>
        <p:spPr>
          <a:xfrm>
            <a:off x="2682879" y="3922867"/>
            <a:ext cx="7297093" cy="601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latin typeface="Corbel" panose="020B0503020204020204" pitchFamily="34" charset="0"/>
            </a:endParaRPr>
          </a:p>
        </p:txBody>
      </p:sp>
      <p:pic>
        <p:nvPicPr>
          <p:cNvPr id="18" name="Picture 17" descr="C:\Users\COWINKLE\Desktop\TRIP Logo_220X277.png">
            <a:extLst>
              <a:ext uri="{FF2B5EF4-FFF2-40B4-BE49-F238E27FC236}">
                <a16:creationId xmlns:a16="http://schemas.microsoft.com/office/drawing/2014/main" id="{59EDC41E-CC38-5141-BAEE-AAFD9AC4AA76}"/>
              </a:ext>
            </a:extLst>
          </p:cNvPr>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353430" y="391191"/>
            <a:ext cx="1651000" cy="631825"/>
          </a:xfrm>
          <a:prstGeom prst="rect">
            <a:avLst/>
          </a:prstGeom>
          <a:noFill/>
          <a:ln>
            <a:noFill/>
          </a:ln>
          <a:extLst>
            <a:ext uri="{53640926-AAD7-44D8-BBD7-CCE9431645EC}">
              <a14:shadowObscured xmlns:a14="http://schemas.microsoft.com/office/drawing/2010/main"/>
            </a:ext>
          </a:extLst>
        </p:spPr>
      </p:pic>
      <p:sp>
        <p:nvSpPr>
          <p:cNvPr id="20" name="TextBox 19"/>
          <p:cNvSpPr txBox="1"/>
          <p:nvPr/>
        </p:nvSpPr>
        <p:spPr>
          <a:xfrm>
            <a:off x="146251" y="6447048"/>
            <a:ext cx="7245857" cy="400110"/>
          </a:xfrm>
          <a:prstGeom prst="rect">
            <a:avLst/>
          </a:prstGeom>
          <a:noFill/>
        </p:spPr>
        <p:txBody>
          <a:bodyPr wrap="square" rtlCol="0">
            <a:spAutoFit/>
          </a:bodyPr>
          <a:lstStyle/>
          <a:p>
            <a:r>
              <a:rPr lang="en-US" sz="1000" dirty="0">
                <a:latin typeface="Corbel" panose="020B0503020204020204" pitchFamily="34" charset="0"/>
              </a:rPr>
              <a:t>ID by Line Icons Pro from NounProject.com</a:t>
            </a:r>
          </a:p>
          <a:p>
            <a:r>
              <a:rPr lang="en-US" sz="1000" dirty="0">
                <a:latin typeface="Corbel" panose="020B0503020204020204" pitchFamily="34" charset="0"/>
              </a:rPr>
              <a:t>Dream by Adrien Coquet from NounProject.com</a:t>
            </a:r>
          </a:p>
        </p:txBody>
      </p:sp>
    </p:spTree>
    <p:extLst>
      <p:ext uri="{BB962C8B-B14F-4D97-AF65-F5344CB8AC3E}">
        <p14:creationId xmlns:p14="http://schemas.microsoft.com/office/powerpoint/2010/main" val="428467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822196"/>
            <a:ext cx="12192000" cy="5380122"/>
          </a:xfrm>
          <a:prstGeom prst="rect">
            <a:avLst/>
          </a:prstGeom>
        </p:spPr>
      </p:pic>
      <p:sp>
        <p:nvSpPr>
          <p:cNvPr id="8" name="Title 1">
            <a:extLst>
              <a:ext uri="{FF2B5EF4-FFF2-40B4-BE49-F238E27FC236}">
                <a16:creationId xmlns:a16="http://schemas.microsoft.com/office/drawing/2014/main" id="{5E4D7E72-743C-5841-BEDA-C69B218309E6}"/>
              </a:ext>
            </a:extLst>
          </p:cNvPr>
          <p:cNvSpPr>
            <a:spLocks noGrp="1"/>
          </p:cNvSpPr>
          <p:nvPr>
            <p:ph type="title"/>
          </p:nvPr>
        </p:nvSpPr>
        <p:spPr>
          <a:xfrm>
            <a:off x="3467100" y="275139"/>
            <a:ext cx="5257800" cy="1325563"/>
          </a:xfrm>
        </p:spPr>
        <p:txBody>
          <a:bodyPr/>
          <a:lstStyle/>
          <a:p>
            <a:r>
              <a:rPr lang="en-US" b="1" dirty="0"/>
              <a:t>City-Wide Collaboration</a:t>
            </a:r>
          </a:p>
        </p:txBody>
      </p:sp>
      <p:pic>
        <p:nvPicPr>
          <p:cNvPr id="3" name="Picture 2"/>
          <p:cNvPicPr>
            <a:picLocks noChangeAspect="1"/>
          </p:cNvPicPr>
          <p:nvPr/>
        </p:nvPicPr>
        <p:blipFill>
          <a:blip r:embed="rId4"/>
          <a:stretch>
            <a:fillRect/>
          </a:stretch>
        </p:blipFill>
        <p:spPr>
          <a:xfrm>
            <a:off x="558684" y="2345675"/>
            <a:ext cx="10553091" cy="1229929"/>
          </a:xfrm>
          <a:prstGeom prst="rect">
            <a:avLst/>
          </a:prstGeom>
        </p:spPr>
      </p:pic>
      <p:pic>
        <p:nvPicPr>
          <p:cNvPr id="6" name="Picture 5"/>
          <p:cNvPicPr>
            <a:picLocks noChangeAspect="1"/>
          </p:cNvPicPr>
          <p:nvPr/>
        </p:nvPicPr>
        <p:blipFill rotWithShape="1">
          <a:blip r:embed="rId5"/>
          <a:srcRect l="-2153" t="5024" r="45558" b="-4747"/>
          <a:stretch/>
        </p:blipFill>
        <p:spPr>
          <a:xfrm>
            <a:off x="158783" y="3939318"/>
            <a:ext cx="6310669" cy="2133978"/>
          </a:xfrm>
          <a:prstGeom prst="rect">
            <a:avLst/>
          </a:prstGeom>
        </p:spPr>
      </p:pic>
      <p:pic>
        <p:nvPicPr>
          <p:cNvPr id="10" name="Picture 9"/>
          <p:cNvPicPr>
            <a:picLocks noChangeAspect="1"/>
          </p:cNvPicPr>
          <p:nvPr/>
        </p:nvPicPr>
        <p:blipFill rotWithShape="1">
          <a:blip r:embed="rId6"/>
          <a:srcRect t="37909" r="64128"/>
          <a:stretch/>
        </p:blipFill>
        <p:spPr>
          <a:xfrm>
            <a:off x="3733530" y="6165273"/>
            <a:ext cx="3103268" cy="692727"/>
          </a:xfrm>
          <a:prstGeom prst="rect">
            <a:avLst/>
          </a:prstGeom>
        </p:spPr>
      </p:pic>
      <p:pic>
        <p:nvPicPr>
          <p:cNvPr id="5" name="Picture 4"/>
          <p:cNvPicPr>
            <a:picLocks noChangeAspect="1"/>
          </p:cNvPicPr>
          <p:nvPr/>
        </p:nvPicPr>
        <p:blipFill>
          <a:blip r:embed="rId7"/>
          <a:stretch>
            <a:fillRect/>
          </a:stretch>
        </p:blipFill>
        <p:spPr>
          <a:xfrm>
            <a:off x="6634809" y="4547926"/>
            <a:ext cx="2755631" cy="835224"/>
          </a:xfrm>
          <a:prstGeom prst="rect">
            <a:avLst/>
          </a:prstGeom>
        </p:spPr>
      </p:pic>
      <p:pic>
        <p:nvPicPr>
          <p:cNvPr id="7" name="Picture 6"/>
          <p:cNvPicPr>
            <a:picLocks noChangeAspect="1"/>
          </p:cNvPicPr>
          <p:nvPr/>
        </p:nvPicPr>
        <p:blipFill>
          <a:blip r:embed="rId8"/>
          <a:stretch>
            <a:fillRect/>
          </a:stretch>
        </p:blipFill>
        <p:spPr>
          <a:xfrm>
            <a:off x="9677939" y="4512257"/>
            <a:ext cx="2383743" cy="695004"/>
          </a:xfrm>
          <a:prstGeom prst="rect">
            <a:avLst/>
          </a:prstGeom>
        </p:spPr>
      </p:pic>
      <p:pic>
        <p:nvPicPr>
          <p:cNvPr id="9" name="Picture 8"/>
          <p:cNvPicPr>
            <a:picLocks noChangeAspect="1"/>
          </p:cNvPicPr>
          <p:nvPr/>
        </p:nvPicPr>
        <p:blipFill>
          <a:blip r:embed="rId9"/>
          <a:stretch>
            <a:fillRect/>
          </a:stretch>
        </p:blipFill>
        <p:spPr>
          <a:xfrm>
            <a:off x="6922308" y="3812923"/>
            <a:ext cx="1694835" cy="810838"/>
          </a:xfrm>
          <a:prstGeom prst="rect">
            <a:avLst/>
          </a:prstGeom>
        </p:spPr>
      </p:pic>
      <p:pic>
        <p:nvPicPr>
          <p:cNvPr id="13" name="Picture 12"/>
          <p:cNvPicPr>
            <a:picLocks noChangeAspect="1"/>
          </p:cNvPicPr>
          <p:nvPr/>
        </p:nvPicPr>
        <p:blipFill>
          <a:blip r:embed="rId10"/>
          <a:stretch>
            <a:fillRect/>
          </a:stretch>
        </p:blipFill>
        <p:spPr>
          <a:xfrm>
            <a:off x="9143736" y="3775829"/>
            <a:ext cx="3048264" cy="926672"/>
          </a:xfrm>
          <a:prstGeom prst="rect">
            <a:avLst/>
          </a:prstGeom>
        </p:spPr>
      </p:pic>
      <p:pic>
        <p:nvPicPr>
          <p:cNvPr id="14" name="Picture 13"/>
          <p:cNvPicPr>
            <a:picLocks noChangeAspect="1"/>
          </p:cNvPicPr>
          <p:nvPr/>
        </p:nvPicPr>
        <p:blipFill>
          <a:blip r:embed="rId11"/>
          <a:stretch>
            <a:fillRect/>
          </a:stretch>
        </p:blipFill>
        <p:spPr>
          <a:xfrm>
            <a:off x="9503431" y="5316657"/>
            <a:ext cx="2328874" cy="402371"/>
          </a:xfrm>
          <a:prstGeom prst="rect">
            <a:avLst/>
          </a:prstGeom>
        </p:spPr>
      </p:pic>
      <p:pic>
        <p:nvPicPr>
          <p:cNvPr id="15" name="Picture 14"/>
          <p:cNvPicPr>
            <a:picLocks noChangeAspect="1"/>
          </p:cNvPicPr>
          <p:nvPr/>
        </p:nvPicPr>
        <p:blipFill>
          <a:blip r:embed="rId12"/>
          <a:stretch>
            <a:fillRect/>
          </a:stretch>
        </p:blipFill>
        <p:spPr>
          <a:xfrm>
            <a:off x="7165208" y="5383150"/>
            <a:ext cx="1694835" cy="317019"/>
          </a:xfrm>
          <a:prstGeom prst="rect">
            <a:avLst/>
          </a:prstGeom>
        </p:spPr>
      </p:pic>
      <p:sp>
        <p:nvSpPr>
          <p:cNvPr id="18" name="TextBox 17"/>
          <p:cNvSpPr txBox="1"/>
          <p:nvPr/>
        </p:nvSpPr>
        <p:spPr>
          <a:xfrm>
            <a:off x="4561649" y="3775829"/>
            <a:ext cx="1990481" cy="461665"/>
          </a:xfrm>
          <a:prstGeom prst="rect">
            <a:avLst/>
          </a:prstGeom>
          <a:noFill/>
        </p:spPr>
        <p:txBody>
          <a:bodyPr wrap="none" rtlCol="0">
            <a:spAutoFit/>
          </a:bodyPr>
          <a:lstStyle/>
          <a:p>
            <a:r>
              <a:rPr lang="en-US" sz="2400" b="1" dirty="0"/>
              <a:t>6 Clinical Sites</a:t>
            </a:r>
          </a:p>
        </p:txBody>
      </p:sp>
      <p:sp>
        <p:nvSpPr>
          <p:cNvPr id="17" name="TextBox 16"/>
          <p:cNvSpPr txBox="1"/>
          <p:nvPr/>
        </p:nvSpPr>
        <p:spPr>
          <a:xfrm>
            <a:off x="373927" y="1838021"/>
            <a:ext cx="8032392" cy="461665"/>
          </a:xfrm>
          <a:prstGeom prst="rect">
            <a:avLst/>
          </a:prstGeom>
          <a:noFill/>
        </p:spPr>
        <p:txBody>
          <a:bodyPr wrap="none" rtlCol="0">
            <a:spAutoFit/>
          </a:bodyPr>
          <a:lstStyle/>
          <a:p>
            <a:r>
              <a:rPr lang="en-US" sz="2400" b="1" dirty="0"/>
              <a:t>Research Leads from 4 Clinical Translational Science Institutes</a:t>
            </a:r>
          </a:p>
        </p:txBody>
      </p:sp>
      <p:sp>
        <p:nvSpPr>
          <p:cNvPr id="19" name="TextBox 18"/>
          <p:cNvSpPr txBox="1"/>
          <p:nvPr/>
        </p:nvSpPr>
        <p:spPr>
          <a:xfrm>
            <a:off x="245443" y="3701031"/>
            <a:ext cx="3180679" cy="461665"/>
          </a:xfrm>
          <a:prstGeom prst="rect">
            <a:avLst/>
          </a:prstGeom>
          <a:noFill/>
        </p:spPr>
        <p:txBody>
          <a:bodyPr wrap="none" rtlCol="0">
            <a:spAutoFit/>
          </a:bodyPr>
          <a:lstStyle/>
          <a:p>
            <a:r>
              <a:rPr lang="en-US" sz="2400" b="1" dirty="0"/>
              <a:t>Community Partners</a:t>
            </a:r>
          </a:p>
        </p:txBody>
      </p:sp>
      <p:sp>
        <p:nvSpPr>
          <p:cNvPr id="20" name="TextBox 19"/>
          <p:cNvSpPr txBox="1"/>
          <p:nvPr/>
        </p:nvSpPr>
        <p:spPr>
          <a:xfrm>
            <a:off x="373927" y="6218044"/>
            <a:ext cx="1085554" cy="461665"/>
          </a:xfrm>
          <a:prstGeom prst="rect">
            <a:avLst/>
          </a:prstGeom>
          <a:noFill/>
        </p:spPr>
        <p:txBody>
          <a:bodyPr wrap="none" rtlCol="0">
            <a:spAutoFit/>
          </a:bodyPr>
          <a:lstStyle/>
          <a:p>
            <a:r>
              <a:rPr lang="en-US" sz="2400" b="1" dirty="0"/>
              <a:t>Funder</a:t>
            </a:r>
          </a:p>
        </p:txBody>
      </p:sp>
      <p:sp>
        <p:nvSpPr>
          <p:cNvPr id="11" name="TextBox 10"/>
          <p:cNvSpPr txBox="1"/>
          <p:nvPr/>
        </p:nvSpPr>
        <p:spPr>
          <a:xfrm>
            <a:off x="7307172" y="6154062"/>
            <a:ext cx="7591792" cy="646331"/>
          </a:xfrm>
          <a:prstGeom prst="rect">
            <a:avLst/>
          </a:prstGeom>
          <a:noFill/>
        </p:spPr>
        <p:txBody>
          <a:bodyPr wrap="square" rtlCol="0">
            <a:spAutoFit/>
          </a:bodyPr>
          <a:lstStyle/>
          <a:p>
            <a:r>
              <a:rPr lang="en-US" b="1" dirty="0"/>
              <a:t>Collaborative Innovation Award</a:t>
            </a:r>
            <a:br>
              <a:rPr lang="en-US" b="1" dirty="0"/>
            </a:br>
            <a:r>
              <a:rPr lang="en-US" b="1" dirty="0"/>
              <a:t>Breast Cancer Disparities </a:t>
            </a:r>
            <a:r>
              <a:rPr lang="en-US" sz="1050" b="1" dirty="0">
                <a:latin typeface="Arial" panose="020B0604020202020204" pitchFamily="34" charset="0"/>
              </a:rPr>
              <a:t>(</a:t>
            </a:r>
            <a:r>
              <a:rPr lang="en-US" sz="1050" b="1" dirty="0">
                <a:solidFill>
                  <a:prstClr val="black"/>
                </a:solidFill>
                <a:latin typeface="Arial" panose="020B0604020202020204" pitchFamily="34" charset="0"/>
              </a:rPr>
              <a:t>U01TR002070)</a:t>
            </a:r>
            <a:endParaRPr lang="en-US" dirty="0"/>
          </a:p>
        </p:txBody>
      </p:sp>
      <p:pic>
        <p:nvPicPr>
          <p:cNvPr id="21" name="Picture 20"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13">
            <a:extLst>
              <a:ext uri="{28A0092B-C50C-407E-A947-70E740481C1C}">
                <a14:useLocalDpi xmlns:a14="http://schemas.microsoft.com/office/drawing/2010/main" val="0"/>
              </a:ext>
            </a:extLst>
          </a:blip>
          <a:srcRect t="31765" b="30980"/>
          <a:stretch/>
        </p:blipFill>
        <p:spPr bwMode="auto">
          <a:xfrm>
            <a:off x="10286275" y="257140"/>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784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899" y="200123"/>
            <a:ext cx="8045128" cy="1325563"/>
          </a:xfrm>
        </p:spPr>
        <p:txBody>
          <a:bodyPr>
            <a:normAutofit/>
          </a:bodyPr>
          <a:lstStyle/>
          <a:p>
            <a:pPr algn="ctr"/>
            <a:r>
              <a:rPr lang="en-US" sz="4000" b="1" dirty="0"/>
              <a:t>The Research Question</a:t>
            </a:r>
          </a:p>
        </p:txBody>
      </p:sp>
      <p:sp>
        <p:nvSpPr>
          <p:cNvPr id="3" name="Content Placeholder 2"/>
          <p:cNvSpPr>
            <a:spLocks noGrp="1"/>
          </p:cNvSpPr>
          <p:nvPr>
            <p:ph idx="1"/>
          </p:nvPr>
        </p:nvSpPr>
        <p:spPr>
          <a:xfrm>
            <a:off x="907895" y="1828978"/>
            <a:ext cx="10515600" cy="1858011"/>
          </a:xfrm>
        </p:spPr>
        <p:txBody>
          <a:bodyPr>
            <a:noAutofit/>
          </a:bodyPr>
          <a:lstStyle/>
          <a:p>
            <a:pPr marL="0" indent="0" algn="ctr">
              <a:buNone/>
            </a:pPr>
            <a:r>
              <a:rPr lang="en-US" sz="3600" dirty="0">
                <a:solidFill>
                  <a:schemeClr val="bg1"/>
                </a:solidFill>
              </a:rPr>
              <a:t>“Can we </a:t>
            </a:r>
            <a:r>
              <a:rPr lang="en-US" sz="3600" u="sng" dirty="0">
                <a:solidFill>
                  <a:schemeClr val="bg1"/>
                </a:solidFill>
              </a:rPr>
              <a:t>systematically implement </a:t>
            </a:r>
            <a:r>
              <a:rPr lang="en-US" sz="3600" dirty="0">
                <a:solidFill>
                  <a:schemeClr val="bg1"/>
                </a:solidFill>
              </a:rPr>
              <a:t> evidence-based  coordination of care </a:t>
            </a:r>
            <a:r>
              <a:rPr lang="en-US" sz="3600" u="sng" dirty="0">
                <a:solidFill>
                  <a:schemeClr val="bg1"/>
                </a:solidFill>
              </a:rPr>
              <a:t>across the city of Boston </a:t>
            </a:r>
            <a:r>
              <a:rPr lang="en-US" sz="3600" dirty="0">
                <a:solidFill>
                  <a:schemeClr val="bg1"/>
                </a:solidFill>
              </a:rPr>
              <a:t>to reduce delays for the most vulnerable women?”</a:t>
            </a:r>
          </a:p>
        </p:txBody>
      </p:sp>
      <p:sp>
        <p:nvSpPr>
          <p:cNvPr id="4" name="Slide Number Placeholder 3"/>
          <p:cNvSpPr>
            <a:spLocks noGrp="1"/>
          </p:cNvSpPr>
          <p:nvPr>
            <p:ph type="sldNum" sz="quarter" idx="12"/>
          </p:nvPr>
        </p:nvSpPr>
        <p:spPr/>
        <p:txBody>
          <a:bodyPr>
            <a:normAutofit/>
          </a:bodyPr>
          <a:lstStyle/>
          <a:p>
            <a:fld id="{749D563A-11F8-43A6-83B7-796F7E364536}" type="slidenum">
              <a:rPr lang="en-US" smtClean="0"/>
              <a:t>4</a:t>
            </a:fld>
            <a:endParaRPr lang="en-US" dirty="0"/>
          </a:p>
        </p:txBody>
      </p:sp>
      <p:sp>
        <p:nvSpPr>
          <p:cNvPr id="18" name="Content Placeholder 2"/>
          <p:cNvSpPr txBox="1">
            <a:spLocks/>
          </p:cNvSpPr>
          <p:nvPr/>
        </p:nvSpPr>
        <p:spPr>
          <a:xfrm>
            <a:off x="710028" y="1143670"/>
            <a:ext cx="10654991" cy="1797157"/>
          </a:xfrm>
          <a:prstGeom prst="rect">
            <a:avLst/>
          </a:prstGeom>
          <a:solidFill>
            <a:schemeClr val="accent6"/>
          </a:solidFill>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bg1"/>
                </a:solidFill>
              </a:rPr>
              <a:t>“Can we </a:t>
            </a:r>
            <a:r>
              <a:rPr lang="en-US" sz="3600" u="sng" dirty="0">
                <a:solidFill>
                  <a:schemeClr val="bg1"/>
                </a:solidFill>
              </a:rPr>
              <a:t>systematically implement</a:t>
            </a:r>
            <a:r>
              <a:rPr lang="en-US" sz="3600" dirty="0">
                <a:solidFill>
                  <a:schemeClr val="bg1"/>
                </a:solidFill>
              </a:rPr>
              <a:t> evidence-based  coordination of care </a:t>
            </a:r>
            <a:r>
              <a:rPr lang="en-US" sz="3600" u="sng" dirty="0">
                <a:solidFill>
                  <a:schemeClr val="bg1"/>
                </a:solidFill>
              </a:rPr>
              <a:t>across the city of Boston </a:t>
            </a:r>
            <a:r>
              <a:rPr lang="en-US" sz="3600" dirty="0">
                <a:solidFill>
                  <a:schemeClr val="bg1"/>
                </a:solidFill>
              </a:rPr>
              <a:t>to reduce delays in care for women?”</a:t>
            </a:r>
          </a:p>
        </p:txBody>
      </p:sp>
      <p:grpSp>
        <p:nvGrpSpPr>
          <p:cNvPr id="5" name="Group 4"/>
          <p:cNvGrpSpPr/>
          <p:nvPr/>
        </p:nvGrpSpPr>
        <p:grpSpPr>
          <a:xfrm>
            <a:off x="1369170" y="3066561"/>
            <a:ext cx="9336705" cy="3631057"/>
            <a:chOff x="687927" y="2309931"/>
            <a:chExt cx="10127169" cy="3938469"/>
          </a:xfrm>
        </p:grpSpPr>
        <p:sp>
          <p:nvSpPr>
            <p:cNvPr id="16" name="Freeform 15"/>
            <p:cNvSpPr/>
            <p:nvPr/>
          </p:nvSpPr>
          <p:spPr>
            <a:xfrm>
              <a:off x="7505564" y="2598738"/>
              <a:ext cx="3309532" cy="3649662"/>
            </a:xfrm>
            <a:custGeom>
              <a:avLst/>
              <a:gdLst>
                <a:gd name="connsiteX0" fmla="*/ 0 w 3309532"/>
                <a:gd name="connsiteY0" fmla="*/ 330953 h 3649662"/>
                <a:gd name="connsiteX1" fmla="*/ 330953 w 3309532"/>
                <a:gd name="connsiteY1" fmla="*/ 0 h 3649662"/>
                <a:gd name="connsiteX2" fmla="*/ 2978579 w 3309532"/>
                <a:gd name="connsiteY2" fmla="*/ 0 h 3649662"/>
                <a:gd name="connsiteX3" fmla="*/ 3309532 w 3309532"/>
                <a:gd name="connsiteY3" fmla="*/ 330953 h 3649662"/>
                <a:gd name="connsiteX4" fmla="*/ 3309532 w 3309532"/>
                <a:gd name="connsiteY4" fmla="*/ 3318709 h 3649662"/>
                <a:gd name="connsiteX5" fmla="*/ 2978579 w 3309532"/>
                <a:gd name="connsiteY5" fmla="*/ 3649662 h 3649662"/>
                <a:gd name="connsiteX6" fmla="*/ 330953 w 3309532"/>
                <a:gd name="connsiteY6" fmla="*/ 3649662 h 3649662"/>
                <a:gd name="connsiteX7" fmla="*/ 0 w 3309532"/>
                <a:gd name="connsiteY7" fmla="*/ 3318709 h 3649662"/>
                <a:gd name="connsiteX8" fmla="*/ 0 w 3309532"/>
                <a:gd name="connsiteY8" fmla="*/ 330953 h 364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532" h="3649662">
                  <a:moveTo>
                    <a:pt x="0" y="330953"/>
                  </a:moveTo>
                  <a:cubicBezTo>
                    <a:pt x="0" y="148173"/>
                    <a:pt x="148173" y="0"/>
                    <a:pt x="330953" y="0"/>
                  </a:cubicBezTo>
                  <a:lnTo>
                    <a:pt x="2978579" y="0"/>
                  </a:lnTo>
                  <a:cubicBezTo>
                    <a:pt x="3161359" y="0"/>
                    <a:pt x="3309532" y="148173"/>
                    <a:pt x="3309532" y="330953"/>
                  </a:cubicBezTo>
                  <a:lnTo>
                    <a:pt x="3309532" y="3318709"/>
                  </a:lnTo>
                  <a:cubicBezTo>
                    <a:pt x="3309532" y="3501489"/>
                    <a:pt x="3161359" y="3649662"/>
                    <a:pt x="2978579" y="3649662"/>
                  </a:cubicBezTo>
                  <a:lnTo>
                    <a:pt x="330953" y="3649662"/>
                  </a:lnTo>
                  <a:cubicBezTo>
                    <a:pt x="148173" y="3649662"/>
                    <a:pt x="0" y="3501489"/>
                    <a:pt x="0" y="3318709"/>
                  </a:cubicBezTo>
                  <a:lnTo>
                    <a:pt x="0" y="33095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128" tIns="1594992" rIns="135128" bIns="865062" numCol="1" spcCol="1270" anchor="t" anchorCtr="1">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endParaRPr lang="en-US" sz="1900" dirty="0">
                <a:solidFill>
                  <a:prstClr val="black">
                    <a:hueOff val="0"/>
                    <a:satOff val="0"/>
                    <a:lumOff val="0"/>
                    <a:alphaOff val="0"/>
                  </a:prstClr>
                </a:solidFill>
                <a:latin typeface="Calibri" panose="020F0502020204030204"/>
              </a:endParaRPr>
            </a:p>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Social needs </a:t>
              </a:r>
              <a:r>
                <a:rPr lang="en-US" sz="1900" dirty="0">
                  <a:solidFill>
                    <a:prstClr val="black">
                      <a:hueOff val="0"/>
                      <a:satOff val="0"/>
                      <a:lumOff val="0"/>
                      <a:alphaOff val="0"/>
                    </a:prstClr>
                  </a:solidFill>
                  <a:latin typeface="Calibri" panose="020F0502020204030204"/>
                </a:rPr>
                <a:t>assessment and referral</a:t>
              </a:r>
            </a:p>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(Individual Patient)</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1369" y="2531978"/>
              <a:ext cx="2397922" cy="2182963"/>
            </a:xfrm>
            <a:prstGeom prst="rect">
              <a:avLst/>
            </a:prstGeom>
            <a:ln w="19050">
              <a:solidFill>
                <a:schemeClr val="accent3"/>
              </a:solidFill>
            </a:ln>
          </p:spPr>
        </p:pic>
        <p:sp>
          <p:nvSpPr>
            <p:cNvPr id="20" name="Freeform 19"/>
            <p:cNvSpPr/>
            <p:nvPr/>
          </p:nvSpPr>
          <p:spPr>
            <a:xfrm>
              <a:off x="4096746" y="2598738"/>
              <a:ext cx="3309532" cy="3649662"/>
            </a:xfrm>
            <a:custGeom>
              <a:avLst/>
              <a:gdLst>
                <a:gd name="connsiteX0" fmla="*/ 0 w 3309532"/>
                <a:gd name="connsiteY0" fmla="*/ 330953 h 3649662"/>
                <a:gd name="connsiteX1" fmla="*/ 330953 w 3309532"/>
                <a:gd name="connsiteY1" fmla="*/ 0 h 3649662"/>
                <a:gd name="connsiteX2" fmla="*/ 2978579 w 3309532"/>
                <a:gd name="connsiteY2" fmla="*/ 0 h 3649662"/>
                <a:gd name="connsiteX3" fmla="*/ 3309532 w 3309532"/>
                <a:gd name="connsiteY3" fmla="*/ 330953 h 3649662"/>
                <a:gd name="connsiteX4" fmla="*/ 3309532 w 3309532"/>
                <a:gd name="connsiteY4" fmla="*/ 3318709 h 3649662"/>
                <a:gd name="connsiteX5" fmla="*/ 2978579 w 3309532"/>
                <a:gd name="connsiteY5" fmla="*/ 3649662 h 3649662"/>
                <a:gd name="connsiteX6" fmla="*/ 330953 w 3309532"/>
                <a:gd name="connsiteY6" fmla="*/ 3649662 h 3649662"/>
                <a:gd name="connsiteX7" fmla="*/ 0 w 3309532"/>
                <a:gd name="connsiteY7" fmla="*/ 3318709 h 3649662"/>
                <a:gd name="connsiteX8" fmla="*/ 0 w 3309532"/>
                <a:gd name="connsiteY8" fmla="*/ 330953 h 364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532" h="3649662">
                  <a:moveTo>
                    <a:pt x="0" y="330953"/>
                  </a:moveTo>
                  <a:cubicBezTo>
                    <a:pt x="0" y="148173"/>
                    <a:pt x="148173" y="0"/>
                    <a:pt x="330953" y="0"/>
                  </a:cubicBezTo>
                  <a:lnTo>
                    <a:pt x="2978579" y="0"/>
                  </a:lnTo>
                  <a:cubicBezTo>
                    <a:pt x="3161359" y="0"/>
                    <a:pt x="3309532" y="148173"/>
                    <a:pt x="3309532" y="330953"/>
                  </a:cubicBezTo>
                  <a:lnTo>
                    <a:pt x="3309532" y="3318709"/>
                  </a:lnTo>
                  <a:cubicBezTo>
                    <a:pt x="3309532" y="3501489"/>
                    <a:pt x="3161359" y="3649662"/>
                    <a:pt x="2978579" y="3649662"/>
                  </a:cubicBezTo>
                  <a:lnTo>
                    <a:pt x="330953" y="3649662"/>
                  </a:lnTo>
                  <a:cubicBezTo>
                    <a:pt x="148173" y="3649662"/>
                    <a:pt x="0" y="3501489"/>
                    <a:pt x="0" y="3318709"/>
                  </a:cubicBezTo>
                  <a:lnTo>
                    <a:pt x="0" y="33095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128" tIns="1594992" rIns="135128" bIns="865062" numCol="1" spcCol="1270" anchor="t" anchorCtr="1">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endParaRPr lang="en-US" sz="1900" dirty="0">
                <a:solidFill>
                  <a:prstClr val="black">
                    <a:hueOff val="0"/>
                    <a:satOff val="0"/>
                    <a:lumOff val="0"/>
                    <a:alphaOff val="0"/>
                  </a:prstClr>
                </a:solidFill>
                <a:latin typeface="Calibri" panose="020F0502020204030204"/>
              </a:endParaRPr>
            </a:p>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Shared registry</a:t>
              </a:r>
            </a:p>
            <a:p>
              <a:pPr marL="0" marR="0" lvl="0" indent="0" algn="l" defTabSz="844550" rtl="0" eaLnBrk="1" fontAlgn="auto" latinLnBrk="0" hangingPunct="1">
                <a:lnSpc>
                  <a:spcPct val="90000"/>
                </a:lnSpc>
                <a:spcBef>
                  <a:spcPct val="0"/>
                </a:spcBef>
                <a:spcAft>
                  <a:spcPct val="35000"/>
                </a:spcAft>
                <a:buClrTx/>
                <a:buSzTx/>
                <a:buFontTx/>
                <a:buNone/>
                <a:tabLst/>
                <a:defRPr/>
              </a:pPr>
              <a:r>
                <a:rPr lang="en-US" sz="1900" dirty="0">
                  <a:solidFill>
                    <a:prstClr val="black">
                      <a:hueOff val="0"/>
                      <a:satOff val="0"/>
                      <a:lumOff val="0"/>
                      <a:alphaOff val="0"/>
                    </a:prstClr>
                  </a:solidFill>
                  <a:latin typeface="Calibri" panose="020F0502020204030204"/>
                </a:rPr>
                <a:t>(Health System)</a:t>
              </a:r>
              <a:endPar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36235" t="33729" r="37322" b="45348"/>
            <a:stretch/>
          </p:blipFill>
          <p:spPr>
            <a:xfrm>
              <a:off x="4501167" y="2865995"/>
              <a:ext cx="2493906" cy="1808012"/>
            </a:xfrm>
            <a:prstGeom prst="rect">
              <a:avLst/>
            </a:prstGeom>
            <a:ln w="19050">
              <a:solidFill>
                <a:schemeClr val="accent3"/>
              </a:solidFill>
            </a:ln>
          </p:spPr>
        </p:pic>
        <p:sp>
          <p:nvSpPr>
            <p:cNvPr id="22" name="Freeform 21"/>
            <p:cNvSpPr/>
            <p:nvPr/>
          </p:nvSpPr>
          <p:spPr>
            <a:xfrm>
              <a:off x="687927" y="2598738"/>
              <a:ext cx="3309532" cy="3649662"/>
            </a:xfrm>
            <a:custGeom>
              <a:avLst/>
              <a:gdLst>
                <a:gd name="connsiteX0" fmla="*/ 0 w 3309532"/>
                <a:gd name="connsiteY0" fmla="*/ 330953 h 3649662"/>
                <a:gd name="connsiteX1" fmla="*/ 330953 w 3309532"/>
                <a:gd name="connsiteY1" fmla="*/ 0 h 3649662"/>
                <a:gd name="connsiteX2" fmla="*/ 2978579 w 3309532"/>
                <a:gd name="connsiteY2" fmla="*/ 0 h 3649662"/>
                <a:gd name="connsiteX3" fmla="*/ 3309532 w 3309532"/>
                <a:gd name="connsiteY3" fmla="*/ 330953 h 3649662"/>
                <a:gd name="connsiteX4" fmla="*/ 3309532 w 3309532"/>
                <a:gd name="connsiteY4" fmla="*/ 3318709 h 3649662"/>
                <a:gd name="connsiteX5" fmla="*/ 2978579 w 3309532"/>
                <a:gd name="connsiteY5" fmla="*/ 3649662 h 3649662"/>
                <a:gd name="connsiteX6" fmla="*/ 330953 w 3309532"/>
                <a:gd name="connsiteY6" fmla="*/ 3649662 h 3649662"/>
                <a:gd name="connsiteX7" fmla="*/ 0 w 3309532"/>
                <a:gd name="connsiteY7" fmla="*/ 3318709 h 3649662"/>
                <a:gd name="connsiteX8" fmla="*/ 0 w 3309532"/>
                <a:gd name="connsiteY8" fmla="*/ 330953 h 364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532" h="3649662">
                  <a:moveTo>
                    <a:pt x="0" y="330953"/>
                  </a:moveTo>
                  <a:cubicBezTo>
                    <a:pt x="0" y="148173"/>
                    <a:pt x="148173" y="0"/>
                    <a:pt x="330953" y="0"/>
                  </a:cubicBezTo>
                  <a:lnTo>
                    <a:pt x="2978579" y="0"/>
                  </a:lnTo>
                  <a:cubicBezTo>
                    <a:pt x="3161359" y="0"/>
                    <a:pt x="3309532" y="148173"/>
                    <a:pt x="3309532" y="330953"/>
                  </a:cubicBezTo>
                  <a:lnTo>
                    <a:pt x="3309532" y="3318709"/>
                  </a:lnTo>
                  <a:cubicBezTo>
                    <a:pt x="3309532" y="3501489"/>
                    <a:pt x="3161359" y="3649662"/>
                    <a:pt x="2978579" y="3649662"/>
                  </a:cubicBezTo>
                  <a:lnTo>
                    <a:pt x="330953" y="3649662"/>
                  </a:lnTo>
                  <a:cubicBezTo>
                    <a:pt x="148173" y="3649662"/>
                    <a:pt x="0" y="3501489"/>
                    <a:pt x="0" y="3318709"/>
                  </a:cubicBezTo>
                  <a:lnTo>
                    <a:pt x="0" y="33095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128" tIns="1594992" rIns="135128" bIns="865062" numCol="1" spcCol="1270" anchor="t" anchorCtr="1">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endParaRPr lang="en-US" sz="1900" dirty="0">
                <a:solidFill>
                  <a:prstClr val="black">
                    <a:hueOff val="0"/>
                    <a:satOff val="0"/>
                    <a:lumOff val="0"/>
                    <a:alphaOff val="0"/>
                  </a:prstClr>
                </a:solidFill>
                <a:latin typeface="Calibri" panose="020F0502020204030204"/>
              </a:endParaRPr>
            </a:p>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Patient navigation network</a:t>
              </a:r>
            </a:p>
            <a:p>
              <a:pPr marL="0" marR="0" lvl="0" indent="0" algn="ctr" defTabSz="844550" rtl="0" eaLnBrk="1" fontAlgn="auto" latinLnBrk="0" hangingPunct="1">
                <a:lnSpc>
                  <a:spcPct val="90000"/>
                </a:lnSpc>
                <a:spcBef>
                  <a:spcPct val="0"/>
                </a:spcBef>
                <a:spcAft>
                  <a:spcPct val="35000"/>
                </a:spcAft>
                <a:buClrTx/>
                <a:buSzTx/>
                <a:buFontTx/>
                <a:buNone/>
                <a:tabLst/>
                <a:defRPr/>
              </a:pPr>
              <a:r>
                <a:rPr lang="en-US" sz="1900" dirty="0">
                  <a:solidFill>
                    <a:prstClr val="black">
                      <a:hueOff val="0"/>
                      <a:satOff val="0"/>
                      <a:lumOff val="0"/>
                      <a:alphaOff val="0"/>
                    </a:prstClr>
                  </a:solidFill>
                  <a:latin typeface="Calibri" panose="020F0502020204030204"/>
                </a:rPr>
                <a:t>(Provider/Care Teams)</a:t>
              </a:r>
              <a:endParaRPr lang="en-US" sz="1500" dirty="0">
                <a:solidFill>
                  <a:prstClr val="black">
                    <a:hueOff val="0"/>
                    <a:satOff val="0"/>
                    <a:lumOff val="0"/>
                    <a:alphaOff val="0"/>
                  </a:prstClr>
                </a:solidFill>
                <a:latin typeface="Calibri" panose="020F0502020204030204"/>
              </a:endParaRPr>
            </a:p>
            <a:p>
              <a:pPr marL="0" marR="0" lvl="0" indent="0" algn="l"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14594"/>
            <a:stretch/>
          </p:blipFill>
          <p:spPr>
            <a:xfrm>
              <a:off x="1273488" y="2309931"/>
              <a:ext cx="2177329" cy="2405010"/>
            </a:xfrm>
            <a:prstGeom prst="rect">
              <a:avLst/>
            </a:prstGeom>
            <a:ln w="19050">
              <a:solidFill>
                <a:schemeClr val="accent3"/>
              </a:solidFill>
            </a:ln>
          </p:spPr>
        </p:pic>
        <p:sp>
          <p:nvSpPr>
            <p:cNvPr id="24" name="Left-Right Arrow 23"/>
            <p:cNvSpPr/>
            <p:nvPr/>
          </p:nvSpPr>
          <p:spPr>
            <a:xfrm>
              <a:off x="1038380" y="5700951"/>
              <a:ext cx="9320910" cy="547449"/>
            </a:xfrm>
            <a:prstGeom prst="leftRightArrow">
              <a:avLst/>
            </a:prstGeom>
          </p:spPr>
          <p:style>
            <a:lnRef idx="2">
              <a:schemeClr val="lt1">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grpSp>
      <p:pic>
        <p:nvPicPr>
          <p:cNvPr id="19" name="Picture 18"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5">
            <a:extLst>
              <a:ext uri="{28A0092B-C50C-407E-A947-70E740481C1C}">
                <a14:useLocalDpi xmlns:a14="http://schemas.microsoft.com/office/drawing/2010/main" val="0"/>
              </a:ext>
            </a:extLst>
          </a:blip>
          <a:srcRect t="31765" b="30980"/>
          <a:stretch/>
        </p:blipFill>
        <p:spPr bwMode="auto">
          <a:xfrm>
            <a:off x="10274743" y="416465"/>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340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070" y="280469"/>
            <a:ext cx="8045128" cy="1325563"/>
          </a:xfrm>
        </p:spPr>
        <p:txBody>
          <a:bodyPr>
            <a:normAutofit/>
          </a:bodyPr>
          <a:lstStyle/>
          <a:p>
            <a:pPr algn="ctr"/>
            <a:r>
              <a:rPr lang="en-US" sz="4000" b="1" dirty="0"/>
              <a:t>The Research Question</a:t>
            </a:r>
          </a:p>
        </p:txBody>
      </p:sp>
      <p:sp>
        <p:nvSpPr>
          <p:cNvPr id="3" name="Content Placeholder 2"/>
          <p:cNvSpPr>
            <a:spLocks noGrp="1"/>
          </p:cNvSpPr>
          <p:nvPr>
            <p:ph idx="1"/>
          </p:nvPr>
        </p:nvSpPr>
        <p:spPr>
          <a:xfrm>
            <a:off x="907895" y="1828978"/>
            <a:ext cx="10515600" cy="1858011"/>
          </a:xfrm>
        </p:spPr>
        <p:txBody>
          <a:bodyPr>
            <a:noAutofit/>
          </a:bodyPr>
          <a:lstStyle/>
          <a:p>
            <a:pPr marL="0" indent="0" algn="ctr">
              <a:buNone/>
            </a:pPr>
            <a:r>
              <a:rPr lang="en-US" sz="3600" dirty="0">
                <a:solidFill>
                  <a:schemeClr val="bg1"/>
                </a:solidFill>
              </a:rPr>
              <a:t>“Can we </a:t>
            </a:r>
            <a:r>
              <a:rPr lang="en-US" sz="3600" u="sng" dirty="0">
                <a:solidFill>
                  <a:schemeClr val="bg1"/>
                </a:solidFill>
              </a:rPr>
              <a:t>systematically implement </a:t>
            </a:r>
            <a:r>
              <a:rPr lang="en-US" sz="3600" dirty="0">
                <a:solidFill>
                  <a:schemeClr val="bg1"/>
                </a:solidFill>
              </a:rPr>
              <a:t> evidence-based  coordination of care </a:t>
            </a:r>
            <a:r>
              <a:rPr lang="en-US" sz="3600" u="sng" dirty="0">
                <a:solidFill>
                  <a:schemeClr val="bg1"/>
                </a:solidFill>
              </a:rPr>
              <a:t>across the city of Boston </a:t>
            </a:r>
            <a:r>
              <a:rPr lang="en-US" sz="3600" dirty="0">
                <a:solidFill>
                  <a:schemeClr val="bg1"/>
                </a:solidFill>
              </a:rPr>
              <a:t>to reduce delays for the most vulnerable women?”</a:t>
            </a:r>
          </a:p>
        </p:txBody>
      </p:sp>
      <p:sp>
        <p:nvSpPr>
          <p:cNvPr id="4" name="Slide Number Placeholder 3"/>
          <p:cNvSpPr>
            <a:spLocks noGrp="1"/>
          </p:cNvSpPr>
          <p:nvPr>
            <p:ph type="sldNum" sz="quarter" idx="12"/>
          </p:nvPr>
        </p:nvSpPr>
        <p:spPr/>
        <p:txBody>
          <a:bodyPr>
            <a:normAutofit/>
          </a:bodyPr>
          <a:lstStyle/>
          <a:p>
            <a:fld id="{749D563A-11F8-43A6-83B7-796F7E364536}" type="slidenum">
              <a:rPr lang="en-US" smtClean="0"/>
              <a:t>5</a:t>
            </a:fld>
            <a:endParaRPr lang="en-US" dirty="0"/>
          </a:p>
        </p:txBody>
      </p:sp>
      <p:sp>
        <p:nvSpPr>
          <p:cNvPr id="18" name="Content Placeholder 2"/>
          <p:cNvSpPr txBox="1">
            <a:spLocks/>
          </p:cNvSpPr>
          <p:nvPr/>
        </p:nvSpPr>
        <p:spPr>
          <a:xfrm>
            <a:off x="768504" y="1368776"/>
            <a:ext cx="10654991" cy="1797157"/>
          </a:xfrm>
          <a:prstGeom prst="rect">
            <a:avLst/>
          </a:prstGeom>
          <a:solidFill>
            <a:schemeClr val="accent6"/>
          </a:solidFill>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bg1"/>
                </a:solidFill>
              </a:rPr>
              <a:t>“Can we </a:t>
            </a:r>
            <a:r>
              <a:rPr lang="en-US" sz="3600" u="sng" dirty="0">
                <a:solidFill>
                  <a:schemeClr val="bg1"/>
                </a:solidFill>
              </a:rPr>
              <a:t>systematically implement</a:t>
            </a:r>
            <a:r>
              <a:rPr lang="en-US" sz="3600" dirty="0">
                <a:solidFill>
                  <a:schemeClr val="bg1"/>
                </a:solidFill>
              </a:rPr>
              <a:t> evidence-based  social needs screening </a:t>
            </a:r>
            <a:r>
              <a:rPr lang="en-US" sz="3600" u="sng" dirty="0">
                <a:solidFill>
                  <a:schemeClr val="bg1"/>
                </a:solidFill>
              </a:rPr>
              <a:t>across the city of Boston </a:t>
            </a:r>
            <a:r>
              <a:rPr lang="en-US" sz="3600" dirty="0">
                <a:solidFill>
                  <a:schemeClr val="bg1"/>
                </a:solidFill>
              </a:rPr>
              <a:t>to reduce delays in care for women?”</a:t>
            </a:r>
          </a:p>
        </p:txBody>
      </p:sp>
      <p:grpSp>
        <p:nvGrpSpPr>
          <p:cNvPr id="5" name="Group 4"/>
          <p:cNvGrpSpPr/>
          <p:nvPr/>
        </p:nvGrpSpPr>
        <p:grpSpPr>
          <a:xfrm>
            <a:off x="4570395" y="3336784"/>
            <a:ext cx="3051210" cy="3426342"/>
            <a:chOff x="7505564" y="2531978"/>
            <a:chExt cx="3309532" cy="3716422"/>
          </a:xfrm>
        </p:grpSpPr>
        <p:sp>
          <p:nvSpPr>
            <p:cNvPr id="16" name="Freeform 15"/>
            <p:cNvSpPr/>
            <p:nvPr/>
          </p:nvSpPr>
          <p:spPr>
            <a:xfrm>
              <a:off x="7505564" y="2598738"/>
              <a:ext cx="3309532" cy="3649662"/>
            </a:xfrm>
            <a:custGeom>
              <a:avLst/>
              <a:gdLst>
                <a:gd name="connsiteX0" fmla="*/ 0 w 3309532"/>
                <a:gd name="connsiteY0" fmla="*/ 330953 h 3649662"/>
                <a:gd name="connsiteX1" fmla="*/ 330953 w 3309532"/>
                <a:gd name="connsiteY1" fmla="*/ 0 h 3649662"/>
                <a:gd name="connsiteX2" fmla="*/ 2978579 w 3309532"/>
                <a:gd name="connsiteY2" fmla="*/ 0 h 3649662"/>
                <a:gd name="connsiteX3" fmla="*/ 3309532 w 3309532"/>
                <a:gd name="connsiteY3" fmla="*/ 330953 h 3649662"/>
                <a:gd name="connsiteX4" fmla="*/ 3309532 w 3309532"/>
                <a:gd name="connsiteY4" fmla="*/ 3318709 h 3649662"/>
                <a:gd name="connsiteX5" fmla="*/ 2978579 w 3309532"/>
                <a:gd name="connsiteY5" fmla="*/ 3649662 h 3649662"/>
                <a:gd name="connsiteX6" fmla="*/ 330953 w 3309532"/>
                <a:gd name="connsiteY6" fmla="*/ 3649662 h 3649662"/>
                <a:gd name="connsiteX7" fmla="*/ 0 w 3309532"/>
                <a:gd name="connsiteY7" fmla="*/ 3318709 h 3649662"/>
                <a:gd name="connsiteX8" fmla="*/ 0 w 3309532"/>
                <a:gd name="connsiteY8" fmla="*/ 330953 h 364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532" h="3649662">
                  <a:moveTo>
                    <a:pt x="0" y="330953"/>
                  </a:moveTo>
                  <a:cubicBezTo>
                    <a:pt x="0" y="148173"/>
                    <a:pt x="148173" y="0"/>
                    <a:pt x="330953" y="0"/>
                  </a:cubicBezTo>
                  <a:lnTo>
                    <a:pt x="2978579" y="0"/>
                  </a:lnTo>
                  <a:cubicBezTo>
                    <a:pt x="3161359" y="0"/>
                    <a:pt x="3309532" y="148173"/>
                    <a:pt x="3309532" y="330953"/>
                  </a:cubicBezTo>
                  <a:lnTo>
                    <a:pt x="3309532" y="3318709"/>
                  </a:lnTo>
                  <a:cubicBezTo>
                    <a:pt x="3309532" y="3501489"/>
                    <a:pt x="3161359" y="3649662"/>
                    <a:pt x="2978579" y="3649662"/>
                  </a:cubicBezTo>
                  <a:lnTo>
                    <a:pt x="330953" y="3649662"/>
                  </a:lnTo>
                  <a:cubicBezTo>
                    <a:pt x="148173" y="3649662"/>
                    <a:pt x="0" y="3501489"/>
                    <a:pt x="0" y="3318709"/>
                  </a:cubicBezTo>
                  <a:lnTo>
                    <a:pt x="0" y="330953"/>
                  </a:lnTo>
                  <a:close/>
                </a:path>
              </a:pathLst>
            </a:custGeom>
            <a:ln w="38100">
              <a:solidFill>
                <a:srgbClr val="C000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128" tIns="1594992" rIns="135128" bIns="865062" numCol="1" spcCol="1270" anchor="t" anchorCtr="1">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endParaRPr lang="en-US" sz="1900" dirty="0">
                <a:solidFill>
                  <a:srgbClr val="C00000"/>
                </a:solidFill>
                <a:latin typeface="Calibri" panose="020F0502020204030204"/>
              </a:endParaRPr>
            </a:p>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C00000"/>
                  </a:solidFill>
                  <a:effectLst/>
                  <a:uLnTx/>
                  <a:uFillTx/>
                  <a:latin typeface="Calibri" panose="020F0502020204030204"/>
                  <a:ea typeface="+mn-ea"/>
                  <a:cs typeface="+mn-cs"/>
                </a:rPr>
                <a:t>Social needs </a:t>
              </a:r>
              <a:r>
                <a:rPr lang="en-US" sz="1900" dirty="0">
                  <a:solidFill>
                    <a:srgbClr val="C00000"/>
                  </a:solidFill>
                  <a:latin typeface="Calibri" panose="020F0502020204030204"/>
                </a:rPr>
                <a:t>assessment and referral</a:t>
              </a:r>
            </a:p>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C00000"/>
                  </a:solidFill>
                  <a:effectLst/>
                  <a:uLnTx/>
                  <a:uFillTx/>
                  <a:latin typeface="Calibri" panose="020F0502020204030204"/>
                  <a:ea typeface="+mn-ea"/>
                  <a:cs typeface="+mn-cs"/>
                </a:rPr>
                <a:t>(Individual Patient)</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1369" y="2531978"/>
              <a:ext cx="2397922" cy="2182963"/>
            </a:xfrm>
            <a:prstGeom prst="rect">
              <a:avLst/>
            </a:prstGeom>
            <a:ln w="19050">
              <a:solidFill>
                <a:schemeClr val="accent3"/>
              </a:solidFill>
            </a:ln>
          </p:spPr>
        </p:pic>
      </p:grpSp>
      <p:pic>
        <p:nvPicPr>
          <p:cNvPr id="10" name="Picture 9"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309847" y="478178"/>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310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A579-4E32-5B32-9EE4-CE7180724379}"/>
              </a:ext>
            </a:extLst>
          </p:cNvPr>
          <p:cNvSpPr>
            <a:spLocks noGrp="1"/>
          </p:cNvSpPr>
          <p:nvPr>
            <p:ph type="title"/>
          </p:nvPr>
        </p:nvSpPr>
        <p:spPr>
          <a:xfrm>
            <a:off x="2895600" y="1264736"/>
            <a:ext cx="8610600" cy="1293028"/>
          </a:xfrm>
        </p:spPr>
        <p:txBody>
          <a:bodyPr/>
          <a:lstStyle/>
          <a:p>
            <a:r>
              <a:rPr lang="en-US" b="1" dirty="0"/>
              <a:t>Objectives of today’s presentation</a:t>
            </a:r>
          </a:p>
        </p:txBody>
      </p:sp>
      <p:sp>
        <p:nvSpPr>
          <p:cNvPr id="3" name="Content Placeholder 2">
            <a:extLst>
              <a:ext uri="{FF2B5EF4-FFF2-40B4-BE49-F238E27FC236}">
                <a16:creationId xmlns:a16="http://schemas.microsoft.com/office/drawing/2014/main" id="{2B8AF1FE-21D8-3EAE-5CC0-252A232B5574}"/>
              </a:ext>
            </a:extLst>
          </p:cNvPr>
          <p:cNvSpPr>
            <a:spLocks noGrp="1"/>
          </p:cNvSpPr>
          <p:nvPr>
            <p:ph idx="1"/>
          </p:nvPr>
        </p:nvSpPr>
        <p:spPr>
          <a:xfrm>
            <a:off x="685800" y="2833875"/>
            <a:ext cx="10820400" cy="4024125"/>
          </a:xfrm>
        </p:spPr>
        <p:txBody>
          <a:bodyPr/>
          <a:lstStyle/>
          <a:p>
            <a:r>
              <a:rPr lang="en-US" sz="3200" dirty="0"/>
              <a:t>To describe fidelity to standardized implementation of social needs screening</a:t>
            </a:r>
          </a:p>
          <a:p>
            <a:r>
              <a:rPr lang="en-US" sz="3200" dirty="0"/>
              <a:t>To describe the acceptability of social needs screening by navigators and patients</a:t>
            </a:r>
          </a:p>
          <a:p>
            <a:r>
              <a:rPr lang="en-US" sz="3200" dirty="0"/>
              <a:t>To identify factors to improve social needs screening from a health care system perspective</a:t>
            </a:r>
          </a:p>
          <a:p>
            <a:endParaRPr lang="en-US" dirty="0"/>
          </a:p>
        </p:txBody>
      </p:sp>
      <p:pic>
        <p:nvPicPr>
          <p:cNvPr id="5" name="Picture 4"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146992" y="356800"/>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944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088" y="325844"/>
            <a:ext cx="7907824" cy="1325563"/>
          </a:xfrm>
        </p:spPr>
        <p:txBody>
          <a:bodyPr>
            <a:normAutofit/>
          </a:bodyPr>
          <a:lstStyle/>
          <a:p>
            <a:pPr algn="ctr"/>
            <a:r>
              <a:rPr lang="en-US" sz="4000" b="1" dirty="0"/>
              <a:t>Research Methods</a:t>
            </a:r>
          </a:p>
        </p:txBody>
      </p:sp>
      <p:sp>
        <p:nvSpPr>
          <p:cNvPr id="3" name="Content Placeholder 2"/>
          <p:cNvSpPr>
            <a:spLocks noGrp="1"/>
          </p:cNvSpPr>
          <p:nvPr>
            <p:ph idx="1"/>
          </p:nvPr>
        </p:nvSpPr>
        <p:spPr>
          <a:xfrm>
            <a:off x="644577" y="1706564"/>
            <a:ext cx="11239708" cy="5151436"/>
          </a:xfrm>
        </p:spPr>
        <p:txBody>
          <a:bodyPr>
            <a:normAutofit/>
          </a:bodyPr>
          <a:lstStyle/>
          <a:p>
            <a:r>
              <a:rPr lang="en-US" sz="2800" u="sng" dirty="0"/>
              <a:t>Community-engaged implementation science:</a:t>
            </a:r>
            <a:r>
              <a:rPr lang="en-US" sz="2800" dirty="0"/>
              <a:t> Integrating evidence-based interventions in partnership with key stakeholders</a:t>
            </a:r>
          </a:p>
          <a:p>
            <a:pPr marL="0" indent="0">
              <a:buNone/>
            </a:pPr>
            <a:endParaRPr lang="en-US" sz="2800" dirty="0"/>
          </a:p>
          <a:p>
            <a:r>
              <a:rPr lang="en-US" sz="2800" u="sng" dirty="0"/>
              <a:t>Type 1 hybrid clinical effectiveness-implementation trial:</a:t>
            </a:r>
          </a:p>
          <a:p>
            <a:pPr lvl="1"/>
            <a:r>
              <a:rPr lang="en-US" sz="2800" i="1" dirty="0"/>
              <a:t>Clinical outcomes</a:t>
            </a:r>
            <a:r>
              <a:rPr lang="en-US" sz="2800" dirty="0"/>
              <a:t>: time to treatment; quality of care</a:t>
            </a:r>
          </a:p>
          <a:p>
            <a:pPr lvl="1"/>
            <a:r>
              <a:rPr lang="en-US" sz="2800" i="1" dirty="0"/>
              <a:t>Implementation outcomes</a:t>
            </a:r>
            <a:r>
              <a:rPr lang="en-US" sz="2800" dirty="0"/>
              <a:t>: acceptability, adoption, fidelity to protocol and cost</a:t>
            </a:r>
          </a:p>
          <a:p>
            <a:pPr marL="457200" lvl="1" indent="0">
              <a:buNone/>
            </a:pPr>
            <a:endParaRPr lang="en-US" sz="2800" dirty="0"/>
          </a:p>
          <a:p>
            <a:r>
              <a:rPr lang="en-US" sz="2800" u="sng" dirty="0"/>
              <a:t>Pragmatic clinical trial:</a:t>
            </a:r>
            <a:r>
              <a:rPr lang="en-US" sz="2800" dirty="0"/>
              <a:t> Cluster stepped wedge study design allows for rolling out iteratively in real life practice settings</a:t>
            </a:r>
          </a:p>
          <a:p>
            <a:pPr marL="457200" lvl="1" indent="0">
              <a:buNone/>
            </a:pPr>
            <a:endParaRPr lang="en-US" sz="2800" dirty="0"/>
          </a:p>
          <a:p>
            <a:endParaRPr lang="en-US" dirty="0"/>
          </a:p>
          <a:p>
            <a:endParaRPr lang="en-US" b="1" i="1" dirty="0"/>
          </a:p>
        </p:txBody>
      </p:sp>
      <p:sp>
        <p:nvSpPr>
          <p:cNvPr id="4" name="Slide Number Placeholder 3"/>
          <p:cNvSpPr>
            <a:spLocks noGrp="1"/>
          </p:cNvSpPr>
          <p:nvPr>
            <p:ph type="sldNum" sz="quarter" idx="12"/>
          </p:nvPr>
        </p:nvSpPr>
        <p:spPr/>
        <p:txBody>
          <a:bodyPr>
            <a:normAutofit/>
          </a:bodyPr>
          <a:lstStyle/>
          <a:p>
            <a:fld id="{749D563A-11F8-43A6-83B7-796F7E364536}" type="slidenum">
              <a:rPr lang="en-US" smtClean="0"/>
              <a:t>7</a:t>
            </a:fld>
            <a:endParaRPr lang="en-US" dirty="0"/>
          </a:p>
        </p:txBody>
      </p:sp>
      <p:pic>
        <p:nvPicPr>
          <p:cNvPr id="6" name="Picture 5"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233285" y="430212"/>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536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088" y="325844"/>
            <a:ext cx="7907824" cy="1325563"/>
          </a:xfrm>
        </p:spPr>
        <p:txBody>
          <a:bodyPr>
            <a:normAutofit/>
          </a:bodyPr>
          <a:lstStyle/>
          <a:p>
            <a:pPr algn="ctr"/>
            <a:r>
              <a:rPr lang="en-US" sz="4000" b="1" dirty="0"/>
              <a:t>Research Methods</a:t>
            </a:r>
          </a:p>
        </p:txBody>
      </p:sp>
      <p:sp>
        <p:nvSpPr>
          <p:cNvPr id="3" name="Content Placeholder 2"/>
          <p:cNvSpPr>
            <a:spLocks noGrp="1"/>
          </p:cNvSpPr>
          <p:nvPr>
            <p:ph idx="1"/>
          </p:nvPr>
        </p:nvSpPr>
        <p:spPr>
          <a:xfrm>
            <a:off x="719528" y="1514008"/>
            <a:ext cx="10786672" cy="4704678"/>
          </a:xfrm>
        </p:spPr>
        <p:txBody>
          <a:bodyPr>
            <a:normAutofit lnSpcReduction="10000"/>
          </a:bodyPr>
          <a:lstStyle/>
          <a:p>
            <a:r>
              <a:rPr lang="en-US" sz="2800" u="sng" dirty="0">
                <a:solidFill>
                  <a:schemeClr val="bg1">
                    <a:lumMod val="65000"/>
                  </a:schemeClr>
                </a:solidFill>
              </a:rPr>
              <a:t>Community-engaged implementation science:</a:t>
            </a:r>
            <a:r>
              <a:rPr lang="en-US" sz="2800" dirty="0">
                <a:solidFill>
                  <a:schemeClr val="bg1">
                    <a:lumMod val="65000"/>
                  </a:schemeClr>
                </a:solidFill>
              </a:rPr>
              <a:t> Integrating evidence-based interventions in partnership with key stakeholders</a:t>
            </a:r>
          </a:p>
          <a:p>
            <a:pPr marL="0" indent="0">
              <a:buNone/>
            </a:pPr>
            <a:endParaRPr lang="en-US" sz="2800" dirty="0">
              <a:solidFill>
                <a:schemeClr val="bg1">
                  <a:lumMod val="65000"/>
                </a:schemeClr>
              </a:solidFill>
            </a:endParaRPr>
          </a:p>
          <a:p>
            <a:r>
              <a:rPr lang="en-US" sz="2800" u="sng" dirty="0"/>
              <a:t>Type 1 hybrid clinical effectiveness-implementation trial</a:t>
            </a:r>
            <a:r>
              <a:rPr lang="en-US" sz="2800" u="sng" dirty="0">
                <a:solidFill>
                  <a:schemeClr val="bg1">
                    <a:lumMod val="65000"/>
                  </a:schemeClr>
                </a:solidFill>
              </a:rPr>
              <a:t>:</a:t>
            </a:r>
          </a:p>
          <a:p>
            <a:pPr lvl="1"/>
            <a:r>
              <a:rPr lang="en-US" sz="2800" i="1" dirty="0">
                <a:solidFill>
                  <a:schemeClr val="bg1">
                    <a:lumMod val="65000"/>
                  </a:schemeClr>
                </a:solidFill>
              </a:rPr>
              <a:t>Clinical outcomes</a:t>
            </a:r>
            <a:r>
              <a:rPr lang="en-US" sz="2800" dirty="0">
                <a:solidFill>
                  <a:schemeClr val="bg1">
                    <a:lumMod val="65000"/>
                  </a:schemeClr>
                </a:solidFill>
              </a:rPr>
              <a:t>: time to treatment; quality of care</a:t>
            </a:r>
          </a:p>
          <a:p>
            <a:pPr lvl="1"/>
            <a:r>
              <a:rPr lang="en-US" sz="2800" b="1" i="1" dirty="0">
                <a:solidFill>
                  <a:schemeClr val="accent6">
                    <a:lumMod val="75000"/>
                  </a:schemeClr>
                </a:solidFill>
              </a:rPr>
              <a:t>Implementation outcomes</a:t>
            </a:r>
            <a:r>
              <a:rPr lang="en-US" sz="2800" b="1" dirty="0">
                <a:solidFill>
                  <a:schemeClr val="accent6">
                    <a:lumMod val="75000"/>
                  </a:schemeClr>
                </a:solidFill>
              </a:rPr>
              <a:t>: </a:t>
            </a:r>
            <a:r>
              <a:rPr lang="en-US" sz="2800" b="1" dirty="0"/>
              <a:t>acceptability, adoption, fidelity to protocol</a:t>
            </a:r>
            <a:r>
              <a:rPr lang="en-US" sz="2800" dirty="0"/>
              <a:t> </a:t>
            </a:r>
            <a:r>
              <a:rPr lang="en-US" sz="2800" dirty="0">
                <a:solidFill>
                  <a:schemeClr val="bg1">
                    <a:lumMod val="65000"/>
                  </a:schemeClr>
                </a:solidFill>
              </a:rPr>
              <a:t>and cost</a:t>
            </a:r>
          </a:p>
          <a:p>
            <a:pPr marL="457200" lvl="1" indent="0">
              <a:buNone/>
            </a:pPr>
            <a:endParaRPr lang="en-US" sz="2800" dirty="0">
              <a:solidFill>
                <a:schemeClr val="bg1">
                  <a:lumMod val="65000"/>
                </a:schemeClr>
              </a:solidFill>
            </a:endParaRPr>
          </a:p>
          <a:p>
            <a:r>
              <a:rPr lang="en-US" sz="2800" u="sng" dirty="0">
                <a:solidFill>
                  <a:schemeClr val="bg1">
                    <a:lumMod val="65000"/>
                  </a:schemeClr>
                </a:solidFill>
              </a:rPr>
              <a:t>Pragmatic clinical trial:</a:t>
            </a:r>
            <a:r>
              <a:rPr lang="en-US" sz="2800" dirty="0">
                <a:solidFill>
                  <a:schemeClr val="bg1">
                    <a:lumMod val="65000"/>
                  </a:schemeClr>
                </a:solidFill>
              </a:rPr>
              <a:t> Cluster stepped wedge study design allows for rolling out iteratively in real life practice settings</a:t>
            </a:r>
          </a:p>
          <a:p>
            <a:pPr marL="457200" lvl="1" indent="0">
              <a:buNone/>
            </a:pPr>
            <a:endParaRPr lang="en-US" sz="2800" dirty="0"/>
          </a:p>
          <a:p>
            <a:endParaRPr lang="en-US" dirty="0"/>
          </a:p>
          <a:p>
            <a:endParaRPr lang="en-US" b="1" i="1" dirty="0"/>
          </a:p>
        </p:txBody>
      </p:sp>
      <p:sp>
        <p:nvSpPr>
          <p:cNvPr id="4" name="Slide Number Placeholder 3"/>
          <p:cNvSpPr>
            <a:spLocks noGrp="1"/>
          </p:cNvSpPr>
          <p:nvPr>
            <p:ph type="sldNum" sz="quarter" idx="12"/>
          </p:nvPr>
        </p:nvSpPr>
        <p:spPr/>
        <p:txBody>
          <a:bodyPr>
            <a:normAutofit/>
          </a:bodyPr>
          <a:lstStyle/>
          <a:p>
            <a:fld id="{749D563A-11F8-43A6-83B7-796F7E364536}" type="slidenum">
              <a:rPr lang="en-US" smtClean="0"/>
              <a:t>8</a:t>
            </a:fld>
            <a:endParaRPr lang="en-US" dirty="0"/>
          </a:p>
        </p:txBody>
      </p:sp>
      <p:pic>
        <p:nvPicPr>
          <p:cNvPr id="6" name="Picture 5"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264979" y="430212"/>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8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120" y="381000"/>
            <a:ext cx="7271479" cy="1325563"/>
          </a:xfrm>
        </p:spPr>
        <p:txBody>
          <a:bodyPr>
            <a:normAutofit/>
          </a:bodyPr>
          <a:lstStyle/>
          <a:p>
            <a:pPr algn="ctr"/>
            <a:r>
              <a:rPr lang="en-US" b="1" dirty="0" err="1"/>
              <a:t>mIXED</a:t>
            </a:r>
            <a:r>
              <a:rPr lang="en-US" sz="4000" b="1" dirty="0"/>
              <a:t> Methods ANALYSIS</a:t>
            </a:r>
          </a:p>
        </p:txBody>
      </p:sp>
      <p:sp>
        <p:nvSpPr>
          <p:cNvPr id="3" name="Content Placeholder 2"/>
          <p:cNvSpPr>
            <a:spLocks noGrp="1"/>
          </p:cNvSpPr>
          <p:nvPr>
            <p:ph idx="1"/>
          </p:nvPr>
        </p:nvSpPr>
        <p:spPr>
          <a:xfrm>
            <a:off x="0" y="1825625"/>
            <a:ext cx="12191999" cy="4789664"/>
          </a:xfrm>
        </p:spPr>
        <p:txBody>
          <a:bodyPr>
            <a:normAutofit/>
          </a:bodyPr>
          <a:lstStyle/>
          <a:p>
            <a:r>
              <a:rPr lang="en-US" sz="3200" dirty="0"/>
              <a:t>Quantitative analysis of </a:t>
            </a:r>
            <a:r>
              <a:rPr lang="en-US" sz="3200" b="1" i="1" dirty="0"/>
              <a:t>fidelity</a:t>
            </a:r>
          </a:p>
          <a:p>
            <a:pPr marL="457200" lvl="1" indent="0">
              <a:buNone/>
            </a:pPr>
            <a:r>
              <a:rPr lang="en-US" sz="3200" dirty="0"/>
              <a:t>= Completion of social needs screening within 3 months of navigator intake</a:t>
            </a:r>
          </a:p>
          <a:p>
            <a:pPr lvl="1"/>
            <a:r>
              <a:rPr lang="en-US" sz="3200" dirty="0"/>
              <a:t>documented in health record or 3</a:t>
            </a:r>
            <a:r>
              <a:rPr lang="en-US" sz="3200" baseline="30000" dirty="0"/>
              <a:t>rd</a:t>
            </a:r>
            <a:r>
              <a:rPr lang="en-US" sz="3200" dirty="0"/>
              <a:t> party platform</a:t>
            </a:r>
          </a:p>
          <a:p>
            <a:pPr lvl="1"/>
            <a:r>
              <a:rPr lang="en-US" sz="3200" dirty="0"/>
              <a:t>Multivariable analysis factors associated with screening</a:t>
            </a:r>
          </a:p>
          <a:p>
            <a:r>
              <a:rPr lang="en-US" sz="3200" dirty="0"/>
              <a:t>Qualitative analysis of </a:t>
            </a:r>
            <a:r>
              <a:rPr lang="en-US" sz="3200" b="1" i="1" dirty="0"/>
              <a:t>acceptability,</a:t>
            </a:r>
            <a:r>
              <a:rPr lang="en-US" sz="3200" dirty="0"/>
              <a:t> </a:t>
            </a:r>
            <a:r>
              <a:rPr lang="en-US" sz="3200" b="1" i="1" dirty="0"/>
              <a:t>barriers</a:t>
            </a:r>
            <a:r>
              <a:rPr lang="en-US" sz="3200" dirty="0"/>
              <a:t> to screening</a:t>
            </a:r>
          </a:p>
          <a:p>
            <a:pPr lvl="1"/>
            <a:r>
              <a:rPr lang="en-US" sz="3200" dirty="0"/>
              <a:t>Stakeholder semi-structured interviews with patients and navigators</a:t>
            </a:r>
          </a:p>
          <a:p>
            <a:pPr lvl="1"/>
            <a:r>
              <a:rPr lang="en-US" sz="3200" dirty="0"/>
              <a:t>Rapid qualitative analysis</a:t>
            </a:r>
          </a:p>
          <a:p>
            <a:pPr lvl="1"/>
            <a:endParaRPr lang="en-US" sz="2800" dirty="0"/>
          </a:p>
          <a:p>
            <a:endParaRPr lang="en-US" dirty="0"/>
          </a:p>
          <a:p>
            <a:endParaRPr lang="en-US" b="1" i="1" dirty="0"/>
          </a:p>
        </p:txBody>
      </p:sp>
      <p:sp>
        <p:nvSpPr>
          <p:cNvPr id="4" name="Slide Number Placeholder 3"/>
          <p:cNvSpPr>
            <a:spLocks noGrp="1"/>
          </p:cNvSpPr>
          <p:nvPr>
            <p:ph type="sldNum" sz="quarter" idx="12"/>
          </p:nvPr>
        </p:nvSpPr>
        <p:spPr/>
        <p:txBody>
          <a:bodyPr>
            <a:normAutofit/>
          </a:bodyPr>
          <a:lstStyle/>
          <a:p>
            <a:fld id="{749D563A-11F8-43A6-83B7-796F7E364536}" type="slidenum">
              <a:rPr lang="en-US" smtClean="0"/>
              <a:t>9</a:t>
            </a:fld>
            <a:endParaRPr lang="en-US" dirty="0"/>
          </a:p>
        </p:txBody>
      </p:sp>
      <p:pic>
        <p:nvPicPr>
          <p:cNvPr id="6" name="Picture 5" descr="C:\Users\COWINKLE\Desktop\TRIP Logo_220X277.png">
            <a:extLst>
              <a:ext uri="{FF2B5EF4-FFF2-40B4-BE49-F238E27FC236}">
                <a16:creationId xmlns:a16="http://schemas.microsoft.com/office/drawing/2014/main" id="{2C9A9F03-7A71-8706-E7C0-EC7F817217E4}"/>
              </a:ext>
            </a:extLst>
          </p:cNvPr>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225650" y="430212"/>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504241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2239</TotalTime>
  <Words>1261</Words>
  <Application>Microsoft Office PowerPoint</Application>
  <PresentationFormat>Widescreen</PresentationFormat>
  <Paragraphs>236</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Corbel</vt:lpstr>
      <vt:lpstr>Vapor Trail</vt:lpstr>
      <vt:lpstr>Implementation of social needs screening for newly diagnosed breast cancer patients: Evaluation of facilitators and barriers to successful screening. </vt:lpstr>
      <vt:lpstr>The Problem: Evidence-based strategies  for combating delays in cancer care exist,  but are not systematically implemented within or across hospitals</vt:lpstr>
      <vt:lpstr>City-Wide Collaboration</vt:lpstr>
      <vt:lpstr>The Research Question</vt:lpstr>
      <vt:lpstr>The Research Question</vt:lpstr>
      <vt:lpstr>Objectives of today’s presentation</vt:lpstr>
      <vt:lpstr>Research Methods</vt:lpstr>
      <vt:lpstr>Research Methods</vt:lpstr>
      <vt:lpstr>mIXED Methods ANALYSIS</vt:lpstr>
      <vt:lpstr>Results</vt:lpstr>
      <vt:lpstr>Fidelity to Screening for Social Needs</vt:lpstr>
      <vt:lpstr>Acceptability to Social Needs Screening by Navigators </vt:lpstr>
      <vt:lpstr>Acceptability to Social Needs Screening by Patients</vt:lpstr>
      <vt:lpstr>Factors to improve social needs screening : Integration of navigators into care team </vt:lpstr>
      <vt:lpstr>Factors to improve social needs screening : More time for navigator and patient to develop trust </vt:lpstr>
      <vt:lpstr>Factors to improve social needs screening : Communication skill training to address stigma and emotions </vt:lpstr>
      <vt:lpstr>Conclusion</vt:lpstr>
      <vt:lpstr>Acknowledgements</vt:lpstr>
      <vt:lpstr>Back up slides</vt:lpstr>
      <vt:lpstr>Eligibility Criteria</vt:lpstr>
      <vt:lpstr>Type 1 Hybrid Effectiveness-Implementation Trial Cluster Randomized Stepped Wedge Study Design</vt:lpstr>
    </vt:vector>
  </TitlesOfParts>
  <Company>Tufts Medice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social needs screening for newly diagnosed breast cancer patients: Evaluation of facilitators and barriers to successful screening.</dc:title>
  <dc:creator>Freund, Karen</dc:creator>
  <cp:lastModifiedBy>Freund, Karen</cp:lastModifiedBy>
  <cp:revision>33</cp:revision>
  <dcterms:created xsi:type="dcterms:W3CDTF">2023-03-09T14:44:24Z</dcterms:created>
  <dcterms:modified xsi:type="dcterms:W3CDTF">2023-03-23T17:23:39Z</dcterms:modified>
</cp:coreProperties>
</file>