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5"/>
  </p:notesMasterIdLst>
  <p:sldIdLst>
    <p:sldId id="262" r:id="rId4"/>
  </p:sldIdLst>
  <p:sldSz cx="43891200" cy="43891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36">
          <p15:clr>
            <a:srgbClr val="A4A3A4"/>
          </p15:clr>
        </p15:guide>
        <p15:guide id="2" orient="horz" pos="27047">
          <p15:clr>
            <a:srgbClr val="A4A3A4"/>
          </p15:clr>
        </p15:guide>
        <p15:guide id="3" pos="437">
          <p15:clr>
            <a:srgbClr val="A4A3A4"/>
          </p15:clr>
        </p15:guide>
        <p15:guide id="4" pos="6725">
          <p15:clr>
            <a:srgbClr val="A4A3A4"/>
          </p15:clr>
        </p15:guide>
        <p15:guide id="5" pos="7238">
          <p15:clr>
            <a:srgbClr val="A4A3A4"/>
          </p15:clr>
        </p15:guide>
        <p15:guide id="6" pos="13526">
          <p15:clr>
            <a:srgbClr val="A4A3A4"/>
          </p15:clr>
        </p15:guide>
        <p15:guide id="7" pos="14030">
          <p15:clr>
            <a:srgbClr val="A4A3A4"/>
          </p15:clr>
        </p15:guide>
        <p15:guide id="8" pos="20318">
          <p15:clr>
            <a:srgbClr val="A4A3A4"/>
          </p15:clr>
        </p15:guide>
        <p15:guide id="9" pos="20837">
          <p15:clr>
            <a:srgbClr val="A4A3A4"/>
          </p15:clr>
        </p15:guide>
        <p15:guide id="10" pos="271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tzGerald, Madyson" initials="FM" lastIdx="8" clrIdx="0">
    <p:extLst>
      <p:ext uri="{19B8F6BF-5375-455C-9EA6-DF929625EA0E}">
        <p15:presenceInfo xmlns:p15="http://schemas.microsoft.com/office/powerpoint/2012/main" userId="S-1-5-21-1013449540-720069183-311576647-286570" providerId="AD"/>
      </p:ext>
    </p:extLst>
  </p:cmAuthor>
  <p:cmAuthor id="2" name="Amburgey, Deborah" initials="AD" lastIdx="15" clrIdx="1">
    <p:extLst>
      <p:ext uri="{19B8F6BF-5375-455C-9EA6-DF929625EA0E}">
        <p15:presenceInfo xmlns:p15="http://schemas.microsoft.com/office/powerpoint/2012/main" userId="S-1-5-21-1013449540-720069183-311576647-262056" providerId="AD"/>
      </p:ext>
    </p:extLst>
  </p:cmAuthor>
  <p:cmAuthor id="3" name="Freund, Karen" initials="FK" lastIdx="2" clrIdx="2">
    <p:extLst>
      <p:ext uri="{19B8F6BF-5375-455C-9EA6-DF929625EA0E}">
        <p15:presenceInfo xmlns:p15="http://schemas.microsoft.com/office/powerpoint/2012/main" userId="S::kfreund@tuftsmedicalcenter.org::9052b75e-0add-4fb7-beaf-039f9e316bbd" providerId="AD"/>
      </p:ext>
    </p:extLst>
  </p:cmAuthor>
  <p:cmAuthor id="4" name="Lemon, Stephenie" initials="LS" lastIdx="3" clrIdx="3">
    <p:extLst>
      <p:ext uri="{19B8F6BF-5375-455C-9EA6-DF929625EA0E}">
        <p15:presenceInfo xmlns:p15="http://schemas.microsoft.com/office/powerpoint/2012/main" userId="S::stephenie.lemon@umassmed.edu::1d153183-fcfd-4fd8-8005-f98d9d2e9e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FF33"/>
    <a:srgbClr val="FFDA65"/>
    <a:srgbClr val="FFFFFF"/>
    <a:srgbClr val="F8F8F8"/>
    <a:srgbClr val="E20000"/>
    <a:srgbClr val="FF33CC"/>
    <a:srgbClr val="CC0000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38" autoAdjust="0"/>
    <p:restoredTop sz="96115" autoAdjust="0"/>
  </p:normalViewPr>
  <p:slideViewPr>
    <p:cSldViewPr snapToGrid="0" snapToObjects="1">
      <p:cViewPr varScale="1">
        <p:scale>
          <a:sx n="11" d="100"/>
          <a:sy n="11" d="100"/>
        </p:scale>
        <p:origin x="2020" y="88"/>
      </p:cViewPr>
      <p:guideLst>
        <p:guide orient="horz" pos="4736"/>
        <p:guide orient="horz" pos="27047"/>
        <p:guide pos="437"/>
        <p:guide pos="6725"/>
        <p:guide pos="7238"/>
        <p:guide pos="13526"/>
        <p:guide pos="14030"/>
        <p:guide pos="20318"/>
        <p:guide pos="20837"/>
        <p:guide pos="271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mburg\Documents\aacr%20data%20inf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23416792040779E-2"/>
          <c:y val="0.10797498697436447"/>
          <c:w val="0.91632281950212147"/>
          <c:h val="0.79538975029568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Not Navigated (N=587)</c:v>
                </c:pt>
              </c:strCache>
            </c:strRef>
          </c:tx>
          <c:spPr>
            <a:solidFill>
              <a:srgbClr val="C0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Sheet2!$B$1:$D$1</c:f>
              <c:strCache>
                <c:ptCount val="3"/>
                <c:pt idx="0">
                  <c:v>30 days</c:v>
                </c:pt>
                <c:pt idx="1">
                  <c:v>60 days</c:v>
                </c:pt>
                <c:pt idx="2">
                  <c:v>90 days</c:v>
                </c:pt>
              </c:strCache>
            </c:strRef>
          </c:cat>
          <c:val>
            <c:numRef>
              <c:f>Sheet2!$B$2:$D$2</c:f>
              <c:numCache>
                <c:formatCode>0%</c:formatCode>
                <c:ptCount val="3"/>
                <c:pt idx="0">
                  <c:v>0.3</c:v>
                </c:pt>
                <c:pt idx="1">
                  <c:v>0.77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B-4D70-A869-4BE4DB22A266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Navigated (N=181)</c:v>
                </c:pt>
              </c:strCache>
            </c:strRef>
          </c:tx>
          <c:spPr>
            <a:solidFill>
              <a:srgbClr val="FFDA65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Sheet2!$B$1:$D$1</c:f>
              <c:strCache>
                <c:ptCount val="3"/>
                <c:pt idx="0">
                  <c:v>30 days</c:v>
                </c:pt>
                <c:pt idx="1">
                  <c:v>60 days</c:v>
                </c:pt>
                <c:pt idx="2">
                  <c:v>90 days</c:v>
                </c:pt>
              </c:strCache>
            </c:strRef>
          </c:cat>
          <c:val>
            <c:numRef>
              <c:f>Sheet2!$B$3:$D$3</c:f>
              <c:numCache>
                <c:formatCode>0%</c:formatCode>
                <c:ptCount val="3"/>
                <c:pt idx="0">
                  <c:v>0.24</c:v>
                </c:pt>
                <c:pt idx="1">
                  <c:v>0.73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AB-4D70-A869-4BE4DB22A266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Navigated w/Social Screen (N=407)</c:v>
                </c:pt>
              </c:strCache>
            </c:strRef>
          </c:tx>
          <c:spPr>
            <a:solidFill>
              <a:srgbClr val="0099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Sheet2!$B$1:$D$1</c:f>
              <c:strCache>
                <c:ptCount val="3"/>
                <c:pt idx="0">
                  <c:v>30 days</c:v>
                </c:pt>
                <c:pt idx="1">
                  <c:v>60 days</c:v>
                </c:pt>
                <c:pt idx="2">
                  <c:v>90 days</c:v>
                </c:pt>
              </c:strCache>
            </c:strRef>
          </c:cat>
          <c:val>
            <c:numRef>
              <c:f>Sheet2!$B$4:$D$4</c:f>
              <c:numCache>
                <c:formatCode>0%</c:formatCode>
                <c:ptCount val="3"/>
                <c:pt idx="0">
                  <c:v>0.42</c:v>
                </c:pt>
                <c:pt idx="1">
                  <c:v>0.82</c:v>
                </c:pt>
                <c:pt idx="2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AB-4D70-A869-4BE4DB22A2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3361744"/>
        <c:axId val="113354672"/>
      </c:barChart>
      <c:catAx>
        <c:axId val="11336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13354672"/>
        <c:crosses val="autoZero"/>
        <c:auto val="1"/>
        <c:lblAlgn val="ctr"/>
        <c:lblOffset val="100"/>
        <c:noMultiLvlLbl val="0"/>
      </c:catAx>
      <c:valAx>
        <c:axId val="1133546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1336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100000">
                    <a:srgbClr val="009900"/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F27-4E48-8B28-28255FCFD13F}"/>
              </c:ext>
            </c:extLst>
          </c:dPt>
          <c:dPt>
            <c:idx val="1"/>
            <c:bubble3D val="0"/>
            <c:spPr>
              <a:gradFill rotWithShape="1">
                <a:gsLst>
                  <a:gs pos="100000">
                    <a:srgbClr val="FFC000"/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F27-4E48-8B28-28255FCFD13F}"/>
              </c:ext>
            </c:extLst>
          </c:dPt>
          <c:dPt>
            <c:idx val="2"/>
            <c:bubble3D val="0"/>
            <c:spPr>
              <a:gradFill rotWithShape="1">
                <a:gsLst>
                  <a:gs pos="100000">
                    <a:srgbClr val="C00000"/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F27-4E48-8B28-28255FCFD13F}"/>
              </c:ext>
            </c:extLst>
          </c:dPt>
          <c:dLbls>
            <c:dLbl>
              <c:idx val="0"/>
              <c:layout>
                <c:manualLayout>
                  <c:x val="-0.23825983078512233"/>
                  <c:y val="9.73934653515760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27-4E48-8B28-28255FCFD13F}"/>
                </c:ext>
              </c:extLst>
            </c:dLbl>
            <c:dLbl>
              <c:idx val="1"/>
              <c:layout>
                <c:manualLayout>
                  <c:x val="-0.1332370033354098"/>
                  <c:y val="-0.17385180619880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F27-4E48-8B28-28255FCFD13F}"/>
                </c:ext>
              </c:extLst>
            </c:dLbl>
            <c:dLbl>
              <c:idx val="2"/>
              <c:layout>
                <c:manualLayout>
                  <c:x val="0.27849160102296411"/>
                  <c:y val="-6.5392097999572062E-3"/>
                </c:manualLayout>
              </c:layout>
              <c:tx>
                <c:rich>
                  <a:bodyPr/>
                  <a:lstStyle/>
                  <a:p>
                    <a:fld id="{B5A7F2FE-A20C-4CD3-A6C7-919CD75C1F97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27-4E48-8B28-28255FCFD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Sheet3!$B$1:$D$1</c:f>
              <c:strCache>
                <c:ptCount val="3"/>
                <c:pt idx="0">
                  <c:v>Navigated w/Social Screen</c:v>
                </c:pt>
                <c:pt idx="1">
                  <c:v>Navigated</c:v>
                </c:pt>
                <c:pt idx="2">
                  <c:v>Not Navigated</c:v>
                </c:pt>
              </c:strCache>
            </c:strRef>
          </c:cat>
          <c:val>
            <c:numRef>
              <c:f>Sheet3!$B$2:$D$2</c:f>
              <c:numCache>
                <c:formatCode>General</c:formatCode>
                <c:ptCount val="3"/>
                <c:pt idx="0">
                  <c:v>407</c:v>
                </c:pt>
                <c:pt idx="1">
                  <c:v>181</c:v>
                </c:pt>
                <c:pt idx="2">
                  <c:v>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27-4E48-8B28-28255FCFD1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4500" y="685800"/>
            <a:ext cx="3429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0FC8AF3-87E3-4357-84E1-6EC7F163515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3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/>
            <a:fld id="{EB77D317-4F76-43BF-98DF-85B2C33E7C01}" type="slidenum">
              <a:rPr lang="en-US" sz="1200">
                <a:latin typeface="Arial" pitchFamily="34" charset="0"/>
              </a:rPr>
              <a:pPr eaLnBrk="1" hangingPunct="1"/>
              <a:t>1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96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3635567"/>
            <a:ext cx="37306250" cy="94064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24870834"/>
            <a:ext cx="30724475" cy="112183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341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35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7375" y="1697568"/>
            <a:ext cx="10547350" cy="41239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1697568"/>
            <a:ext cx="31491237" cy="41239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64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3635567"/>
            <a:ext cx="37306250" cy="94064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24870834"/>
            <a:ext cx="30724475" cy="112183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521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78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8204585"/>
            <a:ext cx="37307838" cy="87164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8603384"/>
            <a:ext cx="37307838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9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9" y="7518400"/>
            <a:ext cx="4910137" cy="3541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6276" y="7518400"/>
            <a:ext cx="4911725" cy="3541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53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756833"/>
            <a:ext cx="3950335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9825568"/>
            <a:ext cx="19392900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3919201"/>
            <a:ext cx="19392900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9825568"/>
            <a:ext cx="19400837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3919201"/>
            <a:ext cx="19400837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05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3839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55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748366"/>
            <a:ext cx="14439900" cy="74358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748367"/>
            <a:ext cx="24536400" cy="37458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9184217"/>
            <a:ext cx="14439900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19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679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4" y="30723418"/>
            <a:ext cx="26335037" cy="36279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4" y="3922185"/>
            <a:ext cx="26335037" cy="26333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4" y="34351385"/>
            <a:ext cx="26335037" cy="5149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15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918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7375" y="1697568"/>
            <a:ext cx="10547350" cy="41239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1697568"/>
            <a:ext cx="31491237" cy="41239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012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3635567"/>
            <a:ext cx="37306250" cy="94064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24870834"/>
            <a:ext cx="30724475" cy="112183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7451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276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8204585"/>
            <a:ext cx="37307838" cy="87164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8603384"/>
            <a:ext cx="37307838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465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7518400"/>
            <a:ext cx="21018500" cy="3541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4639" y="7518400"/>
            <a:ext cx="21020087" cy="3541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01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756833"/>
            <a:ext cx="3950335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9825568"/>
            <a:ext cx="19392900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3919201"/>
            <a:ext cx="19392900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9825568"/>
            <a:ext cx="19400837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3919201"/>
            <a:ext cx="19400837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3798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778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78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8204585"/>
            <a:ext cx="37307838" cy="87164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8603384"/>
            <a:ext cx="37307838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76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748366"/>
            <a:ext cx="14439900" cy="74358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748367"/>
            <a:ext cx="24536400" cy="37458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9184217"/>
            <a:ext cx="14439900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06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4" y="30723418"/>
            <a:ext cx="26335037" cy="36279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4" y="3922185"/>
            <a:ext cx="26335037" cy="26333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4" y="34351385"/>
            <a:ext cx="26335037" cy="5149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494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158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7375" y="1697568"/>
            <a:ext cx="10547350" cy="41239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1697568"/>
            <a:ext cx="31491237" cy="41239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96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9" y="7518400"/>
            <a:ext cx="4910137" cy="3541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6276" y="7518400"/>
            <a:ext cx="4911725" cy="35418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81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756833"/>
            <a:ext cx="3950335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9825568"/>
            <a:ext cx="19392900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3919201"/>
            <a:ext cx="19392900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9825568"/>
            <a:ext cx="19400837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3919201"/>
            <a:ext cx="19400837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44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862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5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748366"/>
            <a:ext cx="14439900" cy="74358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748367"/>
            <a:ext cx="24536400" cy="37458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9184217"/>
            <a:ext cx="14439900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87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4" y="30723418"/>
            <a:ext cx="26335037" cy="36279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4" y="3922185"/>
            <a:ext cx="26335037" cy="26333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4" y="34351385"/>
            <a:ext cx="26335037" cy="5149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6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 userDrawn="1"/>
        </p:nvSpPr>
        <p:spPr bwMode="auto">
          <a:xfrm>
            <a:off x="0" y="0"/>
            <a:ext cx="43891200" cy="6400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3"/>
          <p:cNvSpPr>
            <a:spLocks noChangeArrowheads="1"/>
          </p:cNvSpPr>
          <p:nvPr userDrawn="1"/>
        </p:nvSpPr>
        <p:spPr bwMode="auto">
          <a:xfrm>
            <a:off x="693738" y="7518400"/>
            <a:ext cx="9974262" cy="3541818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6400801"/>
            <a:ext cx="43891200" cy="173567"/>
          </a:xfrm>
          <a:prstGeom prst="rect">
            <a:avLst/>
          </a:prstGeom>
          <a:solidFill>
            <a:srgbClr val="660000"/>
          </a:solidFill>
          <a:ln w="152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Text Box 14"/>
          <p:cNvSpPr txBox="1">
            <a:spLocks noChangeArrowheads="1"/>
          </p:cNvSpPr>
          <p:nvPr userDrawn="1"/>
        </p:nvSpPr>
        <p:spPr bwMode="auto">
          <a:xfrm>
            <a:off x="609600" y="43260434"/>
            <a:ext cx="2514600" cy="3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500" b="1" dirty="0">
                <a:solidFill>
                  <a:schemeClr val="bg2"/>
                </a:solidFill>
                <a:latin typeface="Arial" pitchFamily="34" charset="0"/>
              </a:rPr>
              <a:t>TEMPLATE DESIGN © 2008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1000" b="1" dirty="0">
                <a:solidFill>
                  <a:schemeClr val="bg2"/>
                </a:solidFill>
                <a:latin typeface="Arial" pitchFamily="34" charset="0"/>
              </a:rPr>
              <a:t>www.PosterPresentations.com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697568"/>
            <a:ext cx="41924287" cy="293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7518400"/>
            <a:ext cx="9974262" cy="354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32" name="Rectangle 25"/>
          <p:cNvSpPr>
            <a:spLocks noChangeArrowheads="1"/>
          </p:cNvSpPr>
          <p:nvPr userDrawn="1"/>
        </p:nvSpPr>
        <p:spPr bwMode="auto">
          <a:xfrm>
            <a:off x="0" y="0"/>
            <a:ext cx="43891200" cy="43891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32"/>
          <p:cNvSpPr>
            <a:spLocks noChangeArrowheads="1"/>
          </p:cNvSpPr>
          <p:nvPr userDrawn="1"/>
        </p:nvSpPr>
        <p:spPr bwMode="auto">
          <a:xfrm>
            <a:off x="11490325" y="7518400"/>
            <a:ext cx="9982200" cy="3541818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" name="Rectangle 34"/>
          <p:cNvSpPr>
            <a:spLocks noChangeArrowheads="1"/>
          </p:cNvSpPr>
          <p:nvPr userDrawn="1"/>
        </p:nvSpPr>
        <p:spPr bwMode="auto">
          <a:xfrm>
            <a:off x="22272625" y="7518400"/>
            <a:ext cx="9982200" cy="3541818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5" name="Rectangle 35"/>
          <p:cNvSpPr>
            <a:spLocks noChangeArrowheads="1"/>
          </p:cNvSpPr>
          <p:nvPr userDrawn="1"/>
        </p:nvSpPr>
        <p:spPr bwMode="auto">
          <a:xfrm>
            <a:off x="33078738" y="7518400"/>
            <a:ext cx="9982200" cy="3541818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43891200" cy="640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693738" y="7518400"/>
            <a:ext cx="9974262" cy="354181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0" y="6400801"/>
            <a:ext cx="43891200" cy="173567"/>
          </a:xfrm>
          <a:prstGeom prst="rect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auto">
          <a:xfrm>
            <a:off x="609600" y="43260434"/>
            <a:ext cx="2514600" cy="3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>
                <a:solidFill>
                  <a:schemeClr val="bg2"/>
                </a:solidFill>
                <a:latin typeface="Arial" charset="0"/>
                <a:ea typeface="+mn-ea"/>
              </a:rPr>
              <a:t>POSTER TEMPLATE BY: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bg2"/>
                </a:solidFill>
                <a:latin typeface="Arial" charset="0"/>
                <a:ea typeface="+mn-ea"/>
              </a:rPr>
              <a:t>www.PosterPresentations.com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697568"/>
            <a:ext cx="41924287" cy="293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7518400"/>
            <a:ext cx="9974262" cy="354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0" y="0"/>
            <a:ext cx="43891200" cy="43891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7" name="Rectangle 9"/>
          <p:cNvSpPr>
            <a:spLocks noChangeArrowheads="1"/>
          </p:cNvSpPr>
          <p:nvPr userDrawn="1"/>
        </p:nvSpPr>
        <p:spPr bwMode="auto">
          <a:xfrm>
            <a:off x="11490325" y="7518400"/>
            <a:ext cx="20764500" cy="354181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8" name="Rectangle 11"/>
          <p:cNvSpPr>
            <a:spLocks noChangeArrowheads="1"/>
          </p:cNvSpPr>
          <p:nvPr userDrawn="1"/>
        </p:nvSpPr>
        <p:spPr bwMode="auto">
          <a:xfrm>
            <a:off x="33078738" y="7518400"/>
            <a:ext cx="9982200" cy="354181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0"/>
            <a:ext cx="43891200" cy="640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693738" y="7518400"/>
            <a:ext cx="42367200" cy="354181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0" y="6400801"/>
            <a:ext cx="43891200" cy="173567"/>
          </a:xfrm>
          <a:prstGeom prst="rect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609600" y="43260434"/>
            <a:ext cx="2514600" cy="3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>
                <a:solidFill>
                  <a:schemeClr val="bg2"/>
                </a:solidFill>
                <a:latin typeface="Arial" charset="0"/>
                <a:ea typeface="+mn-ea"/>
              </a:rPr>
              <a:t>POSTER TEMPLATE BY: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bg2"/>
                </a:solidFill>
                <a:latin typeface="Arial" charset="0"/>
                <a:ea typeface="+mn-ea"/>
              </a:rPr>
              <a:t>www.PosterPresentations.com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697568"/>
            <a:ext cx="41924287" cy="293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9" y="7518400"/>
            <a:ext cx="42190987" cy="354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0"/>
            <a:ext cx="43891200" cy="43891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4997302" y="626018"/>
            <a:ext cx="33747740" cy="378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3" tIns="45614" rIns="91243" bIns="456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>
                <a:latin typeface="Arial Black" pitchFamily="34" charset="0"/>
              </a:rPr>
              <a:t>Translating research into practice: Community- engaged Implementation of city-wide breast cancer patient navigation to reduce disparities </a:t>
            </a:r>
          </a:p>
        </p:txBody>
      </p:sp>
      <p:sp>
        <p:nvSpPr>
          <p:cNvPr id="5126" name="Text Box 417"/>
          <p:cNvSpPr txBox="1">
            <a:spLocks noChangeArrowheads="1"/>
          </p:cNvSpPr>
          <p:nvPr/>
        </p:nvSpPr>
        <p:spPr bwMode="auto">
          <a:xfrm>
            <a:off x="715859" y="16498024"/>
            <a:ext cx="9982200" cy="92313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8F8F8"/>
                </a:solidFill>
              </a:rPr>
              <a:t>METHODS</a:t>
            </a:r>
          </a:p>
        </p:txBody>
      </p:sp>
      <p:pic>
        <p:nvPicPr>
          <p:cNvPr id="5135" name="Picture 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0151"/>
            <a:ext cx="43891200" cy="514349"/>
          </a:xfrm>
          <a:prstGeom prst="rect">
            <a:avLst/>
          </a:prstGeom>
          <a:solidFill>
            <a:srgbClr val="E2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78"/>
          <p:cNvSpPr txBox="1">
            <a:spLocks noChangeArrowheads="1"/>
          </p:cNvSpPr>
          <p:nvPr/>
        </p:nvSpPr>
        <p:spPr bwMode="auto">
          <a:xfrm>
            <a:off x="33115467" y="29363346"/>
            <a:ext cx="9982200" cy="92313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8F8F8"/>
                </a:solidFill>
              </a:rPr>
              <a:t>CONCLUSION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32846168" y="30519498"/>
            <a:ext cx="10178246" cy="830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 tIns="457200" rIns="457200" bIns="457200">
            <a:spAutoFit/>
          </a:bodyPr>
          <a:lstStyle>
            <a:lvl1pPr defTabSz="4389438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defTabSz="4389438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defTabSz="4389438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defTabSz="4389438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defTabSz="4389438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Despite </a:t>
            </a:r>
            <a:r>
              <a:rPr lang="en-US" sz="4000" dirty="0"/>
              <a:t>community engaged </a:t>
            </a:r>
            <a:r>
              <a:rPr lang="en-US" sz="4000" dirty="0" smtClean="0"/>
              <a:t>implementation, </a:t>
            </a:r>
            <a:r>
              <a:rPr lang="en-US" sz="4000" dirty="0"/>
              <a:t>we observed low </a:t>
            </a:r>
            <a:r>
              <a:rPr lang="en-US" sz="4000" dirty="0" smtClean="0"/>
              <a:t>fidelity to the patient </a:t>
            </a:r>
            <a:r>
              <a:rPr lang="en-US" sz="4000" dirty="0"/>
              <a:t>navigation </a:t>
            </a:r>
            <a:r>
              <a:rPr lang="en-US" sz="4000" dirty="0" smtClean="0"/>
              <a:t>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Receipt of the navigation protocol </a:t>
            </a:r>
            <a:r>
              <a:rPr lang="en-US" sz="4000" i="1" dirty="0"/>
              <a:t>was </a:t>
            </a:r>
            <a:r>
              <a:rPr lang="en-US" sz="4000" dirty="0"/>
              <a:t>associated with more timely </a:t>
            </a:r>
            <a:r>
              <a:rPr lang="en-US" sz="4000" dirty="0" smtClean="0"/>
              <a:t>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Adoption of evidence-based patient navigation requires alignment with existing health system </a:t>
            </a:r>
            <a:r>
              <a:rPr lang="en-US" sz="4000" dirty="0" smtClean="0"/>
              <a:t>priorities, </a:t>
            </a:r>
            <a:r>
              <a:rPr lang="en-US" sz="4000" dirty="0"/>
              <a:t>data systems that are </a:t>
            </a:r>
            <a:r>
              <a:rPr lang="en-US" sz="4000" dirty="0" smtClean="0"/>
              <a:t>feasible and integration with care teams.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cs typeface="Arial" pitchFamily="34" charset="0"/>
            </a:endParaRPr>
          </a:p>
        </p:txBody>
      </p:sp>
      <p:sp>
        <p:nvSpPr>
          <p:cNvPr id="22" name="Text Box 478"/>
          <p:cNvSpPr txBox="1">
            <a:spLocks noChangeArrowheads="1"/>
          </p:cNvSpPr>
          <p:nvPr/>
        </p:nvSpPr>
        <p:spPr bwMode="auto">
          <a:xfrm>
            <a:off x="11501155" y="7470003"/>
            <a:ext cx="20755257" cy="92313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8F8F8"/>
                </a:solidFill>
              </a:rPr>
              <a:t>RESULTS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868588" y="8971578"/>
            <a:ext cx="12534162" cy="138798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Table 1 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ocio-demographics of TRIP participants (n=1725)</a:t>
            </a:r>
          </a:p>
        </p:txBody>
      </p:sp>
      <p:sp>
        <p:nvSpPr>
          <p:cNvPr id="68" name="Text Box 405"/>
          <p:cNvSpPr txBox="1">
            <a:spLocks noChangeArrowheads="1"/>
          </p:cNvSpPr>
          <p:nvPr/>
        </p:nvSpPr>
        <p:spPr bwMode="auto">
          <a:xfrm>
            <a:off x="696631" y="7541497"/>
            <a:ext cx="9982200" cy="92313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8F8F8"/>
                </a:solidFill>
              </a:rPr>
              <a:t>BACKGROUND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923" y="8581739"/>
            <a:ext cx="988447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Delays </a:t>
            </a:r>
            <a:r>
              <a:rPr lang="en-US" sz="4000" dirty="0" smtClean="0"/>
              <a:t>in </a:t>
            </a:r>
            <a:r>
              <a:rPr lang="en-US" sz="4000" dirty="0"/>
              <a:t>breast cancer care contribute to poor outcomes among women of color and </a:t>
            </a:r>
            <a:r>
              <a:rPr lang="en-US" sz="4000" dirty="0" smtClean="0"/>
              <a:t>uninsured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Patient </a:t>
            </a:r>
            <a:r>
              <a:rPr lang="en-US" sz="4000" dirty="0" smtClean="0"/>
              <a:t>navigation reduces </a:t>
            </a:r>
            <a:r>
              <a:rPr lang="en-US" sz="4000" dirty="0"/>
              <a:t>delays, yet barriers to implementation </a:t>
            </a:r>
            <a:r>
              <a:rPr lang="en-US" sz="4000" dirty="0" smtClean="0"/>
              <a:t>exist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Community-engaged approaches are </a:t>
            </a:r>
            <a:r>
              <a:rPr lang="en-US" sz="4000" dirty="0" smtClean="0"/>
              <a:t>necessary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The </a:t>
            </a:r>
            <a:r>
              <a:rPr lang="en-US" sz="4000" b="1" i="1" dirty="0"/>
              <a:t>Boston Breast Cancer Equity Coalition </a:t>
            </a:r>
            <a:r>
              <a:rPr lang="en-US" sz="4000" dirty="0"/>
              <a:t>collaborated with 4 Clinical Translational Science Institutes in Massachusetts to design, conduct and evaluate a City-wide navigation program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7659" y="4448322"/>
            <a:ext cx="2936116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TA Battaglia, KM Freund, JS Haas, SC Lemon, on behalf of the TRIP Consortium</a:t>
            </a:r>
          </a:p>
          <a:p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120" y="39137534"/>
            <a:ext cx="7812042" cy="1738519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32846168" y="41292262"/>
            <a:ext cx="998598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269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prstClr val="black"/>
                </a:solidFill>
                <a:latin typeface="Arial"/>
                <a:cs typeface="Arial"/>
              </a:rPr>
              <a:t>Award: U01 TR002070-01</a:t>
            </a:r>
          </a:p>
          <a:p>
            <a:pPr algn="ctr" defTabSz="35269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prstClr val="black"/>
                </a:solidFill>
                <a:latin typeface="Arial"/>
                <a:cs typeface="Arial"/>
              </a:rPr>
              <a:t>Clinical Trial: NCT03514433</a:t>
            </a:r>
          </a:p>
          <a:p>
            <a:pPr algn="ctr" defTabSz="35269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397608" y="26654461"/>
            <a:ext cx="8598139" cy="5191324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Eligibility Criteria</a:t>
            </a:r>
          </a:p>
          <a:p>
            <a:pPr marL="468630" indent="-46863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New female breast cancer diagnosis</a:t>
            </a:r>
          </a:p>
          <a:p>
            <a:pPr marL="468630" indent="-46863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Resident of Greater Boston</a:t>
            </a:r>
          </a:p>
          <a:p>
            <a:pPr marL="468630" indent="-46863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at least one risk factor: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Black and/or Hispanic ethnicity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Non-native English speaker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 Insurance or public insurance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020" y="32179120"/>
            <a:ext cx="9953213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/>
              <a:t>Time to first treatment: </a:t>
            </a:r>
            <a:r>
              <a:rPr lang="en-US" sz="4000" dirty="0"/>
              <a:t>number of days from diagnosis to initiation of any treatment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/>
              <a:t>Guideline Concordant Care: </a:t>
            </a:r>
            <a:r>
              <a:rPr lang="en-US" sz="4000" dirty="0"/>
              <a:t>adherence </a:t>
            </a:r>
            <a:r>
              <a:rPr lang="en-US" sz="4000" dirty="0" smtClean="0"/>
              <a:t>to </a:t>
            </a:r>
            <a:r>
              <a:rPr lang="en-US" sz="4000" dirty="0"/>
              <a:t>National Comprehensive Cancer Network </a:t>
            </a:r>
            <a:r>
              <a:rPr lang="en-US" sz="4000" dirty="0" smtClean="0"/>
              <a:t>guidelines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/>
              <a:t>Intervention acceptability:</a:t>
            </a:r>
            <a:r>
              <a:rPr lang="en-US" sz="4000" dirty="0"/>
              <a:t> patient and navigator interviews to </a:t>
            </a:r>
            <a:r>
              <a:rPr lang="en-US" sz="4000" dirty="0" smtClean="0"/>
              <a:t>assess </a:t>
            </a:r>
            <a:r>
              <a:rPr lang="en-US" sz="4000" dirty="0"/>
              <a:t>barriers and </a:t>
            </a:r>
            <a:r>
              <a:rPr lang="en-US" sz="4000" dirty="0" smtClean="0"/>
              <a:t>facilitators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algn="ctr"/>
            <a:r>
              <a:rPr lang="en-US" sz="4000" dirty="0"/>
              <a:t> </a:t>
            </a:r>
            <a:r>
              <a:rPr lang="en-US" sz="4000" b="1" u="sng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rPr>
              <a:t>Analysis</a:t>
            </a:r>
            <a:endParaRPr lang="en-US" sz="40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/>
              <a:t>Intent to Treat Analysis </a:t>
            </a:r>
            <a:r>
              <a:rPr lang="en-US" sz="4000" dirty="0"/>
              <a:t>included all eligible patients in the study period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/>
              <a:t>As Treated Analysis </a:t>
            </a:r>
            <a:r>
              <a:rPr lang="en-US" sz="4000" dirty="0"/>
              <a:t>compared those in the intervention period who received protocol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*Adjusted for time by </a:t>
            </a:r>
            <a:r>
              <a:rPr lang="en-US" sz="4000" dirty="0" smtClean="0"/>
              <a:t>chronological quarter </a:t>
            </a:r>
            <a:r>
              <a:rPr lang="en-US" sz="4000" dirty="0"/>
              <a:t>and clustering by study site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Rapid qualitative analysis of interviews</a:t>
            </a:r>
          </a:p>
        </p:txBody>
      </p:sp>
      <p:sp>
        <p:nvSpPr>
          <p:cNvPr id="42" name="Text Box 478"/>
          <p:cNvSpPr txBox="1">
            <a:spLocks noChangeArrowheads="1"/>
          </p:cNvSpPr>
          <p:nvPr/>
        </p:nvSpPr>
        <p:spPr bwMode="auto">
          <a:xfrm>
            <a:off x="33082525" y="24533320"/>
            <a:ext cx="9982200" cy="92313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8F8F8"/>
                </a:solidFill>
              </a:rPr>
              <a:t>LIMITATIONS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15467" y="25810225"/>
            <a:ext cx="10040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Generalizability 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4000" dirty="0"/>
              <a:t>Boston health systems with existing navigation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4000" dirty="0"/>
              <a:t>English speaking patients interviewed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COVID-19 pandemic caused care disruption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507123" y="19872746"/>
            <a:ext cx="20749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Figure 2. </a:t>
            </a:r>
            <a:r>
              <a:rPr lang="en-US" sz="4000" b="1" dirty="0" smtClean="0"/>
              <a:t>Intervention Group: </a:t>
            </a:r>
            <a:r>
              <a:rPr lang="en-US" sz="4000" dirty="0" smtClean="0"/>
              <a:t>Percent </a:t>
            </a:r>
            <a:r>
              <a:rPr lang="en-US" sz="4000" u="sng" dirty="0" smtClean="0"/>
              <a:t>initiated </a:t>
            </a:r>
            <a:r>
              <a:rPr lang="en-US" sz="4000" u="sng" dirty="0"/>
              <a:t>treatment </a:t>
            </a:r>
            <a:r>
              <a:rPr lang="en-US" sz="4000" dirty="0"/>
              <a:t>by navigation status at 30, 60 and 90 </a:t>
            </a:r>
            <a:r>
              <a:rPr lang="en-US" sz="4000" dirty="0" smtClean="0"/>
              <a:t>days  </a:t>
            </a:r>
            <a:r>
              <a:rPr lang="en-US" sz="4000" dirty="0"/>
              <a:t>(n=1175)</a:t>
            </a:r>
          </a:p>
        </p:txBody>
      </p:sp>
      <p:sp>
        <p:nvSpPr>
          <p:cNvPr id="33" name="Text Box 478"/>
          <p:cNvSpPr txBox="1">
            <a:spLocks noChangeArrowheads="1"/>
          </p:cNvSpPr>
          <p:nvPr/>
        </p:nvSpPr>
        <p:spPr bwMode="auto">
          <a:xfrm>
            <a:off x="33049050" y="7493100"/>
            <a:ext cx="10240623" cy="92313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8F8F8"/>
                </a:solidFill>
              </a:rPr>
              <a:t>IMPLEMENTATION RESULTS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598213" y="9410119"/>
            <a:ext cx="742976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Figure 1. </a:t>
            </a:r>
            <a:r>
              <a:rPr lang="en-US" sz="4000" b="1" i="1" dirty="0"/>
              <a:t>Fidelity t</a:t>
            </a:r>
            <a:r>
              <a:rPr lang="en-US" sz="4000" i="1" dirty="0"/>
              <a:t>o TRIP protocol </a:t>
            </a:r>
            <a:r>
              <a:rPr lang="en-US" sz="4000" i="1" dirty="0" smtClean="0"/>
              <a:t>among </a:t>
            </a:r>
            <a:r>
              <a:rPr lang="en-US" sz="4000" i="1" dirty="0"/>
              <a:t>intervention </a:t>
            </a:r>
            <a:r>
              <a:rPr lang="en-US" sz="4000" i="1" dirty="0" smtClean="0"/>
              <a:t>group (n=1175)</a:t>
            </a:r>
            <a:endParaRPr lang="en-US" sz="4000" dirty="0"/>
          </a:p>
          <a:p>
            <a:endParaRPr lang="en-US" dirty="0"/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193065"/>
              </p:ext>
            </p:extLst>
          </p:nvPr>
        </p:nvGraphicFramePr>
        <p:xfrm>
          <a:off x="11685511" y="20966112"/>
          <a:ext cx="20436856" cy="1019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Rectangle 37"/>
          <p:cNvSpPr/>
          <p:nvPr/>
        </p:nvSpPr>
        <p:spPr>
          <a:xfrm>
            <a:off x="11235603" y="31408200"/>
            <a:ext cx="10460515" cy="199155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Table 2. </a:t>
            </a:r>
            <a:r>
              <a:rPr lang="en-US" sz="40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Intent to </a:t>
            </a:r>
            <a:r>
              <a:rPr lang="en-US" sz="4000" b="1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Treat Analysis</a:t>
            </a:r>
            <a:r>
              <a:rPr lang="en-US" sz="40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intervention group compared with control group </a:t>
            </a:r>
            <a:r>
              <a:rPr lang="en-US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N=1725)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07436"/>
              </p:ext>
            </p:extLst>
          </p:nvPr>
        </p:nvGraphicFramePr>
        <p:xfrm>
          <a:off x="12107128" y="10443761"/>
          <a:ext cx="11034537" cy="80075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78179">
                  <a:extLst>
                    <a:ext uri="{9D8B030D-6E8A-4147-A177-3AD203B41FA5}">
                      <a16:colId xmlns:a16="http://schemas.microsoft.com/office/drawing/2014/main" val="1945651383"/>
                    </a:ext>
                  </a:extLst>
                </a:gridCol>
                <a:gridCol w="3373073">
                  <a:extLst>
                    <a:ext uri="{9D8B030D-6E8A-4147-A177-3AD203B41FA5}">
                      <a16:colId xmlns:a16="http://schemas.microsoft.com/office/drawing/2014/main" val="869884888"/>
                    </a:ext>
                  </a:extLst>
                </a:gridCol>
                <a:gridCol w="3983285">
                  <a:extLst>
                    <a:ext uri="{9D8B030D-6E8A-4147-A177-3AD203B41FA5}">
                      <a16:colId xmlns:a16="http://schemas.microsoft.com/office/drawing/2014/main" val="744340415"/>
                    </a:ext>
                  </a:extLst>
                </a:gridCol>
              </a:tblGrid>
              <a:tr h="135656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Characteristic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Control (n=550)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Intervention (n=1175)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709431"/>
                  </a:ext>
                </a:extLst>
              </a:tr>
              <a:tr h="640080">
                <a:tc rowSpan="3">
                  <a:txBody>
                    <a:bodyPr/>
                    <a:lstStyle/>
                    <a:p>
                      <a:r>
                        <a:rPr lang="en-US" sz="4400" dirty="0">
                          <a:latin typeface="Arial Narrow" panose="020B0606020202030204" pitchFamily="34" charset="0"/>
                        </a:rPr>
                        <a:t>&lt;50</a:t>
                      </a:r>
                    </a:p>
                    <a:p>
                      <a:r>
                        <a:rPr lang="en-US" sz="4400" dirty="0">
                          <a:latin typeface="Arial Narrow" panose="020B0606020202030204" pitchFamily="34" charset="0"/>
                        </a:rPr>
                        <a:t>50-64</a:t>
                      </a:r>
                    </a:p>
                    <a:p>
                      <a:r>
                        <a:rPr lang="en-US" sz="4400" dirty="0">
                          <a:latin typeface="Arial Narrow" panose="020B0606020202030204" pitchFamily="34" charset="0"/>
                        </a:rPr>
                        <a:t>65+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24%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81218886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39%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41%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3155092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37%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34%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94378044"/>
                  </a:ext>
                </a:extLst>
              </a:tr>
              <a:tr h="731520">
                <a:tc rowSpan="3">
                  <a:txBody>
                    <a:bodyPr/>
                    <a:lstStyle/>
                    <a:p>
                      <a:r>
                        <a:rPr lang="en-US" sz="4400" dirty="0">
                          <a:latin typeface="Arial Narrow" panose="020B0606020202030204" pitchFamily="34" charset="0"/>
                        </a:rPr>
                        <a:t>Hispanic</a:t>
                      </a:r>
                    </a:p>
                    <a:p>
                      <a:r>
                        <a:rPr lang="en-US" sz="4400" dirty="0" smtClean="0">
                          <a:latin typeface="Arial Narrow" panose="020B0606020202030204" pitchFamily="34" charset="0"/>
                        </a:rPr>
                        <a:t>NH Black</a:t>
                      </a:r>
                    </a:p>
                    <a:p>
                      <a:r>
                        <a:rPr lang="en-US" sz="4400" dirty="0" smtClean="0">
                          <a:latin typeface="Arial Narrow" panose="020B0606020202030204" pitchFamily="34" charset="0"/>
                        </a:rPr>
                        <a:t>NH Asian</a:t>
                      </a:r>
                      <a:endParaRPr lang="en-US" sz="4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9982953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44%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41%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441229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sz="4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4684450"/>
                  </a:ext>
                </a:extLst>
              </a:tr>
              <a:tr h="622083">
                <a:tc rowSpan="2">
                  <a:txBody>
                    <a:bodyPr/>
                    <a:lstStyle/>
                    <a:p>
                      <a:r>
                        <a:rPr lang="en-US" sz="4400" dirty="0" smtClean="0">
                          <a:latin typeface="Arial Narrow" panose="020B0606020202030204" pitchFamily="34" charset="0"/>
                        </a:rPr>
                        <a:t>Medicaid</a:t>
                      </a:r>
                    </a:p>
                    <a:p>
                      <a:r>
                        <a:rPr lang="en-US" sz="4400" dirty="0" smtClean="0">
                          <a:latin typeface="Arial Narrow" panose="020B0606020202030204" pitchFamily="34" charset="0"/>
                        </a:rPr>
                        <a:t>Medicare</a:t>
                      </a:r>
                      <a:endParaRPr lang="en-US" sz="4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0155912"/>
                  </a:ext>
                </a:extLst>
              </a:tr>
              <a:tr h="618942">
                <a:tc vMerge="1">
                  <a:txBody>
                    <a:bodyPr/>
                    <a:lstStyle/>
                    <a:p>
                      <a:endParaRPr lang="en-US" sz="4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18%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18%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0592233"/>
                  </a:ext>
                </a:extLst>
              </a:tr>
              <a:tr h="844725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Arial Narrow" panose="020B0606020202030204" pitchFamily="34" charset="0"/>
                        </a:rPr>
                        <a:t>Non-English</a:t>
                      </a:r>
                      <a:endParaRPr lang="en-US" sz="4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50%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  <a:latin typeface="Arial Narrow" panose="020B0606020202030204" pitchFamily="34" charset="0"/>
                        </a:rPr>
                        <a:t>42%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33812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335088"/>
              </p:ext>
            </p:extLst>
          </p:nvPr>
        </p:nvGraphicFramePr>
        <p:xfrm>
          <a:off x="11685511" y="33394727"/>
          <a:ext cx="10135042" cy="41227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54879">
                  <a:extLst>
                    <a:ext uri="{9D8B030D-6E8A-4147-A177-3AD203B41FA5}">
                      <a16:colId xmlns:a16="http://schemas.microsoft.com/office/drawing/2014/main" val="2378825532"/>
                    </a:ext>
                  </a:extLst>
                </a:gridCol>
                <a:gridCol w="2326721">
                  <a:extLst>
                    <a:ext uri="{9D8B030D-6E8A-4147-A177-3AD203B41FA5}">
                      <a16:colId xmlns:a16="http://schemas.microsoft.com/office/drawing/2014/main" val="1698813149"/>
                    </a:ext>
                  </a:extLst>
                </a:gridCol>
                <a:gridCol w="2326721">
                  <a:extLst>
                    <a:ext uri="{9D8B030D-6E8A-4147-A177-3AD203B41FA5}">
                      <a16:colId xmlns:a16="http://schemas.microsoft.com/office/drawing/2014/main" val="758639030"/>
                    </a:ext>
                  </a:extLst>
                </a:gridCol>
                <a:gridCol w="2326721">
                  <a:extLst>
                    <a:ext uri="{9D8B030D-6E8A-4147-A177-3AD203B41FA5}">
                      <a16:colId xmlns:a16="http://schemas.microsoft.com/office/drawing/2014/main" val="1595000752"/>
                    </a:ext>
                  </a:extLst>
                </a:gridCol>
              </a:tblGrid>
              <a:tr h="1817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US" sz="4400" kern="10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400" kern="1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aHazard</a:t>
                      </a:r>
                      <a:br>
                        <a:rPr lang="en-US" sz="4400" kern="1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4400" kern="1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Ratio*</a:t>
                      </a:r>
                      <a:endParaRPr lang="en-US" sz="4400" kern="10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400" kern="1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95% Confidence Intervals</a:t>
                      </a:r>
                      <a:endParaRPr lang="en-US" sz="4400" kern="10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88924"/>
                  </a:ext>
                </a:extLst>
              </a:tr>
              <a:tr h="1478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US" sz="440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400" kern="100" dirty="0">
                          <a:effectLst/>
                          <a:latin typeface="Arial Narrow" panose="020B0606020202030204" pitchFamily="34" charset="0"/>
                        </a:rPr>
                        <a:t>Intervention</a:t>
                      </a:r>
                      <a:endParaRPr lang="en-US" sz="4400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US" sz="440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400" kern="100" dirty="0">
                          <a:effectLst/>
                          <a:latin typeface="Arial Narrow" panose="020B0606020202030204" pitchFamily="34" charset="0"/>
                        </a:rPr>
                        <a:t>0.893</a:t>
                      </a:r>
                      <a:endParaRPr lang="en-US" sz="4400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US" sz="440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400" kern="100" dirty="0">
                          <a:effectLst/>
                          <a:latin typeface="Arial Narrow" panose="020B0606020202030204" pitchFamily="34" charset="0"/>
                        </a:rPr>
                        <a:t>0.719</a:t>
                      </a:r>
                      <a:endParaRPr lang="en-US" sz="4400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US" sz="440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400" kern="100" dirty="0">
                          <a:effectLst/>
                          <a:latin typeface="Arial Narrow" panose="020B0606020202030204" pitchFamily="34" charset="0"/>
                        </a:rPr>
                        <a:t>1.110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US" sz="4400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extLst>
                  <a:ext uri="{0D108BD9-81ED-4DB2-BD59-A6C34878D82A}">
                    <a16:rowId xmlns:a16="http://schemas.microsoft.com/office/drawing/2014/main" val="43981668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023310"/>
              </p:ext>
            </p:extLst>
          </p:nvPr>
        </p:nvGraphicFramePr>
        <p:xfrm>
          <a:off x="11685511" y="38649642"/>
          <a:ext cx="20403570" cy="358743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948717">
                  <a:extLst>
                    <a:ext uri="{9D8B030D-6E8A-4147-A177-3AD203B41FA5}">
                      <a16:colId xmlns:a16="http://schemas.microsoft.com/office/drawing/2014/main" val="3738771889"/>
                    </a:ext>
                  </a:extLst>
                </a:gridCol>
                <a:gridCol w="4509787">
                  <a:extLst>
                    <a:ext uri="{9D8B030D-6E8A-4147-A177-3AD203B41FA5}">
                      <a16:colId xmlns:a16="http://schemas.microsoft.com/office/drawing/2014/main" val="374418267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491435024"/>
                    </a:ext>
                  </a:extLst>
                </a:gridCol>
                <a:gridCol w="4788866">
                  <a:extLst>
                    <a:ext uri="{9D8B030D-6E8A-4147-A177-3AD203B41FA5}">
                      <a16:colId xmlns:a16="http://schemas.microsoft.com/office/drawing/2014/main" val="455508768"/>
                    </a:ext>
                  </a:extLst>
                </a:gridCol>
              </a:tblGrid>
              <a:tr h="1190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Guideline</a:t>
                      </a:r>
                      <a:endParaRPr lang="en-US" sz="440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Not Navigated</a:t>
                      </a:r>
                      <a:endParaRPr lang="en-US" sz="440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Navigated</a:t>
                      </a:r>
                      <a:endParaRPr lang="en-US" sz="440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Navigated w/Social Screen</a:t>
                      </a:r>
                      <a:endParaRPr lang="en-US" sz="440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350417"/>
                  </a:ext>
                </a:extLst>
              </a:tr>
              <a:tr h="572667">
                <a:tc rowSpan="3">
                  <a:txBody>
                    <a:bodyPr/>
                    <a:lstStyle/>
                    <a:p>
                      <a:pPr marL="9144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effectLst/>
                          <a:latin typeface="Arial Narrow" panose="020B0606020202030204" pitchFamily="34" charset="0"/>
                        </a:rPr>
                        <a:t>Radiation (</a:t>
                      </a:r>
                      <a:r>
                        <a:rPr lang="en-US" sz="4400" b="0" dirty="0" smtClean="0">
                          <a:effectLst/>
                          <a:latin typeface="Arial Narrow" panose="020B0606020202030204" pitchFamily="34" charset="0"/>
                        </a:rPr>
                        <a:t>n=633 </a:t>
                      </a:r>
                      <a:r>
                        <a:rPr lang="en-US" sz="4400" b="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9144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effectLst/>
                          <a:latin typeface="Arial Narrow" panose="020B0606020202030204" pitchFamily="34" charset="0"/>
                        </a:rPr>
                        <a:t>Hormone (</a:t>
                      </a:r>
                      <a:r>
                        <a:rPr lang="en-US" sz="4400" b="0" dirty="0" smtClean="0">
                          <a:effectLst/>
                          <a:latin typeface="Arial Narrow" panose="020B0606020202030204" pitchFamily="34" charset="0"/>
                        </a:rPr>
                        <a:t>n=426</a:t>
                      </a:r>
                      <a:r>
                        <a:rPr lang="en-US" sz="44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4400" b="0" baseline="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44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9144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effectLst/>
                          <a:latin typeface="Arial Narrow" panose="020B0606020202030204" pitchFamily="34" charset="0"/>
                        </a:rPr>
                        <a:t>Chemotherapy (</a:t>
                      </a:r>
                      <a:r>
                        <a:rPr lang="en-US" sz="4400" b="0" dirty="0" smtClean="0">
                          <a:effectLst/>
                          <a:latin typeface="Arial Narrow" panose="020B0606020202030204" pitchFamily="34" charset="0"/>
                        </a:rPr>
                        <a:t>n=109 </a:t>
                      </a:r>
                      <a:r>
                        <a:rPr lang="en-US" sz="4400" b="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4400" b="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Narrow" panose="020B0606020202030204" pitchFamily="34" charset="0"/>
                        </a:rPr>
                        <a:t>84%</a:t>
                      </a:r>
                      <a:endParaRPr lang="en-US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Narrow" panose="020B0606020202030204" pitchFamily="34" charset="0"/>
                        </a:rPr>
                        <a:t>88%</a:t>
                      </a:r>
                      <a:endParaRPr lang="en-US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Narrow" panose="020B0606020202030204" pitchFamily="34" charset="0"/>
                        </a:rPr>
                        <a:t>87%</a:t>
                      </a:r>
                      <a:endParaRPr lang="en-US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341535"/>
                  </a:ext>
                </a:extLst>
              </a:tr>
              <a:tr h="572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Narrow" panose="020B0606020202030204" pitchFamily="34" charset="0"/>
                        </a:rPr>
                        <a:t>84%</a:t>
                      </a:r>
                      <a:endParaRPr lang="en-US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  <a:endParaRPr lang="en-US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Narrow" panose="020B0606020202030204" pitchFamily="34" charset="0"/>
                        </a:rPr>
                        <a:t>90%</a:t>
                      </a:r>
                      <a:endParaRPr lang="en-US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904571"/>
                  </a:ext>
                </a:extLst>
              </a:tr>
              <a:tr h="677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Narrow" panose="020B0606020202030204" pitchFamily="34" charset="0"/>
                        </a:rPr>
                        <a:t>90%</a:t>
                      </a:r>
                      <a:endParaRPr lang="en-US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Narrow" panose="020B0606020202030204" pitchFamily="34" charset="0"/>
                        </a:rPr>
                        <a:t>94%</a:t>
                      </a:r>
                      <a:endParaRPr lang="en-US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Arial Narrow" panose="020B0606020202030204" pitchFamily="34" charset="0"/>
                        </a:rPr>
                        <a:t>98%</a:t>
                      </a:r>
                      <a:endParaRPr lang="en-US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089334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11663340" y="37840619"/>
            <a:ext cx="20514484" cy="766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Table 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3. </a:t>
            </a:r>
            <a:r>
              <a:rPr lang="en-US" sz="4000" b="1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Guideline Concordant Care</a:t>
            </a:r>
            <a:r>
              <a:rPr lang="en-US" sz="40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percent adherent to each guideline by navigation status</a:t>
            </a:r>
            <a:endParaRPr lang="en-US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44818"/>
              </p:ext>
            </p:extLst>
          </p:nvPr>
        </p:nvGraphicFramePr>
        <p:xfrm>
          <a:off x="33446711" y="15344353"/>
          <a:ext cx="9220350" cy="9072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175">
                  <a:extLst>
                    <a:ext uri="{9D8B030D-6E8A-4147-A177-3AD203B41FA5}">
                      <a16:colId xmlns:a16="http://schemas.microsoft.com/office/drawing/2014/main" val="3867078191"/>
                    </a:ext>
                  </a:extLst>
                </a:gridCol>
                <a:gridCol w="4610175">
                  <a:extLst>
                    <a:ext uri="{9D8B030D-6E8A-4147-A177-3AD203B41FA5}">
                      <a16:colId xmlns:a16="http://schemas.microsoft.com/office/drawing/2014/main" val="2617864680"/>
                    </a:ext>
                  </a:extLst>
                </a:gridCol>
              </a:tblGrid>
              <a:tr h="9342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Barriers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Facilitators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26546"/>
                  </a:ext>
                </a:extLst>
              </a:tr>
              <a:tr h="7576078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dirty="0">
                          <a:latin typeface="Arial Narrow" panose="020B0606020202030204" pitchFamily="34" charset="0"/>
                        </a:rPr>
                        <a:t>Tension</a:t>
                      </a:r>
                      <a:r>
                        <a:rPr lang="en-US" sz="4400" baseline="0" dirty="0">
                          <a:latin typeface="Arial Narrow" panose="020B0606020202030204" pitchFamily="34" charset="0"/>
                        </a:rPr>
                        <a:t> for change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dirty="0" smtClean="0">
                          <a:latin typeface="Arial Narrow" panose="020B0606020202030204" pitchFamily="34" charset="0"/>
                        </a:rPr>
                        <a:t>Lack </a:t>
                      </a:r>
                      <a:r>
                        <a:rPr lang="en-US" sz="4400" dirty="0"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en-US" sz="4400" baseline="0" dirty="0">
                          <a:latin typeface="Arial Narrow" panose="020B0606020202030204" pitchFamily="34" charset="0"/>
                        </a:rPr>
                        <a:t> integration into care teams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baseline="0" dirty="0">
                          <a:latin typeface="Arial Narrow" panose="020B0606020202030204" pitchFamily="34" charset="0"/>
                        </a:rPr>
                        <a:t>Telephone v. in-person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baseline="0" dirty="0">
                          <a:latin typeface="Arial Narrow" panose="020B0606020202030204" pitchFamily="34" charset="0"/>
                        </a:rPr>
                        <a:t>Language barriers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baseline="0" dirty="0">
                          <a:latin typeface="Arial Narrow" panose="020B0606020202030204" pitchFamily="34" charset="0"/>
                        </a:rPr>
                        <a:t>Incompatible data systems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baseline="0" dirty="0">
                          <a:latin typeface="Arial Narrow" panose="020B0606020202030204" pitchFamily="34" charset="0"/>
                        </a:rPr>
                        <a:t>Documentation burden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endParaRPr lang="en-US" sz="4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baseline="0" dirty="0">
                          <a:latin typeface="Arial Narrow" panose="020B0606020202030204" pitchFamily="34" charset="0"/>
                        </a:rPr>
                        <a:t>Alignment of protocol with hospital focus on social needs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baseline="0" dirty="0">
                          <a:latin typeface="Arial Narrow" panose="020B0606020202030204" pitchFamily="34" charset="0"/>
                        </a:rPr>
                        <a:t>Standard protocol adapted to existing workflow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baseline="0" dirty="0">
                          <a:latin typeface="Arial Narrow" panose="020B0606020202030204" pitchFamily="34" charset="0"/>
                        </a:rPr>
                        <a:t>Established </a:t>
                      </a:r>
                      <a:r>
                        <a:rPr lang="en-US" sz="4400" baseline="0" dirty="0" smtClean="0">
                          <a:latin typeface="Arial Narrow" panose="020B0606020202030204" pitchFamily="34" charset="0"/>
                        </a:rPr>
                        <a:t>relationships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baseline="0" dirty="0" smtClean="0">
                          <a:latin typeface="Arial Narrow" panose="020B0606020202030204" pitchFamily="34" charset="0"/>
                        </a:rPr>
                        <a:t>Empathic </a:t>
                      </a:r>
                      <a:r>
                        <a:rPr lang="en-US" sz="4400" baseline="0" dirty="0">
                          <a:latin typeface="Arial Narrow" panose="020B0606020202030204" pitchFamily="34" charset="0"/>
                        </a:rPr>
                        <a:t>inquiry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2933"/>
                  </a:ext>
                </a:extLst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3144083" y="14534256"/>
            <a:ext cx="981780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Table </a:t>
            </a:r>
            <a:r>
              <a:rPr lang="en-US" sz="4000" b="1" dirty="0" smtClean="0"/>
              <a:t>4. </a:t>
            </a:r>
            <a:r>
              <a:rPr lang="en-US" sz="4000" i="1" dirty="0"/>
              <a:t>TRIP Intervention adoption</a:t>
            </a:r>
            <a:endParaRPr lang="en-US" sz="4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923" y="17709830"/>
            <a:ext cx="9937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Translating Research Into Practice (TRIP) is a Type 1 hybrid</a:t>
            </a:r>
            <a:r>
              <a:rPr lang="en-US" sz="4000" kern="0" dirty="0">
                <a:solidFill>
                  <a:prstClr val="black"/>
                </a:solidFill>
                <a:cs typeface="Arial"/>
              </a:rPr>
              <a:t> effectiveness-implementation trial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prstClr val="black"/>
                </a:solidFill>
                <a:cs typeface="Arial"/>
              </a:rPr>
              <a:t>Cluster-randomized, stepped wedge design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720" y="24015641"/>
            <a:ext cx="98844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TRIP Intervention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Standardized navigation protocol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Shared patient registry across hospitals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Systematic screening for social needs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049049" y="8682224"/>
            <a:ext cx="10015675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Navigators </a:t>
            </a:r>
            <a:r>
              <a:rPr lang="en-US" sz="4000" dirty="0" smtClean="0"/>
              <a:t>reported: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Intervention protocols acceptable and helped formalize navigation process within hospital</a:t>
            </a:r>
            <a:endParaRPr lang="en-US" sz="4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variability </a:t>
            </a:r>
            <a:r>
              <a:rPr lang="en-US" sz="4000" dirty="0"/>
              <a:t>in how they identified eligible </a:t>
            </a:r>
            <a:r>
              <a:rPr lang="en-US" sz="4000" dirty="0" smtClean="0"/>
              <a:t>patients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disruption </a:t>
            </a:r>
            <a:r>
              <a:rPr lang="en-US" sz="4000" dirty="0"/>
              <a:t>during the COVID pandemic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Patients </a:t>
            </a:r>
            <a:r>
              <a:rPr lang="en-US" sz="4000" dirty="0"/>
              <a:t>reported feeling supported when asked about social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87054"/>
            <a:ext cx="11136086" cy="1601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8821" y="2001801"/>
            <a:ext cx="6152062" cy="2094741"/>
          </a:xfrm>
          <a:prstGeom prst="rect">
            <a:avLst/>
          </a:prstGeom>
        </p:spPr>
      </p:pic>
      <p:pic>
        <p:nvPicPr>
          <p:cNvPr id="1026" name="Picture 2" descr="Welcome to the HCCRC Scheduling System – Harvard Catalyst Scheduler System  Suppo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100" y="4095303"/>
            <a:ext cx="8166100" cy="21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01071"/>
            <a:ext cx="9616153" cy="1732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631" y="253080"/>
            <a:ext cx="4864630" cy="2327322"/>
          </a:xfrm>
          <a:prstGeom prst="rect">
            <a:avLst/>
          </a:prstGeom>
        </p:spPr>
      </p:pic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157859"/>
              </p:ext>
            </p:extLst>
          </p:nvPr>
        </p:nvGraphicFramePr>
        <p:xfrm>
          <a:off x="23436493" y="11179833"/>
          <a:ext cx="8130829" cy="832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2901" y="19982157"/>
            <a:ext cx="9407077" cy="403375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2441"/>
              </p:ext>
            </p:extLst>
          </p:nvPr>
        </p:nvGraphicFramePr>
        <p:xfrm>
          <a:off x="22236508" y="33178139"/>
          <a:ext cx="10019904" cy="451225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25913">
                  <a:extLst>
                    <a:ext uri="{9D8B030D-6E8A-4147-A177-3AD203B41FA5}">
                      <a16:colId xmlns:a16="http://schemas.microsoft.com/office/drawing/2014/main" val="2692134998"/>
                    </a:ext>
                  </a:extLst>
                </a:gridCol>
                <a:gridCol w="2078198">
                  <a:extLst>
                    <a:ext uri="{9D8B030D-6E8A-4147-A177-3AD203B41FA5}">
                      <a16:colId xmlns:a16="http://schemas.microsoft.com/office/drawing/2014/main" val="1500203485"/>
                    </a:ext>
                  </a:extLst>
                </a:gridCol>
                <a:gridCol w="2015504">
                  <a:extLst>
                    <a:ext uri="{9D8B030D-6E8A-4147-A177-3AD203B41FA5}">
                      <a16:colId xmlns:a16="http://schemas.microsoft.com/office/drawing/2014/main" val="2203658153"/>
                    </a:ext>
                  </a:extLst>
                </a:gridCol>
                <a:gridCol w="2300289">
                  <a:extLst>
                    <a:ext uri="{9D8B030D-6E8A-4147-A177-3AD203B41FA5}">
                      <a16:colId xmlns:a16="http://schemas.microsoft.com/office/drawing/2014/main" val="3928658981"/>
                    </a:ext>
                  </a:extLst>
                </a:gridCol>
              </a:tblGrid>
              <a:tr h="1635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lang="en-US" sz="4000" kern="10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000" kern="1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aHazard</a:t>
                      </a:r>
                      <a:br>
                        <a:rPr lang="en-US" sz="4000" kern="1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4000" kern="1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Ratio*</a:t>
                      </a:r>
                      <a:endParaRPr lang="en-US" sz="4000" kern="10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000" kern="1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95% Confidence Intervals</a:t>
                      </a:r>
                      <a:endParaRPr lang="en-US" sz="4000" kern="100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742867"/>
                  </a:ext>
                </a:extLst>
              </a:tr>
              <a:tr h="1107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kern="100" dirty="0">
                          <a:effectLst/>
                          <a:latin typeface="Arial Narrow" panose="020B0606020202030204" pitchFamily="34" charset="0"/>
                        </a:rPr>
                        <a:t>Navigated</a:t>
                      </a:r>
                      <a:endParaRPr lang="en-US" sz="4000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000" kern="100" dirty="0">
                          <a:effectLst/>
                          <a:latin typeface="Arial Narrow" panose="020B0606020202030204" pitchFamily="34" charset="0"/>
                        </a:rPr>
                        <a:t>0.950</a:t>
                      </a:r>
                      <a:endParaRPr lang="en-US" sz="4000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000" kern="100" dirty="0">
                          <a:effectLst/>
                          <a:latin typeface="Arial Narrow" panose="020B0606020202030204" pitchFamily="34" charset="0"/>
                        </a:rPr>
                        <a:t>0.711</a:t>
                      </a:r>
                      <a:endParaRPr lang="en-US" sz="4000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000" kern="100" dirty="0">
                          <a:effectLst/>
                          <a:latin typeface="Arial Narrow" panose="020B0606020202030204" pitchFamily="34" charset="0"/>
                        </a:rPr>
                        <a:t>1.270</a:t>
                      </a:r>
                      <a:endParaRPr lang="en-US" sz="4000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extLst>
                  <a:ext uri="{0D108BD9-81ED-4DB2-BD59-A6C34878D82A}">
                    <a16:rowId xmlns:a16="http://schemas.microsoft.com/office/drawing/2014/main" val="4267142609"/>
                  </a:ext>
                </a:extLst>
              </a:tr>
              <a:tr h="1769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000" kern="100" dirty="0">
                          <a:effectLst/>
                          <a:latin typeface="Arial Narrow" panose="020B0606020202030204" pitchFamily="34" charset="0"/>
                        </a:rPr>
                        <a:t>Navigated w/Social Screen</a:t>
                      </a:r>
                      <a:endParaRPr lang="en-US" sz="4000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000" b="1" kern="100" dirty="0">
                          <a:effectLst/>
                          <a:latin typeface="Arial Narrow" panose="020B0606020202030204" pitchFamily="34" charset="0"/>
                        </a:rPr>
                        <a:t>1.241</a:t>
                      </a:r>
                      <a:endParaRPr lang="en-US" sz="4000" b="1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000" b="1" kern="100" dirty="0">
                          <a:effectLst/>
                          <a:latin typeface="Arial Narrow" panose="020B0606020202030204" pitchFamily="34" charset="0"/>
                        </a:rPr>
                        <a:t>1.074</a:t>
                      </a:r>
                      <a:endParaRPr lang="en-US" sz="4000" b="1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4000" b="1" kern="100" dirty="0">
                          <a:effectLst/>
                          <a:latin typeface="Arial Narrow" panose="020B0606020202030204" pitchFamily="34" charset="0"/>
                        </a:rPr>
                        <a:t>1.435</a:t>
                      </a:r>
                      <a:endParaRPr lang="en-US" sz="4000" b="1" kern="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/>
                </a:tc>
                <a:extLst>
                  <a:ext uri="{0D108BD9-81ED-4DB2-BD59-A6C34878D82A}">
                    <a16:rowId xmlns:a16="http://schemas.microsoft.com/office/drawing/2014/main" val="42451889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236508" y="31554880"/>
            <a:ext cx="9941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Table 3. </a:t>
            </a:r>
            <a:r>
              <a:rPr lang="en-US" sz="4000" b="1" i="1" dirty="0" smtClean="0">
                <a:cs typeface="Arial" panose="020B0604020202020204" pitchFamily="34" charset="0"/>
              </a:rPr>
              <a:t>Intervention Group Only</a:t>
            </a:r>
            <a:r>
              <a:rPr lang="en-US" sz="4000" i="1" dirty="0" smtClean="0">
                <a:cs typeface="Arial" panose="020B0604020202020204" pitchFamily="34" charset="0"/>
              </a:rPr>
              <a:t>: </a:t>
            </a:r>
            <a:r>
              <a:rPr lang="en-US" sz="4000" dirty="0" smtClean="0"/>
              <a:t>compared </a:t>
            </a:r>
            <a:r>
              <a:rPr lang="en-US" sz="4000" dirty="0"/>
              <a:t>with those who received no navigation (n=1175)</a:t>
            </a:r>
          </a:p>
        </p:txBody>
      </p:sp>
    </p:spTree>
    <p:extLst>
      <p:ext uri="{BB962C8B-B14F-4D97-AF65-F5344CB8AC3E}">
        <p14:creationId xmlns:p14="http://schemas.microsoft.com/office/powerpoint/2010/main" val="3431123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29890</TotalTime>
  <Words>619</Words>
  <Application>Microsoft Office PowerPoint</Application>
  <PresentationFormat>Custom</PresentationFormat>
  <Paragraphs>144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MS PGothic</vt:lpstr>
      <vt:lpstr>Arial</vt:lpstr>
      <vt:lpstr>Arial Black</vt:lpstr>
      <vt:lpstr>Arial Narrow</vt:lpstr>
      <vt:lpstr>Calibri</vt:lpstr>
      <vt:lpstr>Comic Sans MS</vt:lpstr>
      <vt:lpstr>Times New Roman</vt:lpstr>
      <vt:lpstr>Wingdings</vt:lpstr>
      <vt:lpstr>Custom Design</vt:lpstr>
      <vt:lpstr>1_Custom Design</vt:lpstr>
      <vt:lpstr>2_Custom Design</vt:lpstr>
      <vt:lpstr>PowerPoint Presentation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48x36 Poster Template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Amburgey, Deborah</cp:lastModifiedBy>
  <cp:revision>486</cp:revision>
  <cp:lastPrinted>2012-04-23T16:44:15Z</cp:lastPrinted>
  <dcterms:created xsi:type="dcterms:W3CDTF">2005-05-18T01:24:28Z</dcterms:created>
  <dcterms:modified xsi:type="dcterms:W3CDTF">2023-10-26T20:02:50Z</dcterms:modified>
  <cp:category>Powerpoint poster templates</cp:category>
</cp:coreProperties>
</file>