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69.jpg" ContentType="image/jpg"/>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 id="2147483701" r:id="rId4"/>
  </p:sldMasterIdLst>
  <p:notesMasterIdLst>
    <p:notesMasterId r:id="rId75"/>
  </p:notesMasterIdLst>
  <p:handoutMasterIdLst>
    <p:handoutMasterId r:id="rId76"/>
  </p:handoutMasterIdLst>
  <p:sldIdLst>
    <p:sldId id="314" r:id="rId5"/>
    <p:sldId id="400" r:id="rId6"/>
    <p:sldId id="401" r:id="rId7"/>
    <p:sldId id="439" r:id="rId8"/>
    <p:sldId id="440" r:id="rId9"/>
    <p:sldId id="496" r:id="rId10"/>
    <p:sldId id="405" r:id="rId11"/>
    <p:sldId id="404" r:id="rId12"/>
    <p:sldId id="442" r:id="rId13"/>
    <p:sldId id="446" r:id="rId14"/>
    <p:sldId id="445" r:id="rId15"/>
    <p:sldId id="448" r:id="rId16"/>
    <p:sldId id="449" r:id="rId17"/>
    <p:sldId id="450" r:id="rId18"/>
    <p:sldId id="451" r:id="rId19"/>
    <p:sldId id="520" r:id="rId20"/>
    <p:sldId id="504" r:id="rId21"/>
    <p:sldId id="452" r:id="rId22"/>
    <p:sldId id="521" r:id="rId23"/>
    <p:sldId id="453" r:id="rId24"/>
    <p:sldId id="522" r:id="rId25"/>
    <p:sldId id="523" r:id="rId26"/>
    <p:sldId id="524" r:id="rId27"/>
    <p:sldId id="454" r:id="rId28"/>
    <p:sldId id="455" r:id="rId29"/>
    <p:sldId id="456" r:id="rId30"/>
    <p:sldId id="511" r:id="rId31"/>
    <p:sldId id="536" r:id="rId32"/>
    <p:sldId id="458" r:id="rId33"/>
    <p:sldId id="457" r:id="rId34"/>
    <p:sldId id="460" r:id="rId35"/>
    <p:sldId id="461" r:id="rId36"/>
    <p:sldId id="462" r:id="rId37"/>
    <p:sldId id="463" r:id="rId38"/>
    <p:sldId id="396" r:id="rId39"/>
    <p:sldId id="525" r:id="rId40"/>
    <p:sldId id="526" r:id="rId41"/>
    <p:sldId id="399" r:id="rId42"/>
    <p:sldId id="366" r:id="rId43"/>
    <p:sldId id="527" r:id="rId44"/>
    <p:sldId id="528" r:id="rId45"/>
    <p:sldId id="407" r:id="rId46"/>
    <p:sldId id="529" r:id="rId47"/>
    <p:sldId id="530" r:id="rId48"/>
    <p:sldId id="415" r:id="rId49"/>
    <p:sldId id="532" r:id="rId50"/>
    <p:sldId id="533" r:id="rId51"/>
    <p:sldId id="531" r:id="rId52"/>
    <p:sldId id="380" r:id="rId53"/>
    <p:sldId id="421" r:id="rId54"/>
    <p:sldId id="537" r:id="rId55"/>
    <p:sldId id="480" r:id="rId56"/>
    <p:sldId id="482" r:id="rId57"/>
    <p:sldId id="483" r:id="rId58"/>
    <p:sldId id="484" r:id="rId59"/>
    <p:sldId id="485" r:id="rId60"/>
    <p:sldId id="414" r:id="rId61"/>
    <p:sldId id="494" r:id="rId62"/>
    <p:sldId id="466" r:id="rId63"/>
    <p:sldId id="534" r:id="rId64"/>
    <p:sldId id="535" r:id="rId65"/>
    <p:sldId id="515" r:id="rId66"/>
    <p:sldId id="513" r:id="rId67"/>
    <p:sldId id="498" r:id="rId68"/>
    <p:sldId id="499" r:id="rId69"/>
    <p:sldId id="519" r:id="rId70"/>
    <p:sldId id="502" r:id="rId71"/>
    <p:sldId id="508" r:id="rId72"/>
    <p:sldId id="412" r:id="rId73"/>
    <p:sldId id="474"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5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bins, Charlotte" initials="RC" lastIdx="24" clrIdx="0">
    <p:extLst>
      <p:ext uri="{19B8F6BF-5375-455C-9EA6-DF929625EA0E}">
        <p15:presenceInfo xmlns:p15="http://schemas.microsoft.com/office/powerpoint/2012/main" userId="S-1-5-21-1013449540-720069183-311576647-248275" providerId="AD"/>
      </p:ext>
    </p:extLst>
  </p:cmAuthor>
  <p:cmAuthor id="2" name="Amburgey, Deborah" initials="AD" lastIdx="13" clrIdx="1">
    <p:extLst>
      <p:ext uri="{19B8F6BF-5375-455C-9EA6-DF929625EA0E}">
        <p15:presenceInfo xmlns:p15="http://schemas.microsoft.com/office/powerpoint/2012/main" userId="S-1-5-21-1013449540-720069183-311576647-2620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85D9AB"/>
    <a:srgbClr val="75BD61"/>
    <a:srgbClr val="55A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47" autoAdjust="0"/>
    <p:restoredTop sz="93942" autoAdjust="0"/>
  </p:normalViewPr>
  <p:slideViewPr>
    <p:cSldViewPr snapToGrid="0" showGuides="1">
      <p:cViewPr varScale="1">
        <p:scale>
          <a:sx n="110" d="100"/>
          <a:sy n="110" d="100"/>
        </p:scale>
        <p:origin x="872" y="80"/>
      </p:cViewPr>
      <p:guideLst>
        <p:guide orient="horz" pos="672"/>
        <p:guide pos="528"/>
      </p:guideLst>
    </p:cSldViewPr>
  </p:slideViewPr>
  <p:outlineViewPr>
    <p:cViewPr>
      <p:scale>
        <a:sx n="33" d="100"/>
        <a:sy n="33" d="100"/>
      </p:scale>
      <p:origin x="0" y="-6120"/>
    </p:cViewPr>
  </p:outlineViewPr>
  <p:notesTextViewPr>
    <p:cViewPr>
      <p:scale>
        <a:sx n="1" d="1"/>
        <a:sy n="1" d="1"/>
      </p:scale>
      <p:origin x="0" y="0"/>
    </p:cViewPr>
  </p:notesTextViewPr>
  <p:sorterViewPr>
    <p:cViewPr varScale="1">
      <p:scale>
        <a:sx n="1" d="1"/>
        <a:sy n="1" d="1"/>
      </p:scale>
      <p:origin x="0" y="-60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FITZG1\Documents\SNA%20bar%20cha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FITZG1\Documents\SNA%20bar%20char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Black NH</c:v>
                </c:pt>
              </c:strCache>
            </c:strRef>
          </c:tx>
          <c:spPr>
            <a:solidFill>
              <a:schemeClr val="accent1"/>
            </a:solidFill>
            <a:ln>
              <a:noFill/>
            </a:ln>
            <a:effectLst/>
          </c:spPr>
          <c:invertIfNegative val="0"/>
          <c:cat>
            <c:strRef>
              <c:f>Sheet1!$A$2</c:f>
              <c:strCache>
                <c:ptCount val="1"/>
                <c:pt idx="0">
                  <c:v>Days to start treatment</c:v>
                </c:pt>
              </c:strCache>
            </c:strRef>
          </c:cat>
          <c:val>
            <c:numRef>
              <c:f>Sheet1!$B$2</c:f>
              <c:numCache>
                <c:formatCode>General</c:formatCode>
                <c:ptCount val="1"/>
                <c:pt idx="0">
                  <c:v>54</c:v>
                </c:pt>
              </c:numCache>
            </c:numRef>
          </c:val>
          <c:extLst>
            <c:ext xmlns:c16="http://schemas.microsoft.com/office/drawing/2014/chart" uri="{C3380CC4-5D6E-409C-BE32-E72D297353CC}">
              <c16:uniqueId val="{00000000-7CDF-4418-A645-0CB2A5CDDF69}"/>
            </c:ext>
          </c:extLst>
        </c:ser>
        <c:ser>
          <c:idx val="1"/>
          <c:order val="1"/>
          <c:tx>
            <c:strRef>
              <c:f>Sheet1!$C$1</c:f>
              <c:strCache>
                <c:ptCount val="1"/>
                <c:pt idx="0">
                  <c:v>White NH</c:v>
                </c:pt>
              </c:strCache>
            </c:strRef>
          </c:tx>
          <c:spPr>
            <a:solidFill>
              <a:schemeClr val="accent2"/>
            </a:solidFill>
            <a:ln>
              <a:noFill/>
            </a:ln>
            <a:effectLst/>
          </c:spPr>
          <c:invertIfNegative val="0"/>
          <c:cat>
            <c:strRef>
              <c:f>Sheet1!$A$2</c:f>
              <c:strCache>
                <c:ptCount val="1"/>
                <c:pt idx="0">
                  <c:v>Days to start treatment</c:v>
                </c:pt>
              </c:strCache>
            </c:strRef>
          </c:cat>
          <c:val>
            <c:numRef>
              <c:f>Sheet1!$C$2</c:f>
              <c:numCache>
                <c:formatCode>General</c:formatCode>
                <c:ptCount val="1"/>
                <c:pt idx="0">
                  <c:v>41</c:v>
                </c:pt>
              </c:numCache>
            </c:numRef>
          </c:val>
          <c:extLst>
            <c:ext xmlns:c16="http://schemas.microsoft.com/office/drawing/2014/chart" uri="{C3380CC4-5D6E-409C-BE32-E72D297353CC}">
              <c16:uniqueId val="{00000001-7CDF-4418-A645-0CB2A5CDDF69}"/>
            </c:ext>
          </c:extLst>
        </c:ser>
        <c:dLbls>
          <c:showLegendKey val="0"/>
          <c:showVal val="0"/>
          <c:showCatName val="0"/>
          <c:showSerName val="0"/>
          <c:showPercent val="0"/>
          <c:showBubbleSize val="0"/>
        </c:dLbls>
        <c:gapWidth val="219"/>
        <c:overlap val="-27"/>
        <c:axId val="383241480"/>
        <c:axId val="383243832"/>
      </c:barChart>
      <c:catAx>
        <c:axId val="38324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83243832"/>
        <c:crosses val="autoZero"/>
        <c:auto val="1"/>
        <c:lblAlgn val="ctr"/>
        <c:lblOffset val="100"/>
        <c:noMultiLvlLbl val="0"/>
      </c:catAx>
      <c:valAx>
        <c:axId val="383243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83241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All 3 Components</c:v>
                </c:pt>
              </c:strCache>
            </c:strRef>
          </c:tx>
          <c:spPr>
            <a:solidFill>
              <a:schemeClr val="accent2">
                <a:lumMod val="75000"/>
              </a:schemeClr>
            </a:solidFill>
            <a:ln>
              <a:noFill/>
            </a:ln>
            <a:effectLst/>
          </c:spPr>
          <c:invertIfNegative val="0"/>
          <c:cat>
            <c:strRef>
              <c:f>Sheet1!$A$2</c:f>
              <c:strCache>
                <c:ptCount val="1"/>
                <c:pt idx="0">
                  <c:v>Category 1</c:v>
                </c:pt>
              </c:strCache>
            </c:strRef>
          </c:cat>
          <c:val>
            <c:numRef>
              <c:f>Sheet1!$B$2</c:f>
              <c:numCache>
                <c:formatCode>General</c:formatCode>
                <c:ptCount val="1"/>
                <c:pt idx="0">
                  <c:v>167</c:v>
                </c:pt>
              </c:numCache>
            </c:numRef>
          </c:val>
          <c:extLst>
            <c:ext xmlns:c16="http://schemas.microsoft.com/office/drawing/2014/chart" uri="{C3380CC4-5D6E-409C-BE32-E72D297353CC}">
              <c16:uniqueId val="{00000000-34E6-4C12-8AA3-8D9750BFE7FF}"/>
            </c:ext>
          </c:extLst>
        </c:ser>
        <c:ser>
          <c:idx val="1"/>
          <c:order val="1"/>
          <c:tx>
            <c:strRef>
              <c:f>Sheet1!$C$1</c:f>
              <c:strCache>
                <c:ptCount val="1"/>
                <c:pt idx="0">
                  <c:v>Level 3</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39</c:v>
                </c:pt>
              </c:numCache>
            </c:numRef>
          </c:val>
          <c:extLst>
            <c:ext xmlns:c16="http://schemas.microsoft.com/office/drawing/2014/chart" uri="{C3380CC4-5D6E-409C-BE32-E72D297353CC}">
              <c16:uniqueId val="{00000001-34E6-4C12-8AA3-8D9750BFE7FF}"/>
            </c:ext>
          </c:extLst>
        </c:ser>
        <c:ser>
          <c:idx val="2"/>
          <c:order val="2"/>
          <c:tx>
            <c:strRef>
              <c:f>Sheet1!$D$1</c:f>
              <c:strCache>
                <c:ptCount val="1"/>
                <c:pt idx="0">
                  <c:v>Level2</c:v>
                </c:pt>
              </c:strCache>
            </c:strRef>
          </c:tx>
          <c:spPr>
            <a:solidFill>
              <a:schemeClr val="accent2">
                <a:lumMod val="60000"/>
                <a:lumOff val="40000"/>
              </a:schemeClr>
            </a:solidFill>
            <a:ln>
              <a:noFill/>
            </a:ln>
            <a:effectLst/>
          </c:spPr>
          <c:invertIfNegative val="0"/>
          <c:cat>
            <c:strRef>
              <c:f>Sheet1!$A$2</c:f>
              <c:strCache>
                <c:ptCount val="1"/>
                <c:pt idx="0">
                  <c:v>Category 1</c:v>
                </c:pt>
              </c:strCache>
            </c:strRef>
          </c:cat>
          <c:val>
            <c:numRef>
              <c:f>Sheet1!$D$2</c:f>
              <c:numCache>
                <c:formatCode>General</c:formatCode>
                <c:ptCount val="1"/>
                <c:pt idx="0">
                  <c:v>201</c:v>
                </c:pt>
              </c:numCache>
            </c:numRef>
          </c:val>
          <c:extLst>
            <c:ext xmlns:c16="http://schemas.microsoft.com/office/drawing/2014/chart" uri="{C3380CC4-5D6E-409C-BE32-E72D297353CC}">
              <c16:uniqueId val="{00000002-34E6-4C12-8AA3-8D9750BFE7FF}"/>
            </c:ext>
          </c:extLst>
        </c:ser>
        <c:ser>
          <c:idx val="3"/>
          <c:order val="3"/>
          <c:tx>
            <c:strRef>
              <c:f>Sheet1!$E$1</c:f>
              <c:strCache>
                <c:ptCount val="1"/>
                <c:pt idx="0">
                  <c:v>Level 1</c:v>
                </c:pt>
              </c:strCache>
            </c:strRef>
          </c:tx>
          <c:spPr>
            <a:solidFill>
              <a:schemeClr val="accent2">
                <a:lumMod val="40000"/>
                <a:lumOff val="60000"/>
              </a:schemeClr>
            </a:solidFill>
            <a:ln>
              <a:noFill/>
            </a:ln>
            <a:effectLst/>
          </c:spPr>
          <c:invertIfNegative val="0"/>
          <c:cat>
            <c:strRef>
              <c:f>Sheet1!$A$2</c:f>
              <c:strCache>
                <c:ptCount val="1"/>
                <c:pt idx="0">
                  <c:v>Category 1</c:v>
                </c:pt>
              </c:strCache>
            </c:strRef>
          </c:cat>
          <c:val>
            <c:numRef>
              <c:f>Sheet1!$E$2</c:f>
              <c:numCache>
                <c:formatCode>General</c:formatCode>
                <c:ptCount val="1"/>
                <c:pt idx="0">
                  <c:v>181</c:v>
                </c:pt>
              </c:numCache>
            </c:numRef>
          </c:val>
          <c:extLst>
            <c:ext xmlns:c16="http://schemas.microsoft.com/office/drawing/2014/chart" uri="{C3380CC4-5D6E-409C-BE32-E72D297353CC}">
              <c16:uniqueId val="{00000003-34E6-4C12-8AA3-8D9750BFE7FF}"/>
            </c:ext>
          </c:extLst>
        </c:ser>
        <c:ser>
          <c:idx val="4"/>
          <c:order val="4"/>
          <c:tx>
            <c:strRef>
              <c:f>Sheet1!$F$1</c:f>
              <c:strCache>
                <c:ptCount val="1"/>
                <c:pt idx="0">
                  <c:v>No Navigation</c:v>
                </c:pt>
              </c:strCache>
            </c:strRef>
          </c:tx>
          <c:spPr>
            <a:solidFill>
              <a:schemeClr val="accent1"/>
            </a:solidFill>
            <a:ln>
              <a:noFill/>
            </a:ln>
            <a:effectLst/>
          </c:spPr>
          <c:invertIfNegative val="0"/>
          <c:cat>
            <c:strRef>
              <c:f>Sheet1!$A$2</c:f>
              <c:strCache>
                <c:ptCount val="1"/>
                <c:pt idx="0">
                  <c:v>Category 1</c:v>
                </c:pt>
              </c:strCache>
            </c:strRef>
          </c:cat>
          <c:val>
            <c:numRef>
              <c:f>Sheet1!$F$2</c:f>
              <c:numCache>
                <c:formatCode>General</c:formatCode>
                <c:ptCount val="1"/>
                <c:pt idx="0">
                  <c:v>591</c:v>
                </c:pt>
              </c:numCache>
            </c:numRef>
          </c:val>
          <c:extLst>
            <c:ext xmlns:c16="http://schemas.microsoft.com/office/drawing/2014/chart" uri="{C3380CC4-5D6E-409C-BE32-E72D297353CC}">
              <c16:uniqueId val="{00000004-34E6-4C12-8AA3-8D9750BFE7FF}"/>
            </c:ext>
          </c:extLst>
        </c:ser>
        <c:dLbls>
          <c:showLegendKey val="0"/>
          <c:showVal val="0"/>
          <c:showCatName val="0"/>
          <c:showSerName val="0"/>
          <c:showPercent val="0"/>
          <c:showBubbleSize val="0"/>
        </c:dLbls>
        <c:gapWidth val="150"/>
        <c:overlap val="100"/>
        <c:axId val="330409176"/>
        <c:axId val="330401728"/>
      </c:barChart>
      <c:catAx>
        <c:axId val="330409176"/>
        <c:scaling>
          <c:orientation val="minMax"/>
        </c:scaling>
        <c:delete val="1"/>
        <c:axPos val="l"/>
        <c:numFmt formatCode="General" sourceLinked="1"/>
        <c:majorTickMark val="none"/>
        <c:minorTickMark val="none"/>
        <c:tickLblPos val="nextTo"/>
        <c:crossAx val="330401728"/>
        <c:crosses val="autoZero"/>
        <c:auto val="1"/>
        <c:lblAlgn val="ctr"/>
        <c:lblOffset val="100"/>
        <c:noMultiLvlLbl val="0"/>
      </c:catAx>
      <c:valAx>
        <c:axId val="330401728"/>
        <c:scaling>
          <c:orientation val="minMax"/>
          <c:max val="12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330409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Frequency</c:v>
                </c:pt>
              </c:strCache>
            </c:strRef>
          </c:tx>
          <c:spPr>
            <a:solidFill>
              <a:schemeClr val="accent1"/>
            </a:solidFill>
            <a:ln>
              <a:noFill/>
            </a:ln>
            <a:effectLst/>
          </c:spPr>
          <c:invertIfNegative val="0"/>
          <c:dLbls>
            <c:dLbl>
              <c:idx val="0"/>
              <c:layout/>
              <c:tx>
                <c:rich>
                  <a:bodyPr/>
                  <a:lstStyle/>
                  <a:p>
                    <a:r>
                      <a:rPr lang="en-US" smtClean="0"/>
                      <a:t>50%</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43-467D-ADF9-2204050BC575}"/>
                </c:ext>
              </c:extLst>
            </c:dLbl>
            <c:dLbl>
              <c:idx val="1"/>
              <c:layout/>
              <c:tx>
                <c:rich>
                  <a:bodyPr/>
                  <a:lstStyle/>
                  <a:p>
                    <a:r>
                      <a:rPr lang="en-US" smtClean="0"/>
                      <a:t>24%</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D43-467D-ADF9-2204050BC575}"/>
                </c:ext>
              </c:extLst>
            </c:dLbl>
            <c:dLbl>
              <c:idx val="2"/>
              <c:layout/>
              <c:tx>
                <c:rich>
                  <a:bodyPr/>
                  <a:lstStyle/>
                  <a:p>
                    <a:r>
                      <a:rPr lang="en-US" smtClean="0"/>
                      <a:t>9%</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D43-467D-ADF9-2204050BC575}"/>
                </c:ext>
              </c:extLst>
            </c:dLbl>
            <c:dLbl>
              <c:idx val="3"/>
              <c:layout/>
              <c:tx>
                <c:rich>
                  <a:bodyPr/>
                  <a:lstStyle/>
                  <a:p>
                    <a:r>
                      <a:rPr lang="en-US" smtClean="0"/>
                      <a:t>10%</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D43-467D-ADF9-2204050BC57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0</c:v>
                </c:pt>
                <c:pt idx="1">
                  <c:v>1</c:v>
                </c:pt>
                <c:pt idx="2">
                  <c:v>2</c:v>
                </c:pt>
                <c:pt idx="3">
                  <c:v>3+</c:v>
                </c:pt>
              </c:strCache>
            </c:strRef>
          </c:cat>
          <c:val>
            <c:numRef>
              <c:f>Sheet1!$C$3:$C$6</c:f>
              <c:numCache>
                <c:formatCode>General</c:formatCode>
                <c:ptCount val="4"/>
                <c:pt idx="0">
                  <c:v>50</c:v>
                </c:pt>
                <c:pt idx="1">
                  <c:v>24</c:v>
                </c:pt>
                <c:pt idx="2">
                  <c:v>9</c:v>
                </c:pt>
                <c:pt idx="3">
                  <c:v>10</c:v>
                </c:pt>
              </c:numCache>
            </c:numRef>
          </c:val>
          <c:extLst>
            <c:ext xmlns:c16="http://schemas.microsoft.com/office/drawing/2014/chart" uri="{C3380CC4-5D6E-409C-BE32-E72D297353CC}">
              <c16:uniqueId val="{00000000-BB51-434A-80A7-4A7EEA0D2422}"/>
            </c:ext>
          </c:extLst>
        </c:ser>
        <c:dLbls>
          <c:dLblPos val="inEnd"/>
          <c:showLegendKey val="0"/>
          <c:showVal val="1"/>
          <c:showCatName val="0"/>
          <c:showSerName val="0"/>
          <c:showPercent val="0"/>
          <c:showBubbleSize val="0"/>
        </c:dLbls>
        <c:gapWidth val="219"/>
        <c:overlap val="-27"/>
        <c:axId val="383243440"/>
        <c:axId val="383240304"/>
      </c:barChart>
      <c:catAx>
        <c:axId val="383243440"/>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Number of Social</a:t>
                </a:r>
                <a:r>
                  <a:rPr lang="en-US" sz="2800" baseline="0"/>
                  <a:t> Needs</a:t>
                </a:r>
                <a:endParaRPr lang="en-US" sz="2800"/>
              </a:p>
            </c:rich>
          </c:tx>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83240304"/>
        <c:crosses val="autoZero"/>
        <c:auto val="1"/>
        <c:lblAlgn val="ctr"/>
        <c:lblOffset val="100"/>
        <c:noMultiLvlLbl val="0"/>
      </c:catAx>
      <c:valAx>
        <c:axId val="383240304"/>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Percentage (%)</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83243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Employment</c:v>
                </c:pt>
              </c:strCache>
            </c:strRef>
          </c:tx>
          <c:spPr>
            <a:solidFill>
              <a:schemeClr val="accent1"/>
            </a:solidFill>
            <a:ln>
              <a:noFill/>
            </a:ln>
            <a:effectLst/>
          </c:spPr>
          <c:invertIfNegative val="0"/>
          <c:dLbls>
            <c:dLbl>
              <c:idx val="0"/>
              <c:layout/>
              <c:tx>
                <c:rich>
                  <a:bodyPr/>
                  <a:lstStyle/>
                  <a:p>
                    <a:r>
                      <a:rPr lang="en-US" smtClean="0"/>
                      <a:t>55%</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Sheet1!$B$2</c:f>
              <c:numCache>
                <c:formatCode>General</c:formatCode>
                <c:ptCount val="1"/>
                <c:pt idx="0">
                  <c:v>55</c:v>
                </c:pt>
              </c:numCache>
            </c:numRef>
          </c:val>
          <c:extLst>
            <c:ext xmlns:c16="http://schemas.microsoft.com/office/drawing/2014/chart" uri="{C3380CC4-5D6E-409C-BE32-E72D297353CC}">
              <c16:uniqueId val="{00000000-B431-42EF-8F58-AB9AD898D53E}"/>
            </c:ext>
          </c:extLst>
        </c:ser>
        <c:ser>
          <c:idx val="1"/>
          <c:order val="1"/>
          <c:tx>
            <c:strRef>
              <c:f>Sheet1!$C$1</c:f>
              <c:strCache>
                <c:ptCount val="1"/>
                <c:pt idx="0">
                  <c:v>Food</c:v>
                </c:pt>
              </c:strCache>
            </c:strRef>
          </c:tx>
          <c:spPr>
            <a:solidFill>
              <a:schemeClr val="accent2"/>
            </a:solidFill>
            <a:ln>
              <a:noFill/>
            </a:ln>
            <a:effectLst/>
          </c:spPr>
          <c:invertIfNegative val="0"/>
          <c:dLbls>
            <c:dLbl>
              <c:idx val="0"/>
              <c:layout/>
              <c:tx>
                <c:rich>
                  <a:bodyPr/>
                  <a:lstStyle/>
                  <a:p>
                    <a:r>
                      <a:rPr lang="en-US" smtClean="0"/>
                      <a:t>40%</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Sheet1!$C$2</c:f>
              <c:numCache>
                <c:formatCode>General</c:formatCode>
                <c:ptCount val="1"/>
                <c:pt idx="0">
                  <c:v>40</c:v>
                </c:pt>
              </c:numCache>
            </c:numRef>
          </c:val>
          <c:extLst>
            <c:ext xmlns:c16="http://schemas.microsoft.com/office/drawing/2014/chart" uri="{C3380CC4-5D6E-409C-BE32-E72D297353CC}">
              <c16:uniqueId val="{00000001-B431-42EF-8F58-AB9AD898D53E}"/>
            </c:ext>
          </c:extLst>
        </c:ser>
        <c:ser>
          <c:idx val="2"/>
          <c:order val="2"/>
          <c:tx>
            <c:strRef>
              <c:f>Sheet1!$D$1</c:f>
              <c:strCache>
                <c:ptCount val="1"/>
                <c:pt idx="0">
                  <c:v>Utilities</c:v>
                </c:pt>
              </c:strCache>
            </c:strRef>
          </c:tx>
          <c:spPr>
            <a:solidFill>
              <a:schemeClr val="accent3"/>
            </a:solidFill>
            <a:ln>
              <a:noFill/>
            </a:ln>
            <a:effectLst/>
          </c:spPr>
          <c:invertIfNegative val="0"/>
          <c:dLbls>
            <c:dLbl>
              <c:idx val="0"/>
              <c:layout/>
              <c:tx>
                <c:rich>
                  <a:bodyPr/>
                  <a:lstStyle/>
                  <a:p>
                    <a:r>
                      <a:rPr lang="en-US" smtClean="0"/>
                      <a:t>24%</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Sheet1!$D$2</c:f>
              <c:numCache>
                <c:formatCode>General</c:formatCode>
                <c:ptCount val="1"/>
                <c:pt idx="0">
                  <c:v>24</c:v>
                </c:pt>
              </c:numCache>
            </c:numRef>
          </c:val>
          <c:extLst>
            <c:ext xmlns:c16="http://schemas.microsoft.com/office/drawing/2014/chart" uri="{C3380CC4-5D6E-409C-BE32-E72D297353CC}">
              <c16:uniqueId val="{00000002-B431-42EF-8F58-AB9AD898D53E}"/>
            </c:ext>
          </c:extLst>
        </c:ser>
        <c:ser>
          <c:idx val="3"/>
          <c:order val="3"/>
          <c:tx>
            <c:strRef>
              <c:f>Sheet1!$E$1</c:f>
              <c:strCache>
                <c:ptCount val="1"/>
                <c:pt idx="0">
                  <c:v>Transportation</c:v>
                </c:pt>
              </c:strCache>
            </c:strRef>
          </c:tx>
          <c:spPr>
            <a:solidFill>
              <a:schemeClr val="accent4"/>
            </a:solidFill>
            <a:ln>
              <a:noFill/>
            </a:ln>
            <a:effectLst/>
          </c:spPr>
          <c:invertIfNegative val="0"/>
          <c:dLbls>
            <c:dLbl>
              <c:idx val="0"/>
              <c:layout/>
              <c:tx>
                <c:rich>
                  <a:bodyPr/>
                  <a:lstStyle/>
                  <a:p>
                    <a:r>
                      <a:rPr lang="en-US" smtClean="0"/>
                      <a:t>20%</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Sheet1!$E$2</c:f>
              <c:numCache>
                <c:formatCode>General</c:formatCode>
                <c:ptCount val="1"/>
                <c:pt idx="0">
                  <c:v>20</c:v>
                </c:pt>
              </c:numCache>
            </c:numRef>
          </c:val>
          <c:extLst>
            <c:ext xmlns:c16="http://schemas.microsoft.com/office/drawing/2014/chart" uri="{C3380CC4-5D6E-409C-BE32-E72D297353CC}">
              <c16:uniqueId val="{00000003-B431-42EF-8F58-AB9AD898D53E}"/>
            </c:ext>
          </c:extLst>
        </c:ser>
        <c:ser>
          <c:idx val="4"/>
          <c:order val="4"/>
          <c:tx>
            <c:strRef>
              <c:f>Sheet1!$F$1</c:f>
              <c:strCache>
                <c:ptCount val="1"/>
                <c:pt idx="0">
                  <c:v>Medical $$</c:v>
                </c:pt>
              </c:strCache>
            </c:strRef>
          </c:tx>
          <c:spPr>
            <a:solidFill>
              <a:schemeClr val="accent5"/>
            </a:solidFill>
            <a:ln>
              <a:noFill/>
            </a:ln>
            <a:effectLst/>
          </c:spPr>
          <c:invertIfNegative val="0"/>
          <c:dLbls>
            <c:dLbl>
              <c:idx val="0"/>
              <c:layout/>
              <c:tx>
                <c:rich>
                  <a:bodyPr/>
                  <a:lstStyle/>
                  <a:p>
                    <a:r>
                      <a:rPr lang="en-US" smtClean="0"/>
                      <a:t>18%</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Sheet1!$F$2</c:f>
              <c:numCache>
                <c:formatCode>General</c:formatCode>
                <c:ptCount val="1"/>
                <c:pt idx="0">
                  <c:v>18</c:v>
                </c:pt>
              </c:numCache>
            </c:numRef>
          </c:val>
          <c:extLst>
            <c:ext xmlns:c16="http://schemas.microsoft.com/office/drawing/2014/chart" uri="{C3380CC4-5D6E-409C-BE32-E72D297353CC}">
              <c16:uniqueId val="{00000004-B431-42EF-8F58-AB9AD898D53E}"/>
            </c:ext>
          </c:extLst>
        </c:ser>
        <c:ser>
          <c:idx val="5"/>
          <c:order val="5"/>
          <c:tx>
            <c:strRef>
              <c:f>Sheet1!$G$1</c:f>
              <c:strCache>
                <c:ptCount val="1"/>
                <c:pt idx="0">
                  <c:v>Housing</c:v>
                </c:pt>
              </c:strCache>
            </c:strRef>
          </c:tx>
          <c:spPr>
            <a:solidFill>
              <a:schemeClr val="accent6"/>
            </a:solidFill>
            <a:ln>
              <a:noFill/>
            </a:ln>
            <a:effectLst/>
          </c:spPr>
          <c:invertIfNegative val="0"/>
          <c:dLbls>
            <c:dLbl>
              <c:idx val="0"/>
              <c:layout/>
              <c:tx>
                <c:rich>
                  <a:bodyPr/>
                  <a:lstStyle/>
                  <a:p>
                    <a:r>
                      <a:rPr lang="en-US" smtClean="0"/>
                      <a:t>14%</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Sheet1!$G$2</c:f>
              <c:numCache>
                <c:formatCode>General</c:formatCode>
                <c:ptCount val="1"/>
                <c:pt idx="0">
                  <c:v>14</c:v>
                </c:pt>
              </c:numCache>
            </c:numRef>
          </c:val>
          <c:extLst>
            <c:ext xmlns:c16="http://schemas.microsoft.com/office/drawing/2014/chart" uri="{C3380CC4-5D6E-409C-BE32-E72D297353CC}">
              <c16:uniqueId val="{00000005-B431-42EF-8F58-AB9AD898D53E}"/>
            </c:ext>
          </c:extLst>
        </c:ser>
        <c:ser>
          <c:idx val="6"/>
          <c:order val="6"/>
          <c:tx>
            <c:strRef>
              <c:f>Sheet1!$H$1</c:f>
              <c:strCache>
                <c:ptCount val="1"/>
                <c:pt idx="0">
                  <c:v>Education</c:v>
                </c:pt>
              </c:strCache>
            </c:strRef>
          </c:tx>
          <c:spPr>
            <a:solidFill>
              <a:schemeClr val="accent1">
                <a:lumMod val="60000"/>
              </a:schemeClr>
            </a:solidFill>
            <a:ln>
              <a:noFill/>
            </a:ln>
            <a:effectLst/>
          </c:spPr>
          <c:invertIfNegative val="0"/>
          <c:dLbls>
            <c:dLbl>
              <c:idx val="0"/>
              <c:layout/>
              <c:tx>
                <c:rich>
                  <a:bodyPr/>
                  <a:lstStyle/>
                  <a:p>
                    <a:r>
                      <a:rPr lang="en-US" smtClean="0"/>
                      <a:t>8%</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431-42EF-8F58-AB9AD898D5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Social Need</c:v>
                </c:pt>
              </c:strCache>
            </c:strRef>
          </c:cat>
          <c:val>
            <c:numRef>
              <c:f>Sheet1!$H$2</c:f>
              <c:numCache>
                <c:formatCode>General</c:formatCode>
                <c:ptCount val="1"/>
                <c:pt idx="0">
                  <c:v>8</c:v>
                </c:pt>
              </c:numCache>
            </c:numRef>
          </c:val>
          <c:extLst>
            <c:ext xmlns:c16="http://schemas.microsoft.com/office/drawing/2014/chart" uri="{C3380CC4-5D6E-409C-BE32-E72D297353CC}">
              <c16:uniqueId val="{00000006-B431-42EF-8F58-AB9AD898D53E}"/>
            </c:ext>
          </c:extLst>
        </c:ser>
        <c:dLbls>
          <c:dLblPos val="inEnd"/>
          <c:showLegendKey val="0"/>
          <c:showVal val="1"/>
          <c:showCatName val="0"/>
          <c:showSerName val="0"/>
          <c:showPercent val="0"/>
          <c:showBubbleSize val="0"/>
        </c:dLbls>
        <c:gapWidth val="219"/>
        <c:overlap val="-27"/>
        <c:axId val="796137328"/>
        <c:axId val="796142424"/>
      </c:barChart>
      <c:catAx>
        <c:axId val="79613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796142424"/>
        <c:crosses val="autoZero"/>
        <c:auto val="1"/>
        <c:lblAlgn val="ctr"/>
        <c:lblOffset val="100"/>
        <c:noMultiLvlLbl val="0"/>
      </c:catAx>
      <c:valAx>
        <c:axId val="796142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96137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Percent of Women who Started Treatment Within 30 days </a:t>
            </a:r>
          </a:p>
          <a:p>
            <a:pPr>
              <a:defRPr/>
            </a:pPr>
            <a:r>
              <a:rPr lang="en-US"/>
              <a:t>by Study Group</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Sheet3!$C$2</c:f>
              <c:strCache>
                <c:ptCount val="1"/>
                <c:pt idx="0">
                  <c:v>Frequency</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6"/>
              </a:solidFill>
              <a:ln w="9525" cap="flat" cmpd="sng" algn="ctr">
                <a:solidFill>
                  <a:schemeClr val="lt1">
                    <a:alpha val="50000"/>
                  </a:schemeClr>
                </a:solidFill>
                <a:round/>
              </a:ln>
              <a:effectLst/>
            </c:spPr>
            <c:extLst>
              <c:ext xmlns:c16="http://schemas.microsoft.com/office/drawing/2014/chart" uri="{C3380CC4-5D6E-409C-BE32-E72D297353CC}">
                <c16:uniqueId val="{00000001-768C-40FD-8F05-18B5FA92AC7B}"/>
              </c:ext>
            </c:extLst>
          </c:dPt>
          <c:dPt>
            <c:idx val="1"/>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03-768C-40FD-8F05-18B5FA92AC7B}"/>
              </c:ext>
            </c:extLst>
          </c:dPt>
          <c:dPt>
            <c:idx val="2"/>
            <c:invertIfNegative val="0"/>
            <c:bubble3D val="0"/>
            <c:spPr>
              <a:solidFill>
                <a:schemeClr val="accent2">
                  <a:lumMod val="20000"/>
                  <a:lumOff val="80000"/>
                </a:schemeClr>
              </a:solidFill>
              <a:ln w="28575" cap="flat" cmpd="sng" algn="ctr">
                <a:solidFill>
                  <a:schemeClr val="accent2"/>
                </a:solidFill>
                <a:round/>
              </a:ln>
              <a:effectLst/>
            </c:spPr>
            <c:extLst>
              <c:ext xmlns:c16="http://schemas.microsoft.com/office/drawing/2014/chart" uri="{C3380CC4-5D6E-409C-BE32-E72D297353CC}">
                <c16:uniqueId val="{00000005-768C-40FD-8F05-18B5FA92AC7B}"/>
              </c:ext>
            </c:extLst>
          </c:dPt>
          <c:dPt>
            <c:idx val="3"/>
            <c:invertIfNegative val="0"/>
            <c:bubble3D val="0"/>
            <c:spPr>
              <a:solidFill>
                <a:schemeClr val="accent2">
                  <a:lumMod val="7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7-768C-40FD-8F05-18B5FA92AC7B}"/>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Sheet3!$B$3:$B$6</c:f>
              <c:strCache>
                <c:ptCount val="4"/>
                <c:pt idx="0">
                  <c:v>Historical Control</c:v>
                </c:pt>
                <c:pt idx="1">
                  <c:v>Not Navigated</c:v>
                </c:pt>
                <c:pt idx="2">
                  <c:v>Navigated, 
No SNA</c:v>
                </c:pt>
                <c:pt idx="3">
                  <c:v>Navigated and SNA</c:v>
                </c:pt>
              </c:strCache>
            </c:strRef>
          </c:cat>
          <c:val>
            <c:numRef>
              <c:f>Sheet3!$C$3:$C$6</c:f>
              <c:numCache>
                <c:formatCode>0%</c:formatCode>
                <c:ptCount val="4"/>
                <c:pt idx="0">
                  <c:v>0.39</c:v>
                </c:pt>
                <c:pt idx="1">
                  <c:v>0.3</c:v>
                </c:pt>
                <c:pt idx="2">
                  <c:v>0.24</c:v>
                </c:pt>
                <c:pt idx="3">
                  <c:v>0.41</c:v>
                </c:pt>
              </c:numCache>
            </c:numRef>
          </c:val>
          <c:extLst>
            <c:ext xmlns:c16="http://schemas.microsoft.com/office/drawing/2014/chart" uri="{C3380CC4-5D6E-409C-BE32-E72D297353CC}">
              <c16:uniqueId val="{00000000-13B5-44E9-9590-50CBB6025247}"/>
            </c:ext>
          </c:extLst>
        </c:ser>
        <c:dLbls>
          <c:dLblPos val="inEnd"/>
          <c:showLegendKey val="0"/>
          <c:showVal val="1"/>
          <c:showCatName val="0"/>
          <c:showSerName val="0"/>
          <c:showPercent val="0"/>
          <c:showBubbleSize val="0"/>
        </c:dLbls>
        <c:gapWidth val="65"/>
        <c:axId val="383241088"/>
        <c:axId val="383241872"/>
      </c:barChart>
      <c:catAx>
        <c:axId val="383241088"/>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a:t>Treatment Group</a:t>
                </a:r>
              </a:p>
            </c:rich>
          </c:tx>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400" b="0" i="0" u="none" strike="noStrike" kern="1200" cap="all" baseline="0">
                <a:solidFill>
                  <a:schemeClr val="dk1">
                    <a:lumMod val="75000"/>
                    <a:lumOff val="25000"/>
                  </a:schemeClr>
                </a:solidFill>
                <a:latin typeface="+mn-lt"/>
                <a:ea typeface="+mn-ea"/>
                <a:cs typeface="+mn-cs"/>
              </a:defRPr>
            </a:pPr>
            <a:endParaRPr lang="en-US"/>
          </a:p>
        </c:txPr>
        <c:crossAx val="383241872"/>
        <c:crosses val="autoZero"/>
        <c:auto val="1"/>
        <c:lblAlgn val="ctr"/>
        <c:lblOffset val="100"/>
        <c:noMultiLvlLbl val="0"/>
      </c:catAx>
      <c:valAx>
        <c:axId val="3832418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US" sz="2800"/>
                  <a:t>Percentage</a:t>
                </a:r>
              </a:p>
            </c:rich>
          </c:tx>
          <c:layout/>
          <c:overlay val="0"/>
          <c:spPr>
            <a:noFill/>
            <a:ln>
              <a:noFill/>
            </a:ln>
            <a:effectLst/>
          </c:spPr>
          <c:txPr>
            <a:bodyPr rot="-540000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numFmt formatCode="0%" sourceLinked="1"/>
        <c:majorTickMark val="none"/>
        <c:minorTickMark val="none"/>
        <c:tickLblPos val="nextTo"/>
        <c:crossAx val="38324108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650DE-51C6-4519-8DA9-9EEC6FFC583A}" type="doc">
      <dgm:prSet loTypeId="urn:microsoft.com/office/officeart/2005/8/layout/hChevron3" loCatId="process" qsTypeId="urn:microsoft.com/office/officeart/2005/8/quickstyle/simple2" qsCatId="simple" csTypeId="urn:microsoft.com/office/officeart/2005/8/colors/accent5_2" csCatId="accent5" phldr="1"/>
      <dgm:spPr/>
      <dgm:t>
        <a:bodyPr/>
        <a:lstStyle/>
        <a:p>
          <a:endParaRPr lang="en-US"/>
        </a:p>
      </dgm:t>
    </dgm:pt>
    <dgm:pt modelId="{E7FFC8EF-2457-4946-A969-568BCECA12F9}">
      <dgm:prSet custT="1"/>
      <dgm:spPr>
        <a:solidFill>
          <a:schemeClr val="accent5">
            <a:lumMod val="75000"/>
          </a:schemeClr>
        </a:solidFill>
      </dgm:spPr>
      <dgm:t>
        <a:bodyPr/>
        <a:lstStyle/>
        <a:p>
          <a:pPr algn="l" rtl="0"/>
          <a:r>
            <a:rPr lang="en-US" sz="1400" b="1" dirty="0" smtClean="0"/>
            <a:t>1999: </a:t>
          </a:r>
          <a:r>
            <a:rPr lang="en-US" sz="1400" dirty="0" smtClean="0"/>
            <a:t>Breast Cancer Patient Navigation Program began (MA BCCEDP &amp; Avon Foundation)</a:t>
          </a:r>
          <a:endParaRPr lang="en-US" sz="1400" dirty="0"/>
        </a:p>
      </dgm:t>
    </dgm:pt>
    <dgm:pt modelId="{F9D03500-2693-4347-9D15-ADA3DF0F91F3}" type="parTrans" cxnId="{C3B6A72D-193B-4082-8D81-BD1A221D9D42}">
      <dgm:prSet/>
      <dgm:spPr/>
      <dgm:t>
        <a:bodyPr/>
        <a:lstStyle/>
        <a:p>
          <a:endParaRPr lang="en-US"/>
        </a:p>
      </dgm:t>
    </dgm:pt>
    <dgm:pt modelId="{2FDAF210-6CD5-4DB3-9859-073544149187}" type="sibTrans" cxnId="{C3B6A72D-193B-4082-8D81-BD1A221D9D42}">
      <dgm:prSet/>
      <dgm:spPr/>
      <dgm:t>
        <a:bodyPr/>
        <a:lstStyle/>
        <a:p>
          <a:endParaRPr lang="en-US"/>
        </a:p>
      </dgm:t>
    </dgm:pt>
    <dgm:pt modelId="{FF6A29A1-460F-480C-84A7-687D4BBD22CF}">
      <dgm:prSet custT="1"/>
      <dgm:spPr>
        <a:solidFill>
          <a:schemeClr val="accent5">
            <a:lumMod val="75000"/>
          </a:schemeClr>
        </a:solidFill>
      </dgm:spPr>
      <dgm:t>
        <a:bodyPr/>
        <a:lstStyle/>
        <a:p>
          <a:pPr algn="l" rtl="0"/>
          <a:r>
            <a:rPr lang="en-US" sz="1400" b="1" dirty="0" smtClean="0"/>
            <a:t>2005: </a:t>
          </a:r>
          <a:r>
            <a:rPr lang="en-US" sz="1400" dirty="0" smtClean="0"/>
            <a:t>Selected as site for the NCI Patient Navigation Research Program</a:t>
          </a:r>
          <a:endParaRPr lang="en-US" sz="1400" dirty="0"/>
        </a:p>
      </dgm:t>
    </dgm:pt>
    <dgm:pt modelId="{3DF8A5E1-5588-4114-95DE-F59063A0FB66}" type="parTrans" cxnId="{5FF40001-7DF4-44C9-871F-530293337877}">
      <dgm:prSet/>
      <dgm:spPr/>
      <dgm:t>
        <a:bodyPr/>
        <a:lstStyle/>
        <a:p>
          <a:endParaRPr lang="en-US"/>
        </a:p>
      </dgm:t>
    </dgm:pt>
    <dgm:pt modelId="{4531D8D9-F403-4068-9863-D3DEA9CA607B}" type="sibTrans" cxnId="{5FF40001-7DF4-44C9-871F-530293337877}">
      <dgm:prSet/>
      <dgm:spPr/>
      <dgm:t>
        <a:bodyPr/>
        <a:lstStyle/>
        <a:p>
          <a:endParaRPr lang="en-US"/>
        </a:p>
      </dgm:t>
    </dgm:pt>
    <dgm:pt modelId="{2A268E1E-9FDF-4D05-81E1-5A3FD3333DF2}">
      <dgm:prSet custT="1"/>
      <dgm:spPr>
        <a:solidFill>
          <a:schemeClr val="accent5">
            <a:lumMod val="75000"/>
          </a:schemeClr>
        </a:solidFill>
      </dgm:spPr>
      <dgm:t>
        <a:bodyPr/>
        <a:lstStyle/>
        <a:p>
          <a:pPr algn="l" rtl="0"/>
          <a:r>
            <a:rPr lang="en-US" sz="1400" b="1" dirty="0" smtClean="0"/>
            <a:t>2012: </a:t>
          </a:r>
          <a:r>
            <a:rPr lang="en-US" sz="1400" dirty="0" smtClean="0"/>
            <a:t>PCORI and ACS funding to study innovations in navigation</a:t>
          </a:r>
          <a:endParaRPr lang="en-US" sz="1400" dirty="0"/>
        </a:p>
      </dgm:t>
    </dgm:pt>
    <dgm:pt modelId="{44B7762C-B874-43BE-83D3-02F5CFB12F95}" type="parTrans" cxnId="{47F0AEDE-A340-4D70-B3F8-28B33CCEEBFB}">
      <dgm:prSet/>
      <dgm:spPr/>
      <dgm:t>
        <a:bodyPr/>
        <a:lstStyle/>
        <a:p>
          <a:endParaRPr lang="en-US"/>
        </a:p>
      </dgm:t>
    </dgm:pt>
    <dgm:pt modelId="{CED384D9-3B0A-4B2E-8D9B-C6DA6522002B}" type="sibTrans" cxnId="{47F0AEDE-A340-4D70-B3F8-28B33CCEEBFB}">
      <dgm:prSet/>
      <dgm:spPr/>
      <dgm:t>
        <a:bodyPr/>
        <a:lstStyle/>
        <a:p>
          <a:endParaRPr lang="en-US"/>
        </a:p>
      </dgm:t>
    </dgm:pt>
    <dgm:pt modelId="{14F0FA36-6228-45E2-AD7B-37A1784A23D7}">
      <dgm:prSet custT="1"/>
      <dgm:spPr>
        <a:solidFill>
          <a:schemeClr val="accent5">
            <a:lumMod val="75000"/>
          </a:schemeClr>
        </a:solidFill>
      </dgm:spPr>
      <dgm:t>
        <a:bodyPr/>
        <a:lstStyle/>
        <a:p>
          <a:pPr algn="l" rtl="0"/>
          <a:r>
            <a:rPr lang="en-US" sz="1400" b="1" dirty="0" smtClean="0"/>
            <a:t>2017: </a:t>
          </a:r>
          <a:r>
            <a:rPr lang="en-US" sz="1400" dirty="0" smtClean="0"/>
            <a:t>NCATs funding to study city-wide breast navigation program: TRIP</a:t>
          </a:r>
          <a:endParaRPr lang="en-US" sz="1400" dirty="0"/>
        </a:p>
      </dgm:t>
    </dgm:pt>
    <dgm:pt modelId="{FF1C674B-D0A3-4556-8372-5C858640AA07}" type="parTrans" cxnId="{627ED2ED-95E6-4D6D-9145-F64E4A8B6F4E}">
      <dgm:prSet/>
      <dgm:spPr/>
      <dgm:t>
        <a:bodyPr/>
        <a:lstStyle/>
        <a:p>
          <a:endParaRPr lang="en-US"/>
        </a:p>
      </dgm:t>
    </dgm:pt>
    <dgm:pt modelId="{78602D61-CFED-43F4-AFDF-F393768F0F61}" type="sibTrans" cxnId="{627ED2ED-95E6-4D6D-9145-F64E4A8B6F4E}">
      <dgm:prSet/>
      <dgm:spPr/>
      <dgm:t>
        <a:bodyPr/>
        <a:lstStyle/>
        <a:p>
          <a:endParaRPr lang="en-US"/>
        </a:p>
      </dgm:t>
    </dgm:pt>
    <dgm:pt modelId="{65991856-292F-4E3E-8BD1-449AD4E8BB35}">
      <dgm:prSet custT="1"/>
      <dgm:spPr>
        <a:solidFill>
          <a:schemeClr val="accent5">
            <a:lumMod val="75000"/>
          </a:schemeClr>
        </a:solidFill>
      </dgm:spPr>
      <dgm:t>
        <a:bodyPr/>
        <a:lstStyle/>
        <a:p>
          <a:pPr algn="l" rtl="0"/>
          <a:r>
            <a:rPr lang="en-US" sz="1400" b="1" dirty="0" smtClean="0"/>
            <a:t>2022: </a:t>
          </a:r>
          <a:r>
            <a:rPr lang="en-US" sz="1400" dirty="0" smtClean="0"/>
            <a:t>Merck Oncology Equity Alliance and ACS PN Capacity-Building </a:t>
          </a:r>
          <a:r>
            <a:rPr lang="en-US" sz="1400" dirty="0" err="1" smtClean="0"/>
            <a:t>Iniiative</a:t>
          </a:r>
          <a:endParaRPr lang="en-US" sz="1400" dirty="0"/>
        </a:p>
      </dgm:t>
    </dgm:pt>
    <dgm:pt modelId="{7F249F75-0E71-46E9-A978-53EE55C4B8F6}" type="parTrans" cxnId="{4D44426A-7358-4F63-A6BF-1BDA69A66DB9}">
      <dgm:prSet/>
      <dgm:spPr/>
      <dgm:t>
        <a:bodyPr/>
        <a:lstStyle/>
        <a:p>
          <a:endParaRPr lang="en-US"/>
        </a:p>
      </dgm:t>
    </dgm:pt>
    <dgm:pt modelId="{5D023A4F-3403-457D-A76A-465151A127B3}" type="sibTrans" cxnId="{4D44426A-7358-4F63-A6BF-1BDA69A66DB9}">
      <dgm:prSet/>
      <dgm:spPr/>
      <dgm:t>
        <a:bodyPr/>
        <a:lstStyle/>
        <a:p>
          <a:endParaRPr lang="en-US"/>
        </a:p>
      </dgm:t>
    </dgm:pt>
    <dgm:pt modelId="{9BDF34AE-3350-4756-A53B-5F9C1B8B1A6D}" type="pres">
      <dgm:prSet presAssocID="{D5B650DE-51C6-4519-8DA9-9EEC6FFC583A}" presName="Name0" presStyleCnt="0">
        <dgm:presLayoutVars>
          <dgm:dir/>
          <dgm:resizeHandles val="exact"/>
        </dgm:presLayoutVars>
      </dgm:prSet>
      <dgm:spPr/>
      <dgm:t>
        <a:bodyPr/>
        <a:lstStyle/>
        <a:p>
          <a:endParaRPr lang="en-US"/>
        </a:p>
      </dgm:t>
    </dgm:pt>
    <dgm:pt modelId="{53EF4D8E-5662-48D4-9FEC-51B2BA1F715D}" type="pres">
      <dgm:prSet presAssocID="{E7FFC8EF-2457-4946-A969-568BCECA12F9}" presName="parTxOnly" presStyleLbl="node1" presStyleIdx="0" presStyleCnt="5">
        <dgm:presLayoutVars>
          <dgm:bulletEnabled val="1"/>
        </dgm:presLayoutVars>
      </dgm:prSet>
      <dgm:spPr/>
      <dgm:t>
        <a:bodyPr/>
        <a:lstStyle/>
        <a:p>
          <a:endParaRPr lang="en-US"/>
        </a:p>
      </dgm:t>
    </dgm:pt>
    <dgm:pt modelId="{9340173C-591E-4915-B275-2712FE31A8B9}" type="pres">
      <dgm:prSet presAssocID="{2FDAF210-6CD5-4DB3-9859-073544149187}" presName="parSpace" presStyleCnt="0"/>
      <dgm:spPr/>
      <dgm:t>
        <a:bodyPr/>
        <a:lstStyle/>
        <a:p>
          <a:endParaRPr lang="en-US"/>
        </a:p>
      </dgm:t>
    </dgm:pt>
    <dgm:pt modelId="{C9995C33-F2D5-4A02-92F1-E1B255F733C6}" type="pres">
      <dgm:prSet presAssocID="{FF6A29A1-460F-480C-84A7-687D4BBD22CF}" presName="parTxOnly" presStyleLbl="node1" presStyleIdx="1" presStyleCnt="5">
        <dgm:presLayoutVars>
          <dgm:bulletEnabled val="1"/>
        </dgm:presLayoutVars>
      </dgm:prSet>
      <dgm:spPr/>
      <dgm:t>
        <a:bodyPr/>
        <a:lstStyle/>
        <a:p>
          <a:endParaRPr lang="en-US"/>
        </a:p>
      </dgm:t>
    </dgm:pt>
    <dgm:pt modelId="{5115ED72-3FF3-4F41-A1B7-87A619B3B700}" type="pres">
      <dgm:prSet presAssocID="{4531D8D9-F403-4068-9863-D3DEA9CA607B}" presName="parSpace" presStyleCnt="0"/>
      <dgm:spPr/>
      <dgm:t>
        <a:bodyPr/>
        <a:lstStyle/>
        <a:p>
          <a:endParaRPr lang="en-US"/>
        </a:p>
      </dgm:t>
    </dgm:pt>
    <dgm:pt modelId="{30880A64-BB54-4998-AB82-4D2DD619EF61}" type="pres">
      <dgm:prSet presAssocID="{2A268E1E-9FDF-4D05-81E1-5A3FD3333DF2}" presName="parTxOnly" presStyleLbl="node1" presStyleIdx="2" presStyleCnt="5">
        <dgm:presLayoutVars>
          <dgm:bulletEnabled val="1"/>
        </dgm:presLayoutVars>
      </dgm:prSet>
      <dgm:spPr/>
      <dgm:t>
        <a:bodyPr/>
        <a:lstStyle/>
        <a:p>
          <a:endParaRPr lang="en-US"/>
        </a:p>
      </dgm:t>
    </dgm:pt>
    <dgm:pt modelId="{8DCE0B25-2E1A-4648-B260-6EFB73DBE139}" type="pres">
      <dgm:prSet presAssocID="{CED384D9-3B0A-4B2E-8D9B-C6DA6522002B}" presName="parSpace" presStyleCnt="0"/>
      <dgm:spPr/>
      <dgm:t>
        <a:bodyPr/>
        <a:lstStyle/>
        <a:p>
          <a:endParaRPr lang="en-US"/>
        </a:p>
      </dgm:t>
    </dgm:pt>
    <dgm:pt modelId="{9BFF0CFA-7DBA-43DA-9D2D-6EED9BECEEBF}" type="pres">
      <dgm:prSet presAssocID="{14F0FA36-6228-45E2-AD7B-37A1784A23D7}" presName="parTxOnly" presStyleLbl="node1" presStyleIdx="3" presStyleCnt="5">
        <dgm:presLayoutVars>
          <dgm:bulletEnabled val="1"/>
        </dgm:presLayoutVars>
      </dgm:prSet>
      <dgm:spPr/>
      <dgm:t>
        <a:bodyPr/>
        <a:lstStyle/>
        <a:p>
          <a:endParaRPr lang="en-US"/>
        </a:p>
      </dgm:t>
    </dgm:pt>
    <dgm:pt modelId="{9A305FAE-6595-4A2E-A25F-4F767AC5D365}" type="pres">
      <dgm:prSet presAssocID="{78602D61-CFED-43F4-AFDF-F393768F0F61}" presName="parSpace" presStyleCnt="0"/>
      <dgm:spPr/>
      <dgm:t>
        <a:bodyPr/>
        <a:lstStyle/>
        <a:p>
          <a:endParaRPr lang="en-US"/>
        </a:p>
      </dgm:t>
    </dgm:pt>
    <dgm:pt modelId="{2803443A-14CA-42CB-9916-BFCA72D9E2F6}" type="pres">
      <dgm:prSet presAssocID="{65991856-292F-4E3E-8BD1-449AD4E8BB35}" presName="parTxOnly" presStyleLbl="node1" presStyleIdx="4" presStyleCnt="5">
        <dgm:presLayoutVars>
          <dgm:bulletEnabled val="1"/>
        </dgm:presLayoutVars>
      </dgm:prSet>
      <dgm:spPr/>
      <dgm:t>
        <a:bodyPr/>
        <a:lstStyle/>
        <a:p>
          <a:endParaRPr lang="en-US"/>
        </a:p>
      </dgm:t>
    </dgm:pt>
  </dgm:ptLst>
  <dgm:cxnLst>
    <dgm:cxn modelId="{5FF40001-7DF4-44C9-871F-530293337877}" srcId="{D5B650DE-51C6-4519-8DA9-9EEC6FFC583A}" destId="{FF6A29A1-460F-480C-84A7-687D4BBD22CF}" srcOrd="1" destOrd="0" parTransId="{3DF8A5E1-5588-4114-95DE-F59063A0FB66}" sibTransId="{4531D8D9-F403-4068-9863-D3DEA9CA607B}"/>
    <dgm:cxn modelId="{E6F3ADE6-D683-4150-8547-92A7E379C366}" type="presOf" srcId="{65991856-292F-4E3E-8BD1-449AD4E8BB35}" destId="{2803443A-14CA-42CB-9916-BFCA72D9E2F6}" srcOrd="0" destOrd="0" presId="urn:microsoft.com/office/officeart/2005/8/layout/hChevron3"/>
    <dgm:cxn modelId="{47F0AEDE-A340-4D70-B3F8-28B33CCEEBFB}" srcId="{D5B650DE-51C6-4519-8DA9-9EEC6FFC583A}" destId="{2A268E1E-9FDF-4D05-81E1-5A3FD3333DF2}" srcOrd="2" destOrd="0" parTransId="{44B7762C-B874-43BE-83D3-02F5CFB12F95}" sibTransId="{CED384D9-3B0A-4B2E-8D9B-C6DA6522002B}"/>
    <dgm:cxn modelId="{F441C549-9C78-4C67-B7F1-BFAA963DE65E}" type="presOf" srcId="{E7FFC8EF-2457-4946-A969-568BCECA12F9}" destId="{53EF4D8E-5662-48D4-9FEC-51B2BA1F715D}" srcOrd="0" destOrd="0" presId="urn:microsoft.com/office/officeart/2005/8/layout/hChevron3"/>
    <dgm:cxn modelId="{627ED2ED-95E6-4D6D-9145-F64E4A8B6F4E}" srcId="{D5B650DE-51C6-4519-8DA9-9EEC6FFC583A}" destId="{14F0FA36-6228-45E2-AD7B-37A1784A23D7}" srcOrd="3" destOrd="0" parTransId="{FF1C674B-D0A3-4556-8372-5C858640AA07}" sibTransId="{78602D61-CFED-43F4-AFDF-F393768F0F61}"/>
    <dgm:cxn modelId="{C6304A87-65F4-44AC-9ADE-96A720EE88CB}" type="presOf" srcId="{D5B650DE-51C6-4519-8DA9-9EEC6FFC583A}" destId="{9BDF34AE-3350-4756-A53B-5F9C1B8B1A6D}" srcOrd="0" destOrd="0" presId="urn:microsoft.com/office/officeart/2005/8/layout/hChevron3"/>
    <dgm:cxn modelId="{4D44426A-7358-4F63-A6BF-1BDA69A66DB9}" srcId="{D5B650DE-51C6-4519-8DA9-9EEC6FFC583A}" destId="{65991856-292F-4E3E-8BD1-449AD4E8BB35}" srcOrd="4" destOrd="0" parTransId="{7F249F75-0E71-46E9-A978-53EE55C4B8F6}" sibTransId="{5D023A4F-3403-457D-A76A-465151A127B3}"/>
    <dgm:cxn modelId="{176CB17C-001F-42CC-9FB0-6A7107B6D973}" type="presOf" srcId="{14F0FA36-6228-45E2-AD7B-37A1784A23D7}" destId="{9BFF0CFA-7DBA-43DA-9D2D-6EED9BECEEBF}" srcOrd="0" destOrd="0" presId="urn:microsoft.com/office/officeart/2005/8/layout/hChevron3"/>
    <dgm:cxn modelId="{EC263612-0825-475B-B8AA-C86D15E3E189}" type="presOf" srcId="{FF6A29A1-460F-480C-84A7-687D4BBD22CF}" destId="{C9995C33-F2D5-4A02-92F1-E1B255F733C6}" srcOrd="0" destOrd="0" presId="urn:microsoft.com/office/officeart/2005/8/layout/hChevron3"/>
    <dgm:cxn modelId="{C52FB289-B78B-4685-932B-DB2667133F46}" type="presOf" srcId="{2A268E1E-9FDF-4D05-81E1-5A3FD3333DF2}" destId="{30880A64-BB54-4998-AB82-4D2DD619EF61}" srcOrd="0" destOrd="0" presId="urn:microsoft.com/office/officeart/2005/8/layout/hChevron3"/>
    <dgm:cxn modelId="{C3B6A72D-193B-4082-8D81-BD1A221D9D42}" srcId="{D5B650DE-51C6-4519-8DA9-9EEC6FFC583A}" destId="{E7FFC8EF-2457-4946-A969-568BCECA12F9}" srcOrd="0" destOrd="0" parTransId="{F9D03500-2693-4347-9D15-ADA3DF0F91F3}" sibTransId="{2FDAF210-6CD5-4DB3-9859-073544149187}"/>
    <dgm:cxn modelId="{4A8DDA87-DA90-4CB2-89C6-CE56632F8CD1}" type="presParOf" srcId="{9BDF34AE-3350-4756-A53B-5F9C1B8B1A6D}" destId="{53EF4D8E-5662-48D4-9FEC-51B2BA1F715D}" srcOrd="0" destOrd="0" presId="urn:microsoft.com/office/officeart/2005/8/layout/hChevron3"/>
    <dgm:cxn modelId="{0D3C4C89-F931-4B81-A8D4-3FFEF5DC6A86}" type="presParOf" srcId="{9BDF34AE-3350-4756-A53B-5F9C1B8B1A6D}" destId="{9340173C-591E-4915-B275-2712FE31A8B9}" srcOrd="1" destOrd="0" presId="urn:microsoft.com/office/officeart/2005/8/layout/hChevron3"/>
    <dgm:cxn modelId="{861A45AF-6738-4BBA-B94E-B7062C3440CC}" type="presParOf" srcId="{9BDF34AE-3350-4756-A53B-5F9C1B8B1A6D}" destId="{C9995C33-F2D5-4A02-92F1-E1B255F733C6}" srcOrd="2" destOrd="0" presId="urn:microsoft.com/office/officeart/2005/8/layout/hChevron3"/>
    <dgm:cxn modelId="{2162A1DF-5957-4F73-B38F-F09E5233700D}" type="presParOf" srcId="{9BDF34AE-3350-4756-A53B-5F9C1B8B1A6D}" destId="{5115ED72-3FF3-4F41-A1B7-87A619B3B700}" srcOrd="3" destOrd="0" presId="urn:microsoft.com/office/officeart/2005/8/layout/hChevron3"/>
    <dgm:cxn modelId="{9C1795AC-887A-4CC8-A076-E5B684FABE19}" type="presParOf" srcId="{9BDF34AE-3350-4756-A53B-5F9C1B8B1A6D}" destId="{30880A64-BB54-4998-AB82-4D2DD619EF61}" srcOrd="4" destOrd="0" presId="urn:microsoft.com/office/officeart/2005/8/layout/hChevron3"/>
    <dgm:cxn modelId="{7CECBDAD-B406-4D7E-A805-FE1E76969C17}" type="presParOf" srcId="{9BDF34AE-3350-4756-A53B-5F9C1B8B1A6D}" destId="{8DCE0B25-2E1A-4648-B260-6EFB73DBE139}" srcOrd="5" destOrd="0" presId="urn:microsoft.com/office/officeart/2005/8/layout/hChevron3"/>
    <dgm:cxn modelId="{9DE46672-300E-4971-AFA4-435922511421}" type="presParOf" srcId="{9BDF34AE-3350-4756-A53B-5F9C1B8B1A6D}" destId="{9BFF0CFA-7DBA-43DA-9D2D-6EED9BECEEBF}" srcOrd="6" destOrd="0" presId="urn:microsoft.com/office/officeart/2005/8/layout/hChevron3"/>
    <dgm:cxn modelId="{17E3D1D8-7A3C-48CD-9D64-AA6026F054B2}" type="presParOf" srcId="{9BDF34AE-3350-4756-A53B-5F9C1B8B1A6D}" destId="{9A305FAE-6595-4A2E-A25F-4F767AC5D365}" srcOrd="7" destOrd="0" presId="urn:microsoft.com/office/officeart/2005/8/layout/hChevron3"/>
    <dgm:cxn modelId="{371CB961-E7AF-4B68-9694-A2BFC62C6804}" type="presParOf" srcId="{9BDF34AE-3350-4756-A53B-5F9C1B8B1A6D}" destId="{2803443A-14CA-42CB-9916-BFCA72D9E2F6}"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3D26BE7-036F-1140-83D8-8EFC046FBF61}">
      <dgm:prSet custT="1"/>
      <dgm:spPr>
        <a:solidFill>
          <a:srgbClr val="00B050"/>
        </a:solidFill>
        <a:ln>
          <a:solidFill>
            <a:srgbClr val="92D050"/>
          </a:solidFill>
        </a:ln>
      </dgm:spPr>
      <dgm:t>
        <a:bodyPr/>
        <a:lstStyle/>
        <a:p>
          <a:r>
            <a:rPr lang="en-US" sz="1400" dirty="0"/>
            <a:t>Implementation</a:t>
          </a:r>
          <a:r>
            <a:rPr lang="en-US" sz="1200" dirty="0"/>
            <a:t> </a:t>
          </a:r>
        </a:p>
      </dgm:t>
    </dgm:pt>
    <dgm:pt modelId="{0F8757C9-55D0-0045-A2C9-18E5B8C3818C}" type="sibTrans" cxnId="{380F6293-4D30-9443-9A05-F2DD53A3E5D0}">
      <dgm:prSet/>
      <dgm:spPr/>
      <dgm:t>
        <a:bodyPr/>
        <a:lstStyle/>
        <a:p>
          <a:endParaRPr lang="en-US"/>
        </a:p>
      </dgm:t>
    </dgm:pt>
    <dgm:pt modelId="{ECBA0CAC-27EF-5448-9044-47F8C13CFF36}" type="parTrans" cxnId="{380F6293-4D30-9443-9A05-F2DD53A3E5D0}">
      <dgm:prSet/>
      <dgm:spPr/>
      <dgm:t>
        <a:bodyPr/>
        <a:lstStyle/>
        <a:p>
          <a:endParaRPr lang="en-US"/>
        </a:p>
      </dgm:t>
    </dgm:pt>
    <dgm:pt modelId="{CC43BEE2-DFD3-CB44-9379-D57471CEEB98}">
      <dgm:prSet custT="1"/>
      <dgm:spPr>
        <a:solidFill>
          <a:srgbClr val="92D050"/>
        </a:solidFill>
      </dgm:spPr>
      <dgm:t>
        <a:bodyPr/>
        <a:lstStyle/>
        <a:p>
          <a:r>
            <a:rPr lang="en-US" sz="1200" b="0" i="0" dirty="0"/>
            <a:t>Stephenie Lemon</a:t>
          </a:r>
          <a:endParaRPr lang="en-US" sz="1200" dirty="0"/>
        </a:p>
      </dgm:t>
    </dgm:pt>
    <dgm:pt modelId="{E2287263-9F6D-7A4D-A38C-7FDCC6A5D815}" type="sibTrans" cxnId="{CC9BB1B7-93E1-564F-A6A2-9413895C80AF}">
      <dgm:prSet/>
      <dgm:spPr/>
      <dgm:t>
        <a:bodyPr/>
        <a:lstStyle/>
        <a:p>
          <a:endParaRPr lang="en-US"/>
        </a:p>
      </dgm:t>
    </dgm:pt>
    <dgm:pt modelId="{5A598772-F284-7F46-9487-0CBCFB2A5D74}" type="parTrans" cxnId="{CC9BB1B7-93E1-564F-A6A2-9413895C80AF}">
      <dgm:prSet/>
      <dgm:spPr>
        <a:ln>
          <a:solidFill>
            <a:srgbClr val="00B050"/>
          </a:solidFill>
        </a:ln>
      </dgm:spPr>
      <dgm:t>
        <a:bodyPr/>
        <a:lstStyle/>
        <a:p>
          <a:endParaRPr lang="en-US"/>
        </a:p>
      </dgm:t>
    </dgm:pt>
    <dgm:pt modelId="{56924800-2856-D942-AE90-730151D37FA6}">
      <dgm:prSet custT="1"/>
      <dgm:spPr>
        <a:solidFill>
          <a:srgbClr val="92D050"/>
        </a:solidFill>
      </dgm:spPr>
      <dgm:t>
        <a:bodyPr/>
        <a:lstStyle/>
        <a:p>
          <a:r>
            <a:rPr lang="en-US" sz="1200" b="0" i="0" dirty="0"/>
            <a:t>Amy LeClair</a:t>
          </a:r>
          <a:endParaRPr lang="en-US" sz="1200" dirty="0"/>
        </a:p>
      </dgm:t>
    </dgm:pt>
    <dgm:pt modelId="{847E547C-07F3-D542-AB2C-34EF7C9A1B62}" type="sibTrans" cxnId="{BFA3F6A6-5628-F34D-A1CE-36D7AB8E7825}">
      <dgm:prSet/>
      <dgm:spPr/>
      <dgm:t>
        <a:bodyPr/>
        <a:lstStyle/>
        <a:p>
          <a:endParaRPr lang="en-US"/>
        </a:p>
      </dgm:t>
    </dgm:pt>
    <dgm:pt modelId="{B06F27D3-EFC6-C44A-BA4D-260D4DCF880B}" type="parTrans" cxnId="{BFA3F6A6-5628-F34D-A1CE-36D7AB8E7825}">
      <dgm:prSet/>
      <dgm:spPr>
        <a:ln>
          <a:solidFill>
            <a:srgbClr val="00B050"/>
          </a:solidFill>
        </a:ln>
      </dgm:spPr>
      <dgm:t>
        <a:bodyPr/>
        <a:lstStyle/>
        <a:p>
          <a:endParaRPr lang="en-US"/>
        </a:p>
      </dgm:t>
    </dgm:pt>
    <dgm:pt modelId="{4FD090F0-6643-4CBD-BC14-DBDD536BF1DF}">
      <dgm:prSet/>
      <dgm:spPr>
        <a:solidFill>
          <a:schemeClr val="accent6">
            <a:lumMod val="60000"/>
            <a:lumOff val="40000"/>
          </a:schemeClr>
        </a:solidFill>
      </dgm:spPr>
      <dgm:t>
        <a:bodyPr/>
        <a:lstStyle/>
        <a:p>
          <a:endParaRPr lang="en-US"/>
        </a:p>
      </dgm:t>
    </dgm:pt>
    <dgm:pt modelId="{EC57AFEA-8BFB-44D9-9909-3806E0624B5F}" type="parTrans" cxnId="{A7ED1AB2-E865-4C30-AEF0-A7F14A1CE593}">
      <dgm:prSet/>
      <dgm:spPr>
        <a:ln>
          <a:solidFill>
            <a:srgbClr val="00B050"/>
          </a:solidFill>
        </a:ln>
      </dgm:spPr>
      <dgm:t>
        <a:bodyPr/>
        <a:lstStyle/>
        <a:p>
          <a:endParaRPr lang="en-US"/>
        </a:p>
      </dgm:t>
    </dgm:pt>
    <dgm:pt modelId="{951E4DF8-8936-4C9B-B86D-67E60AD8603B}" type="sibTrans" cxnId="{A7ED1AB2-E865-4C30-AEF0-A7F14A1CE593}">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custScaleX="136312" custScaleY="66562">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4B2197B9-3D82-9C48-9A08-09D064CD0C3F}" type="pres">
      <dgm:prSet presAssocID="{5A598772-F284-7F46-9487-0CBCFB2A5D74}" presName="Name37" presStyleLbl="parChTrans1D2" presStyleIdx="0" presStyleCnt="3"/>
      <dgm:spPr/>
      <dgm:t>
        <a:bodyPr/>
        <a:lstStyle/>
        <a:p>
          <a:endParaRPr lang="en-US"/>
        </a:p>
      </dgm:t>
    </dgm:pt>
    <dgm:pt modelId="{F0614D57-9A49-B640-B2D0-62C83CA14F22}" type="pres">
      <dgm:prSet presAssocID="{CC43BEE2-DFD3-CB44-9379-D57471CEEB98}" presName="hierRoot2" presStyleCnt="0">
        <dgm:presLayoutVars>
          <dgm:hierBranch val="init"/>
        </dgm:presLayoutVars>
      </dgm:prSet>
      <dgm:spPr/>
    </dgm:pt>
    <dgm:pt modelId="{EDC1DC40-D931-9740-995F-0652E1E67C98}" type="pres">
      <dgm:prSet presAssocID="{CC43BEE2-DFD3-CB44-9379-D57471CEEB98}" presName="rootComposite" presStyleCnt="0"/>
      <dgm:spPr/>
    </dgm:pt>
    <dgm:pt modelId="{3876357B-A49B-2945-92FB-95B7C41ADF1E}" type="pres">
      <dgm:prSet presAssocID="{CC43BEE2-DFD3-CB44-9379-D57471CEEB98}" presName="rootText" presStyleLbl="node2" presStyleIdx="0" presStyleCnt="3">
        <dgm:presLayoutVars>
          <dgm:chPref val="3"/>
        </dgm:presLayoutVars>
      </dgm:prSet>
      <dgm:spPr/>
      <dgm:t>
        <a:bodyPr/>
        <a:lstStyle/>
        <a:p>
          <a:endParaRPr lang="en-US"/>
        </a:p>
      </dgm:t>
    </dgm:pt>
    <dgm:pt modelId="{4037E65D-532C-824C-8B66-6542CC0573CC}" type="pres">
      <dgm:prSet presAssocID="{CC43BEE2-DFD3-CB44-9379-D57471CEEB98}" presName="rootConnector" presStyleLbl="node2" presStyleIdx="0" presStyleCnt="3"/>
      <dgm:spPr/>
      <dgm:t>
        <a:bodyPr/>
        <a:lstStyle/>
        <a:p>
          <a:endParaRPr lang="en-US"/>
        </a:p>
      </dgm:t>
    </dgm:pt>
    <dgm:pt modelId="{84F2B7AF-A30E-A341-98F9-F8629FB7CF72}" type="pres">
      <dgm:prSet presAssocID="{CC43BEE2-DFD3-CB44-9379-D57471CEEB98}" presName="hierChild4" presStyleCnt="0"/>
      <dgm:spPr/>
    </dgm:pt>
    <dgm:pt modelId="{021D1E71-E7C1-024C-89DB-66373A84763B}" type="pres">
      <dgm:prSet presAssocID="{CC43BEE2-DFD3-CB44-9379-D57471CEEB98}" presName="hierChild5" presStyleCnt="0"/>
      <dgm:spPr/>
    </dgm:pt>
    <dgm:pt modelId="{704A8CFB-5841-3741-84F0-346611923312}" type="pres">
      <dgm:prSet presAssocID="{B06F27D3-EFC6-C44A-BA4D-260D4DCF880B}" presName="Name37" presStyleLbl="parChTrans1D2" presStyleIdx="1" presStyleCnt="3"/>
      <dgm:spPr/>
      <dgm:t>
        <a:bodyPr/>
        <a:lstStyle/>
        <a:p>
          <a:endParaRPr lang="en-US"/>
        </a:p>
      </dgm:t>
    </dgm:pt>
    <dgm:pt modelId="{679FF2A8-4EDC-3D48-8263-4C2235B5C552}" type="pres">
      <dgm:prSet presAssocID="{56924800-2856-D942-AE90-730151D37FA6}" presName="hierRoot2" presStyleCnt="0">
        <dgm:presLayoutVars>
          <dgm:hierBranch val="init"/>
        </dgm:presLayoutVars>
      </dgm:prSet>
      <dgm:spPr/>
    </dgm:pt>
    <dgm:pt modelId="{E5FE74B1-CB73-C048-BB1C-333A74A663F7}" type="pres">
      <dgm:prSet presAssocID="{56924800-2856-D942-AE90-730151D37FA6}" presName="rootComposite" presStyleCnt="0"/>
      <dgm:spPr/>
    </dgm:pt>
    <dgm:pt modelId="{D0F8C120-0DA8-2F4E-A08E-CCA340DE26A0}" type="pres">
      <dgm:prSet presAssocID="{56924800-2856-D942-AE90-730151D37FA6}" presName="rootText" presStyleLbl="node2" presStyleIdx="1" presStyleCnt="3" custScaleY="53771">
        <dgm:presLayoutVars>
          <dgm:chPref val="3"/>
        </dgm:presLayoutVars>
      </dgm:prSet>
      <dgm:spPr/>
      <dgm:t>
        <a:bodyPr/>
        <a:lstStyle/>
        <a:p>
          <a:endParaRPr lang="en-US"/>
        </a:p>
      </dgm:t>
    </dgm:pt>
    <dgm:pt modelId="{3AC30547-0DB4-6E4B-A6CE-94AAA935D829}" type="pres">
      <dgm:prSet presAssocID="{56924800-2856-D942-AE90-730151D37FA6}" presName="rootConnector" presStyleLbl="node2" presStyleIdx="1" presStyleCnt="3"/>
      <dgm:spPr/>
      <dgm:t>
        <a:bodyPr/>
        <a:lstStyle/>
        <a:p>
          <a:endParaRPr lang="en-US"/>
        </a:p>
      </dgm:t>
    </dgm:pt>
    <dgm:pt modelId="{766A78AC-DAB3-6E4F-B974-2928CD2FE6CF}" type="pres">
      <dgm:prSet presAssocID="{56924800-2856-D942-AE90-730151D37FA6}" presName="hierChild4" presStyleCnt="0"/>
      <dgm:spPr/>
    </dgm:pt>
    <dgm:pt modelId="{AE50B7CC-1260-9947-AEB6-45A5BDFA2048}" type="pres">
      <dgm:prSet presAssocID="{56924800-2856-D942-AE90-730151D37FA6}" presName="hierChild5" presStyleCnt="0"/>
      <dgm:spPr/>
    </dgm:pt>
    <dgm:pt modelId="{C32AA20F-BC7D-41C8-B337-997E5C097154}" type="pres">
      <dgm:prSet presAssocID="{EC57AFEA-8BFB-44D9-9909-3806E0624B5F}" presName="Name37" presStyleLbl="parChTrans1D2" presStyleIdx="2" presStyleCnt="3"/>
      <dgm:spPr/>
      <dgm:t>
        <a:bodyPr/>
        <a:lstStyle/>
        <a:p>
          <a:endParaRPr lang="en-US"/>
        </a:p>
      </dgm:t>
    </dgm:pt>
    <dgm:pt modelId="{94385CB1-76DC-418E-A407-0548AA81E3E3}" type="pres">
      <dgm:prSet presAssocID="{4FD090F0-6643-4CBD-BC14-DBDD536BF1DF}" presName="hierRoot2" presStyleCnt="0">
        <dgm:presLayoutVars>
          <dgm:hierBranch val="init"/>
        </dgm:presLayoutVars>
      </dgm:prSet>
      <dgm:spPr/>
    </dgm:pt>
    <dgm:pt modelId="{61C792DA-44F8-46AD-A89B-2CB00509300E}" type="pres">
      <dgm:prSet presAssocID="{4FD090F0-6643-4CBD-BC14-DBDD536BF1DF}" presName="rootComposite" presStyleCnt="0"/>
      <dgm:spPr/>
    </dgm:pt>
    <dgm:pt modelId="{0C2B1586-C717-4FEB-B838-5E385005BBF0}" type="pres">
      <dgm:prSet presAssocID="{4FD090F0-6643-4CBD-BC14-DBDD536BF1DF}" presName="rootText" presStyleLbl="node2" presStyleIdx="2" presStyleCnt="3" custScaleY="53771">
        <dgm:presLayoutVars>
          <dgm:chPref val="3"/>
        </dgm:presLayoutVars>
      </dgm:prSet>
      <dgm:spPr/>
      <dgm:t>
        <a:bodyPr/>
        <a:lstStyle/>
        <a:p>
          <a:endParaRPr lang="en-US"/>
        </a:p>
      </dgm:t>
    </dgm:pt>
    <dgm:pt modelId="{BA0D48E9-4094-47ED-8E84-60158664448F}" type="pres">
      <dgm:prSet presAssocID="{4FD090F0-6643-4CBD-BC14-DBDD536BF1DF}" presName="rootConnector" presStyleLbl="node2" presStyleIdx="2" presStyleCnt="3"/>
      <dgm:spPr/>
      <dgm:t>
        <a:bodyPr/>
        <a:lstStyle/>
        <a:p>
          <a:endParaRPr lang="en-US"/>
        </a:p>
      </dgm:t>
    </dgm:pt>
    <dgm:pt modelId="{CD8638DE-EE60-4C46-9D66-006F6F257450}" type="pres">
      <dgm:prSet presAssocID="{4FD090F0-6643-4CBD-BC14-DBDD536BF1DF}" presName="hierChild4" presStyleCnt="0"/>
      <dgm:spPr/>
    </dgm:pt>
    <dgm:pt modelId="{AEC29B6F-431C-47E8-96CD-9F17E396504E}" type="pres">
      <dgm:prSet presAssocID="{4FD090F0-6643-4CBD-BC14-DBDD536BF1DF}" presName="hierChild5" presStyleCnt="0"/>
      <dgm:spPr/>
    </dgm:pt>
    <dgm:pt modelId="{711C55F5-3B2E-B642-8BB3-8265481ED5C9}" type="pres">
      <dgm:prSet presAssocID="{E3D26BE7-036F-1140-83D8-8EFC046FBF61}" presName="hierChild3" presStyleCnt="0"/>
      <dgm:spPr/>
    </dgm:pt>
  </dgm:ptLst>
  <dgm:cxnLst>
    <dgm:cxn modelId="{BFA3F6A6-5628-F34D-A1CE-36D7AB8E7825}" srcId="{E3D26BE7-036F-1140-83D8-8EFC046FBF61}" destId="{56924800-2856-D942-AE90-730151D37FA6}" srcOrd="1" destOrd="0" parTransId="{B06F27D3-EFC6-C44A-BA4D-260D4DCF880B}" sibTransId="{847E547C-07F3-D542-AB2C-34EF7C9A1B62}"/>
    <dgm:cxn modelId="{9EF4C5D6-C223-BA48-8214-B09662D44216}" type="presOf" srcId="{CC43BEE2-DFD3-CB44-9379-D57471CEEB98}" destId="{3876357B-A49B-2945-92FB-95B7C41ADF1E}" srcOrd="0"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8B5D7955-08E4-FB43-9681-64081E90AF1F}" type="presOf" srcId="{B06F27D3-EFC6-C44A-BA4D-260D4DCF880B}" destId="{704A8CFB-5841-3741-84F0-346611923312}" srcOrd="0" destOrd="0" presId="urn:microsoft.com/office/officeart/2005/8/layout/orgChart1"/>
    <dgm:cxn modelId="{86C994B9-2743-2545-8B46-873DAE00F16C}" type="presOf" srcId="{E3D26BE7-036F-1140-83D8-8EFC046FBF61}" destId="{69318A78-B6D4-0E4C-B162-17E2547B010D}" srcOrd="0" destOrd="0" presId="urn:microsoft.com/office/officeart/2005/8/layout/orgChart1"/>
    <dgm:cxn modelId="{0877019E-D054-CD42-BEE3-AF3A3A99B3ED}" type="presOf" srcId="{56924800-2856-D942-AE90-730151D37FA6}" destId="{3AC30547-0DB4-6E4B-A6CE-94AAA935D829}" srcOrd="1" destOrd="0" presId="urn:microsoft.com/office/officeart/2005/8/layout/orgChart1"/>
    <dgm:cxn modelId="{7CC1D9EB-170A-4243-8852-A81F8B2D338F}" type="presOf" srcId="{EC57AFEA-8BFB-44D9-9909-3806E0624B5F}" destId="{C32AA20F-BC7D-41C8-B337-997E5C097154}" srcOrd="0" destOrd="0" presId="urn:microsoft.com/office/officeart/2005/8/layout/orgChart1"/>
    <dgm:cxn modelId="{BAFFAA5E-699D-DE4E-86F7-8FE7E841FFDB}" type="presOf" srcId="{CC43BEE2-DFD3-CB44-9379-D57471CEEB98}" destId="{4037E65D-532C-824C-8B66-6542CC0573CC}" srcOrd="1" destOrd="0" presId="urn:microsoft.com/office/officeart/2005/8/layout/orgChart1"/>
    <dgm:cxn modelId="{CC9BB1B7-93E1-564F-A6A2-9413895C80AF}" srcId="{E3D26BE7-036F-1140-83D8-8EFC046FBF61}" destId="{CC43BEE2-DFD3-CB44-9379-D57471CEEB98}" srcOrd="0" destOrd="0" parTransId="{5A598772-F284-7F46-9487-0CBCFB2A5D74}" sibTransId="{E2287263-9F6D-7A4D-A38C-7FDCC6A5D815}"/>
    <dgm:cxn modelId="{31575CF9-A335-4525-841E-46711DC2D03D}" type="presOf" srcId="{4FD090F0-6643-4CBD-BC14-DBDD536BF1DF}" destId="{0C2B1586-C717-4FEB-B838-5E385005BBF0}" srcOrd="0" destOrd="0" presId="urn:microsoft.com/office/officeart/2005/8/layout/orgChart1"/>
    <dgm:cxn modelId="{2AAD7BD6-A990-8440-81A5-64C7C89AF88E}" type="presOf" srcId="{5A598772-F284-7F46-9487-0CBCFB2A5D74}" destId="{4B2197B9-3D82-9C48-9A08-09D064CD0C3F}" srcOrd="0" destOrd="0" presId="urn:microsoft.com/office/officeart/2005/8/layout/orgChart1"/>
    <dgm:cxn modelId="{511661B6-277F-C24B-A0DD-6233E84DBE3D}" type="presOf" srcId="{56924800-2856-D942-AE90-730151D37FA6}" destId="{D0F8C120-0DA8-2F4E-A08E-CCA340DE26A0}" srcOrd="0" destOrd="0" presId="urn:microsoft.com/office/officeart/2005/8/layout/orgChart1"/>
    <dgm:cxn modelId="{311C0110-B2A4-2F41-A271-FED6CE7454E5}" type="presOf" srcId="{E3D26BE7-036F-1140-83D8-8EFC046FBF61}" destId="{A436CB28-D3E2-B348-B2A8-23F90A13FBD1}" srcOrd="1" destOrd="0" presId="urn:microsoft.com/office/officeart/2005/8/layout/orgChart1"/>
    <dgm:cxn modelId="{380F6293-4D30-9443-9A05-F2DD53A3E5D0}" srcId="{2B90040C-8B8B-9D47-93E4-5198BE779386}" destId="{E3D26BE7-036F-1140-83D8-8EFC046FBF61}" srcOrd="0" destOrd="0" parTransId="{ECBA0CAC-27EF-5448-9044-47F8C13CFF36}" sibTransId="{0F8757C9-55D0-0045-A2C9-18E5B8C3818C}"/>
    <dgm:cxn modelId="{1C0A3499-C0F0-4026-ABBC-D91867CCD3B7}" type="presOf" srcId="{4FD090F0-6643-4CBD-BC14-DBDD536BF1DF}" destId="{BA0D48E9-4094-47ED-8E84-60158664448F}" srcOrd="1" destOrd="0" presId="urn:microsoft.com/office/officeart/2005/8/layout/orgChart1"/>
    <dgm:cxn modelId="{A7ED1AB2-E865-4C30-AEF0-A7F14A1CE593}" srcId="{E3D26BE7-036F-1140-83D8-8EFC046FBF61}" destId="{4FD090F0-6643-4CBD-BC14-DBDD536BF1DF}" srcOrd="2" destOrd="0" parTransId="{EC57AFEA-8BFB-44D9-9909-3806E0624B5F}" sibTransId="{951E4DF8-8936-4C9B-B86D-67E60AD8603B}"/>
    <dgm:cxn modelId="{941D4D8A-B014-BF4E-8DD2-9B3A2729EDC1}" type="presParOf" srcId="{A7CA2F48-99E9-C543-8C13-D1F25A353F1E}" destId="{A5766E8D-3C84-9D46-9493-13915704C3A1}" srcOrd="0" destOrd="0" presId="urn:microsoft.com/office/officeart/2005/8/layout/orgChart1"/>
    <dgm:cxn modelId="{EBFCBC86-56CB-5F41-BC17-71C620F4118B}" type="presParOf" srcId="{A5766E8D-3C84-9D46-9493-13915704C3A1}" destId="{FA83515F-54F3-744D-B441-3238EB100276}" srcOrd="0" destOrd="0" presId="urn:microsoft.com/office/officeart/2005/8/layout/orgChart1"/>
    <dgm:cxn modelId="{191C0984-C008-6C46-B8D1-450C99F9E00A}" type="presParOf" srcId="{FA83515F-54F3-744D-B441-3238EB100276}" destId="{69318A78-B6D4-0E4C-B162-17E2547B010D}" srcOrd="0" destOrd="0" presId="urn:microsoft.com/office/officeart/2005/8/layout/orgChart1"/>
    <dgm:cxn modelId="{B6302877-B82E-FC41-A115-6AD011C63BC9}" type="presParOf" srcId="{FA83515F-54F3-744D-B441-3238EB100276}" destId="{A436CB28-D3E2-B348-B2A8-23F90A13FBD1}" srcOrd="1" destOrd="0" presId="urn:microsoft.com/office/officeart/2005/8/layout/orgChart1"/>
    <dgm:cxn modelId="{39E53DF6-1B46-3A47-9784-69EDAEFB0E9E}" type="presParOf" srcId="{A5766E8D-3C84-9D46-9493-13915704C3A1}" destId="{DD6E2407-55EE-2C41-B796-85FEDBFE0D0B}" srcOrd="1" destOrd="0" presId="urn:microsoft.com/office/officeart/2005/8/layout/orgChart1"/>
    <dgm:cxn modelId="{58CDF24A-ABDE-744A-8339-A0812BBFFB72}" type="presParOf" srcId="{DD6E2407-55EE-2C41-B796-85FEDBFE0D0B}" destId="{4B2197B9-3D82-9C48-9A08-09D064CD0C3F}" srcOrd="0" destOrd="0" presId="urn:microsoft.com/office/officeart/2005/8/layout/orgChart1"/>
    <dgm:cxn modelId="{D2B2E2BD-72C3-C841-B7B1-E2F09E2F1907}" type="presParOf" srcId="{DD6E2407-55EE-2C41-B796-85FEDBFE0D0B}" destId="{F0614D57-9A49-B640-B2D0-62C83CA14F22}" srcOrd="1" destOrd="0" presId="urn:microsoft.com/office/officeart/2005/8/layout/orgChart1"/>
    <dgm:cxn modelId="{751DC27C-603A-B54B-A314-BB719FD22C7D}" type="presParOf" srcId="{F0614D57-9A49-B640-B2D0-62C83CA14F22}" destId="{EDC1DC40-D931-9740-995F-0652E1E67C98}" srcOrd="0" destOrd="0" presId="urn:microsoft.com/office/officeart/2005/8/layout/orgChart1"/>
    <dgm:cxn modelId="{3F8594CA-3AE5-924A-91CA-83ED95762505}" type="presParOf" srcId="{EDC1DC40-D931-9740-995F-0652E1E67C98}" destId="{3876357B-A49B-2945-92FB-95B7C41ADF1E}" srcOrd="0" destOrd="0" presId="urn:microsoft.com/office/officeart/2005/8/layout/orgChart1"/>
    <dgm:cxn modelId="{0D9A597B-6082-F14C-90A6-38C4132029E6}" type="presParOf" srcId="{EDC1DC40-D931-9740-995F-0652E1E67C98}" destId="{4037E65D-532C-824C-8B66-6542CC0573CC}" srcOrd="1" destOrd="0" presId="urn:microsoft.com/office/officeart/2005/8/layout/orgChart1"/>
    <dgm:cxn modelId="{D349B82F-7000-3D4E-8870-5D9EC2911095}" type="presParOf" srcId="{F0614D57-9A49-B640-B2D0-62C83CA14F22}" destId="{84F2B7AF-A30E-A341-98F9-F8629FB7CF72}" srcOrd="1" destOrd="0" presId="urn:microsoft.com/office/officeart/2005/8/layout/orgChart1"/>
    <dgm:cxn modelId="{24F2A3F1-95EE-474D-9B2F-7957731D12EB}" type="presParOf" srcId="{F0614D57-9A49-B640-B2D0-62C83CA14F22}" destId="{021D1E71-E7C1-024C-89DB-66373A84763B}" srcOrd="2" destOrd="0" presId="urn:microsoft.com/office/officeart/2005/8/layout/orgChart1"/>
    <dgm:cxn modelId="{3F7BF1C5-BE89-E649-8E93-D7FD54B08518}" type="presParOf" srcId="{DD6E2407-55EE-2C41-B796-85FEDBFE0D0B}" destId="{704A8CFB-5841-3741-84F0-346611923312}" srcOrd="2" destOrd="0" presId="urn:microsoft.com/office/officeart/2005/8/layout/orgChart1"/>
    <dgm:cxn modelId="{957EFC50-6B00-AD4F-8960-A5638E6C19C6}" type="presParOf" srcId="{DD6E2407-55EE-2C41-B796-85FEDBFE0D0B}" destId="{679FF2A8-4EDC-3D48-8263-4C2235B5C552}" srcOrd="3" destOrd="0" presId="urn:microsoft.com/office/officeart/2005/8/layout/orgChart1"/>
    <dgm:cxn modelId="{579BA6CC-AA65-1A4F-A1AD-89CAB3A22E49}" type="presParOf" srcId="{679FF2A8-4EDC-3D48-8263-4C2235B5C552}" destId="{E5FE74B1-CB73-C048-BB1C-333A74A663F7}" srcOrd="0" destOrd="0" presId="urn:microsoft.com/office/officeart/2005/8/layout/orgChart1"/>
    <dgm:cxn modelId="{15A735C4-DE96-F946-AA0C-BA32C8FC802C}" type="presParOf" srcId="{E5FE74B1-CB73-C048-BB1C-333A74A663F7}" destId="{D0F8C120-0DA8-2F4E-A08E-CCA340DE26A0}" srcOrd="0" destOrd="0" presId="urn:microsoft.com/office/officeart/2005/8/layout/orgChart1"/>
    <dgm:cxn modelId="{06B972EC-CDC1-BA47-8B74-D57C10E1A43A}" type="presParOf" srcId="{E5FE74B1-CB73-C048-BB1C-333A74A663F7}" destId="{3AC30547-0DB4-6E4B-A6CE-94AAA935D829}" srcOrd="1" destOrd="0" presId="urn:microsoft.com/office/officeart/2005/8/layout/orgChart1"/>
    <dgm:cxn modelId="{9D475CA1-EFE1-134D-9ECD-BE8F69213BA8}" type="presParOf" srcId="{679FF2A8-4EDC-3D48-8263-4C2235B5C552}" destId="{766A78AC-DAB3-6E4F-B974-2928CD2FE6CF}" srcOrd="1" destOrd="0" presId="urn:microsoft.com/office/officeart/2005/8/layout/orgChart1"/>
    <dgm:cxn modelId="{BEE5FC3B-06D6-3743-AC0F-FBD94781259B}" type="presParOf" srcId="{679FF2A8-4EDC-3D48-8263-4C2235B5C552}" destId="{AE50B7CC-1260-9947-AEB6-45A5BDFA2048}" srcOrd="2" destOrd="0" presId="urn:microsoft.com/office/officeart/2005/8/layout/orgChart1"/>
    <dgm:cxn modelId="{37E693DA-B1D4-45E4-8A54-3C60AFA2744C}" type="presParOf" srcId="{DD6E2407-55EE-2C41-B796-85FEDBFE0D0B}" destId="{C32AA20F-BC7D-41C8-B337-997E5C097154}" srcOrd="4" destOrd="0" presId="urn:microsoft.com/office/officeart/2005/8/layout/orgChart1"/>
    <dgm:cxn modelId="{B5347BFC-38AF-4AAF-8C20-EAE89B55DB99}" type="presParOf" srcId="{DD6E2407-55EE-2C41-B796-85FEDBFE0D0B}" destId="{94385CB1-76DC-418E-A407-0548AA81E3E3}" srcOrd="5" destOrd="0" presId="urn:microsoft.com/office/officeart/2005/8/layout/orgChart1"/>
    <dgm:cxn modelId="{7621E399-23CF-4A94-BA18-E96D5A240126}" type="presParOf" srcId="{94385CB1-76DC-418E-A407-0548AA81E3E3}" destId="{61C792DA-44F8-46AD-A89B-2CB00509300E}" srcOrd="0" destOrd="0" presId="urn:microsoft.com/office/officeart/2005/8/layout/orgChart1"/>
    <dgm:cxn modelId="{238797F5-C350-4B60-BAB8-C1B7786B88D8}" type="presParOf" srcId="{61C792DA-44F8-46AD-A89B-2CB00509300E}" destId="{0C2B1586-C717-4FEB-B838-5E385005BBF0}" srcOrd="0" destOrd="0" presId="urn:microsoft.com/office/officeart/2005/8/layout/orgChart1"/>
    <dgm:cxn modelId="{87401B0B-2CC4-499B-A00D-D4E400A2F8DD}" type="presParOf" srcId="{61C792DA-44F8-46AD-A89B-2CB00509300E}" destId="{BA0D48E9-4094-47ED-8E84-60158664448F}" srcOrd="1" destOrd="0" presId="urn:microsoft.com/office/officeart/2005/8/layout/orgChart1"/>
    <dgm:cxn modelId="{50F1E591-64BC-4149-A6E0-49E1AE85EAA9}" type="presParOf" srcId="{94385CB1-76DC-418E-A407-0548AA81E3E3}" destId="{CD8638DE-EE60-4C46-9D66-006F6F257450}" srcOrd="1" destOrd="0" presId="urn:microsoft.com/office/officeart/2005/8/layout/orgChart1"/>
    <dgm:cxn modelId="{2ADF9C4B-2CC0-481C-9609-BF514089CBAE}" type="presParOf" srcId="{94385CB1-76DC-418E-A407-0548AA81E3E3}" destId="{AEC29B6F-431C-47E8-96CD-9F17E396504E}" srcOrd="2" destOrd="0" presId="urn:microsoft.com/office/officeart/2005/8/layout/orgChart1"/>
    <dgm:cxn modelId="{DC034021-71A4-7B41-994E-FBD306A40C2D}"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4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3D26BE7-036F-1140-83D8-8EFC046FBF61}">
      <dgm:prSet custT="1"/>
      <dgm:spPr>
        <a:solidFill>
          <a:srgbClr val="0070C0"/>
        </a:solidFill>
        <a:ln>
          <a:solidFill>
            <a:srgbClr val="00B0F0"/>
          </a:solidFill>
        </a:ln>
      </dgm:spPr>
      <dgm:t>
        <a:bodyPr/>
        <a:lstStyle/>
        <a:p>
          <a:r>
            <a:rPr lang="en-US" sz="1400" dirty="0"/>
            <a:t>Steering Committee</a:t>
          </a:r>
        </a:p>
      </dgm:t>
    </dgm:pt>
    <dgm:pt modelId="{ECBA0CAC-27EF-5448-9044-47F8C13CFF36}" type="parTrans" cxnId="{380F6293-4D30-9443-9A05-F2DD53A3E5D0}">
      <dgm:prSet/>
      <dgm:spPr/>
      <dgm:t>
        <a:bodyPr/>
        <a:lstStyle/>
        <a:p>
          <a:endParaRPr lang="en-US"/>
        </a:p>
      </dgm:t>
    </dgm:pt>
    <dgm:pt modelId="{0F8757C9-55D0-0045-A2C9-18E5B8C3818C}" type="sibTrans" cxnId="{380F6293-4D30-9443-9A05-F2DD53A3E5D0}">
      <dgm:prSet/>
      <dgm:spPr/>
      <dgm:t>
        <a:bodyPr/>
        <a:lstStyle/>
        <a:p>
          <a:endParaRPr lang="en-US"/>
        </a:p>
      </dgm:t>
    </dgm:pt>
    <dgm:pt modelId="{D92638ED-9066-FC4E-970A-7D78A912F09C}">
      <dgm:prSet custT="1"/>
      <dgm:spPr>
        <a:solidFill>
          <a:srgbClr val="00B0F0"/>
        </a:solidFill>
      </dgm:spPr>
      <dgm:t>
        <a:bodyPr/>
        <a:lstStyle/>
        <a:p>
          <a:r>
            <a:rPr lang="en-US" sz="1100" dirty="0"/>
            <a:t>Karen Burns White (DFCI</a:t>
          </a:r>
          <a:r>
            <a:rPr lang="en-US" sz="1300" dirty="0"/>
            <a:t>)</a:t>
          </a:r>
        </a:p>
      </dgm:t>
    </dgm:pt>
    <dgm:pt modelId="{713AF7B8-94E2-CB43-A1E1-E375D4E578D3}" type="parTrans" cxnId="{43C2439A-A934-9B43-A8AF-66B08DDAD511}">
      <dgm:prSet/>
      <dgm:spPr>
        <a:ln>
          <a:solidFill>
            <a:srgbClr val="0070C0"/>
          </a:solidFill>
        </a:ln>
      </dgm:spPr>
      <dgm:t>
        <a:bodyPr/>
        <a:lstStyle/>
        <a:p>
          <a:endParaRPr lang="en-US"/>
        </a:p>
      </dgm:t>
    </dgm:pt>
    <dgm:pt modelId="{6776FBC0-0105-D44B-A467-C0BE78A2D142}" type="sibTrans" cxnId="{43C2439A-A934-9B43-A8AF-66B08DDAD511}">
      <dgm:prSet/>
      <dgm:spPr/>
      <dgm:t>
        <a:bodyPr/>
        <a:lstStyle/>
        <a:p>
          <a:endParaRPr lang="en-US"/>
        </a:p>
      </dgm:t>
    </dgm:pt>
    <dgm:pt modelId="{33F24A62-512A-2046-8273-6F14EE3DBF28}">
      <dgm:prSet custT="1"/>
      <dgm:spPr>
        <a:solidFill>
          <a:srgbClr val="00B0F0"/>
        </a:solidFill>
      </dgm:spPr>
      <dgm:t>
        <a:bodyPr/>
        <a:lstStyle/>
        <a:p>
          <a:r>
            <a:rPr lang="en-US" sz="1100" dirty="0"/>
            <a:t>Rachel Freedman MD (DFCI)</a:t>
          </a:r>
        </a:p>
      </dgm:t>
    </dgm:pt>
    <dgm:pt modelId="{AAC0BDD3-B8DD-6540-AFF4-1175E99134B0}" type="parTrans" cxnId="{22B9FFDE-5B4F-0640-B90C-9EC1CF1CF8B9}">
      <dgm:prSet/>
      <dgm:spPr>
        <a:ln>
          <a:solidFill>
            <a:srgbClr val="0070C0"/>
          </a:solidFill>
        </a:ln>
      </dgm:spPr>
      <dgm:t>
        <a:bodyPr/>
        <a:lstStyle/>
        <a:p>
          <a:endParaRPr lang="en-US"/>
        </a:p>
      </dgm:t>
    </dgm:pt>
    <dgm:pt modelId="{1EFCA083-8694-B84D-B0CC-C0A8BCBC6420}" type="sibTrans" cxnId="{22B9FFDE-5B4F-0640-B90C-9EC1CF1CF8B9}">
      <dgm:prSet/>
      <dgm:spPr/>
      <dgm:t>
        <a:bodyPr/>
        <a:lstStyle/>
        <a:p>
          <a:endParaRPr lang="en-US"/>
        </a:p>
      </dgm:t>
    </dgm:pt>
    <dgm:pt modelId="{0A062287-E3B6-944B-BF39-74FF13BE9A14}">
      <dgm:prSet custT="1"/>
      <dgm:spPr>
        <a:solidFill>
          <a:srgbClr val="00B0F0"/>
        </a:solidFill>
      </dgm:spPr>
      <dgm:t>
        <a:bodyPr/>
        <a:lstStyle/>
        <a:p>
          <a:r>
            <a:rPr lang="en-US" sz="1100" dirty="0"/>
            <a:t>Howard Cabral PhD (BU)</a:t>
          </a:r>
        </a:p>
      </dgm:t>
    </dgm:pt>
    <dgm:pt modelId="{0A40B33B-2AF8-8B47-825E-ABD96335BA34}" type="parTrans" cxnId="{A5A0A132-4897-C445-A2F7-FC9EE1460EF6}">
      <dgm:prSet/>
      <dgm:spPr>
        <a:ln>
          <a:solidFill>
            <a:srgbClr val="0070C0"/>
          </a:solidFill>
        </a:ln>
      </dgm:spPr>
      <dgm:t>
        <a:bodyPr/>
        <a:lstStyle/>
        <a:p>
          <a:endParaRPr lang="en-US"/>
        </a:p>
      </dgm:t>
    </dgm:pt>
    <dgm:pt modelId="{CA3BFA21-CD05-494B-BF9A-9C0225C9CBAA}" type="sibTrans" cxnId="{A5A0A132-4897-C445-A2F7-FC9EE1460EF6}">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custScaleX="206329" custScaleY="53354">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9FEF9495-EEA1-8446-8D69-5815F11A9586}" type="pres">
      <dgm:prSet presAssocID="{713AF7B8-94E2-CB43-A1E1-E375D4E578D3}" presName="Name37" presStyleLbl="parChTrans1D2" presStyleIdx="0" presStyleCnt="3"/>
      <dgm:spPr/>
      <dgm:t>
        <a:bodyPr/>
        <a:lstStyle/>
        <a:p>
          <a:endParaRPr lang="en-US"/>
        </a:p>
      </dgm:t>
    </dgm:pt>
    <dgm:pt modelId="{D95EF7CD-8CC1-0344-B33C-69FE72BBAEE8}" type="pres">
      <dgm:prSet presAssocID="{D92638ED-9066-FC4E-970A-7D78A912F09C}" presName="hierRoot2" presStyleCnt="0">
        <dgm:presLayoutVars>
          <dgm:hierBranch val="init"/>
        </dgm:presLayoutVars>
      </dgm:prSet>
      <dgm:spPr/>
    </dgm:pt>
    <dgm:pt modelId="{0C1EF316-F967-794D-97F3-FE863CF996B8}" type="pres">
      <dgm:prSet presAssocID="{D92638ED-9066-FC4E-970A-7D78A912F09C}" presName="rootComposite" presStyleCnt="0"/>
      <dgm:spPr/>
    </dgm:pt>
    <dgm:pt modelId="{3C7CAEC7-33A2-674C-AA89-64EE61DB1B7C}" type="pres">
      <dgm:prSet presAssocID="{D92638ED-9066-FC4E-970A-7D78A912F09C}" presName="rootText" presStyleLbl="node2" presStyleIdx="0" presStyleCnt="3" custScaleX="119130" custScaleY="90865" custLinFactNeighborX="-108" custLinFactNeighborY="2787">
        <dgm:presLayoutVars>
          <dgm:chPref val="3"/>
        </dgm:presLayoutVars>
      </dgm:prSet>
      <dgm:spPr/>
      <dgm:t>
        <a:bodyPr/>
        <a:lstStyle/>
        <a:p>
          <a:endParaRPr lang="en-US"/>
        </a:p>
      </dgm:t>
    </dgm:pt>
    <dgm:pt modelId="{402C6E6A-CF15-7F4C-8E28-D62894BD9EC9}" type="pres">
      <dgm:prSet presAssocID="{D92638ED-9066-FC4E-970A-7D78A912F09C}" presName="rootConnector" presStyleLbl="node2" presStyleIdx="0" presStyleCnt="3"/>
      <dgm:spPr/>
      <dgm:t>
        <a:bodyPr/>
        <a:lstStyle/>
        <a:p>
          <a:endParaRPr lang="en-US"/>
        </a:p>
      </dgm:t>
    </dgm:pt>
    <dgm:pt modelId="{F1DFEC32-AD90-C949-955F-0317ECA4D2DB}" type="pres">
      <dgm:prSet presAssocID="{D92638ED-9066-FC4E-970A-7D78A912F09C}" presName="hierChild4" presStyleCnt="0"/>
      <dgm:spPr/>
    </dgm:pt>
    <dgm:pt modelId="{DD18E0AF-CF2B-0D4C-923F-76FC10F29B55}" type="pres">
      <dgm:prSet presAssocID="{D92638ED-9066-FC4E-970A-7D78A912F09C}" presName="hierChild5" presStyleCnt="0"/>
      <dgm:spPr/>
    </dgm:pt>
    <dgm:pt modelId="{E501DDDB-4486-B949-95A7-ECADC074DA08}" type="pres">
      <dgm:prSet presAssocID="{AAC0BDD3-B8DD-6540-AFF4-1175E99134B0}" presName="Name37" presStyleLbl="parChTrans1D2" presStyleIdx="1" presStyleCnt="3"/>
      <dgm:spPr/>
      <dgm:t>
        <a:bodyPr/>
        <a:lstStyle/>
        <a:p>
          <a:endParaRPr lang="en-US"/>
        </a:p>
      </dgm:t>
    </dgm:pt>
    <dgm:pt modelId="{92D78BD8-3F54-164A-95C5-3FE911FB6211}" type="pres">
      <dgm:prSet presAssocID="{33F24A62-512A-2046-8273-6F14EE3DBF28}" presName="hierRoot2" presStyleCnt="0">
        <dgm:presLayoutVars>
          <dgm:hierBranch val="init"/>
        </dgm:presLayoutVars>
      </dgm:prSet>
      <dgm:spPr/>
    </dgm:pt>
    <dgm:pt modelId="{9EA47F3E-E0FD-5247-BBD5-BCA77A62FC21}" type="pres">
      <dgm:prSet presAssocID="{33F24A62-512A-2046-8273-6F14EE3DBF28}" presName="rootComposite" presStyleCnt="0"/>
      <dgm:spPr/>
    </dgm:pt>
    <dgm:pt modelId="{1F1C7810-CAED-6648-8CD3-4BDA41298362}" type="pres">
      <dgm:prSet presAssocID="{33F24A62-512A-2046-8273-6F14EE3DBF28}" presName="rootText" presStyleLbl="node2" presStyleIdx="1" presStyleCnt="3" custScaleY="80946">
        <dgm:presLayoutVars>
          <dgm:chPref val="3"/>
        </dgm:presLayoutVars>
      </dgm:prSet>
      <dgm:spPr/>
      <dgm:t>
        <a:bodyPr/>
        <a:lstStyle/>
        <a:p>
          <a:endParaRPr lang="en-US"/>
        </a:p>
      </dgm:t>
    </dgm:pt>
    <dgm:pt modelId="{FFD1462D-D441-D44C-8667-33D5958D86DA}" type="pres">
      <dgm:prSet presAssocID="{33F24A62-512A-2046-8273-6F14EE3DBF28}" presName="rootConnector" presStyleLbl="node2" presStyleIdx="1" presStyleCnt="3"/>
      <dgm:spPr/>
      <dgm:t>
        <a:bodyPr/>
        <a:lstStyle/>
        <a:p>
          <a:endParaRPr lang="en-US"/>
        </a:p>
      </dgm:t>
    </dgm:pt>
    <dgm:pt modelId="{B40281DB-9C5A-7A46-8D4A-2243D7B35435}" type="pres">
      <dgm:prSet presAssocID="{33F24A62-512A-2046-8273-6F14EE3DBF28}" presName="hierChild4" presStyleCnt="0"/>
      <dgm:spPr/>
    </dgm:pt>
    <dgm:pt modelId="{768EF181-F3BC-F64F-A521-F2111D9148EF}" type="pres">
      <dgm:prSet presAssocID="{33F24A62-512A-2046-8273-6F14EE3DBF28}" presName="hierChild5" presStyleCnt="0"/>
      <dgm:spPr/>
    </dgm:pt>
    <dgm:pt modelId="{5E3316D0-266D-F346-AD5B-95AABBD04428}" type="pres">
      <dgm:prSet presAssocID="{0A40B33B-2AF8-8B47-825E-ABD96335BA34}" presName="Name37" presStyleLbl="parChTrans1D2" presStyleIdx="2" presStyleCnt="3"/>
      <dgm:spPr/>
      <dgm:t>
        <a:bodyPr/>
        <a:lstStyle/>
        <a:p>
          <a:endParaRPr lang="en-US"/>
        </a:p>
      </dgm:t>
    </dgm:pt>
    <dgm:pt modelId="{F84792CE-9085-054B-9955-3F0C746A95B7}" type="pres">
      <dgm:prSet presAssocID="{0A062287-E3B6-944B-BF39-74FF13BE9A14}" presName="hierRoot2" presStyleCnt="0">
        <dgm:presLayoutVars>
          <dgm:hierBranch val="init"/>
        </dgm:presLayoutVars>
      </dgm:prSet>
      <dgm:spPr/>
    </dgm:pt>
    <dgm:pt modelId="{3710B52F-5648-D345-A2E3-FA07B0615455}" type="pres">
      <dgm:prSet presAssocID="{0A062287-E3B6-944B-BF39-74FF13BE9A14}" presName="rootComposite" presStyleCnt="0"/>
      <dgm:spPr/>
    </dgm:pt>
    <dgm:pt modelId="{1AC14777-4410-BB4C-8D42-BF1163286C3C}" type="pres">
      <dgm:prSet presAssocID="{0A062287-E3B6-944B-BF39-74FF13BE9A14}" presName="rootText" presStyleLbl="node2" presStyleIdx="2" presStyleCnt="3">
        <dgm:presLayoutVars>
          <dgm:chPref val="3"/>
        </dgm:presLayoutVars>
      </dgm:prSet>
      <dgm:spPr/>
      <dgm:t>
        <a:bodyPr/>
        <a:lstStyle/>
        <a:p>
          <a:endParaRPr lang="en-US"/>
        </a:p>
      </dgm:t>
    </dgm:pt>
    <dgm:pt modelId="{A42671FC-E7FB-0B4C-AE57-9F53C6C6E4E2}" type="pres">
      <dgm:prSet presAssocID="{0A062287-E3B6-944B-BF39-74FF13BE9A14}" presName="rootConnector" presStyleLbl="node2" presStyleIdx="2" presStyleCnt="3"/>
      <dgm:spPr/>
      <dgm:t>
        <a:bodyPr/>
        <a:lstStyle/>
        <a:p>
          <a:endParaRPr lang="en-US"/>
        </a:p>
      </dgm:t>
    </dgm:pt>
    <dgm:pt modelId="{C90270D4-78C8-EB4C-985E-63063E3B5A60}" type="pres">
      <dgm:prSet presAssocID="{0A062287-E3B6-944B-BF39-74FF13BE9A14}" presName="hierChild4" presStyleCnt="0"/>
      <dgm:spPr/>
    </dgm:pt>
    <dgm:pt modelId="{B131D45A-7EB9-434C-9F1E-94A3FE4E2303}" type="pres">
      <dgm:prSet presAssocID="{0A062287-E3B6-944B-BF39-74FF13BE9A14}" presName="hierChild5" presStyleCnt="0"/>
      <dgm:spPr/>
    </dgm:pt>
    <dgm:pt modelId="{711C55F5-3B2E-B642-8BB3-8265481ED5C9}" type="pres">
      <dgm:prSet presAssocID="{E3D26BE7-036F-1140-83D8-8EFC046FBF61}" presName="hierChild3" presStyleCnt="0"/>
      <dgm:spPr/>
    </dgm:pt>
  </dgm:ptLst>
  <dgm:cxnLst>
    <dgm:cxn modelId="{43C2439A-A934-9B43-A8AF-66B08DDAD511}" srcId="{E3D26BE7-036F-1140-83D8-8EFC046FBF61}" destId="{D92638ED-9066-FC4E-970A-7D78A912F09C}" srcOrd="0" destOrd="0" parTransId="{713AF7B8-94E2-CB43-A1E1-E375D4E578D3}" sibTransId="{6776FBC0-0105-D44B-A467-C0BE78A2D142}"/>
    <dgm:cxn modelId="{2B8E9CDE-AEEE-734A-A11B-C8233574E364}" type="presOf" srcId="{2B90040C-8B8B-9D47-93E4-5198BE779386}" destId="{A7CA2F48-99E9-C543-8C13-D1F25A353F1E}" srcOrd="0" destOrd="0" presId="urn:microsoft.com/office/officeart/2005/8/layout/orgChart1"/>
    <dgm:cxn modelId="{CABB4543-1B99-7D42-8B3B-BE2CFC15AD56}" type="presOf" srcId="{0A062287-E3B6-944B-BF39-74FF13BE9A14}" destId="{A42671FC-E7FB-0B4C-AE57-9F53C6C6E4E2}" srcOrd="1" destOrd="0" presId="urn:microsoft.com/office/officeart/2005/8/layout/orgChart1"/>
    <dgm:cxn modelId="{560DC0A8-2CA7-2046-BABD-D5A263867764}" type="presOf" srcId="{0A062287-E3B6-944B-BF39-74FF13BE9A14}" destId="{1AC14777-4410-BB4C-8D42-BF1163286C3C}" srcOrd="0" destOrd="0" presId="urn:microsoft.com/office/officeart/2005/8/layout/orgChart1"/>
    <dgm:cxn modelId="{22B9FFDE-5B4F-0640-B90C-9EC1CF1CF8B9}" srcId="{E3D26BE7-036F-1140-83D8-8EFC046FBF61}" destId="{33F24A62-512A-2046-8273-6F14EE3DBF28}" srcOrd="1" destOrd="0" parTransId="{AAC0BDD3-B8DD-6540-AFF4-1175E99134B0}" sibTransId="{1EFCA083-8694-B84D-B0CC-C0A8BCBC6420}"/>
    <dgm:cxn modelId="{86C994B9-2743-2545-8B46-873DAE00F16C}" type="presOf" srcId="{E3D26BE7-036F-1140-83D8-8EFC046FBF61}" destId="{69318A78-B6D4-0E4C-B162-17E2547B010D}" srcOrd="0" destOrd="0" presId="urn:microsoft.com/office/officeart/2005/8/layout/orgChart1"/>
    <dgm:cxn modelId="{D09F1F1A-58E5-4B40-A1E4-E632B29531CD}" type="presOf" srcId="{33F24A62-512A-2046-8273-6F14EE3DBF28}" destId="{FFD1462D-D441-D44C-8667-33D5958D86DA}" srcOrd="1" destOrd="0" presId="urn:microsoft.com/office/officeart/2005/8/layout/orgChart1"/>
    <dgm:cxn modelId="{722EB74E-6A48-3E44-904D-7A6D16FDCACB}" type="presOf" srcId="{0A40B33B-2AF8-8B47-825E-ABD96335BA34}" destId="{5E3316D0-266D-F346-AD5B-95AABBD04428}" srcOrd="0" destOrd="0" presId="urn:microsoft.com/office/officeart/2005/8/layout/orgChart1"/>
    <dgm:cxn modelId="{61F3B696-3616-644E-B72D-2F2A3CCC4412}" type="presOf" srcId="{33F24A62-512A-2046-8273-6F14EE3DBF28}" destId="{1F1C7810-CAED-6648-8CD3-4BDA41298362}" srcOrd="0" destOrd="0" presId="urn:microsoft.com/office/officeart/2005/8/layout/orgChart1"/>
    <dgm:cxn modelId="{3F8F0CC6-B8AB-E144-B2DA-C570F91AD895}" type="presOf" srcId="{AAC0BDD3-B8DD-6540-AFF4-1175E99134B0}" destId="{E501DDDB-4486-B949-95A7-ECADC074DA08}" srcOrd="0" destOrd="0" presId="urn:microsoft.com/office/officeart/2005/8/layout/orgChart1"/>
    <dgm:cxn modelId="{F05B8631-9FB2-0D4E-8B8E-B02EAF04C991}" type="presOf" srcId="{D92638ED-9066-FC4E-970A-7D78A912F09C}" destId="{402C6E6A-CF15-7F4C-8E28-D62894BD9EC9}" srcOrd="1" destOrd="0" presId="urn:microsoft.com/office/officeart/2005/8/layout/orgChart1"/>
    <dgm:cxn modelId="{784568C2-4ABC-2A4B-8F13-638ED5F5DC9C}" type="presOf" srcId="{713AF7B8-94E2-CB43-A1E1-E375D4E578D3}" destId="{9FEF9495-EEA1-8446-8D69-5815F11A9586}" srcOrd="0" destOrd="0" presId="urn:microsoft.com/office/officeart/2005/8/layout/orgChart1"/>
    <dgm:cxn modelId="{311C0110-B2A4-2F41-A271-FED6CE7454E5}" type="presOf" srcId="{E3D26BE7-036F-1140-83D8-8EFC046FBF61}" destId="{A436CB28-D3E2-B348-B2A8-23F90A13FBD1}" srcOrd="1" destOrd="0" presId="urn:microsoft.com/office/officeart/2005/8/layout/orgChart1"/>
    <dgm:cxn modelId="{380F6293-4D30-9443-9A05-F2DD53A3E5D0}" srcId="{2B90040C-8B8B-9D47-93E4-5198BE779386}" destId="{E3D26BE7-036F-1140-83D8-8EFC046FBF61}" srcOrd="0" destOrd="0" parTransId="{ECBA0CAC-27EF-5448-9044-47F8C13CFF36}" sibTransId="{0F8757C9-55D0-0045-A2C9-18E5B8C3818C}"/>
    <dgm:cxn modelId="{A5A0A132-4897-C445-A2F7-FC9EE1460EF6}" srcId="{E3D26BE7-036F-1140-83D8-8EFC046FBF61}" destId="{0A062287-E3B6-944B-BF39-74FF13BE9A14}" srcOrd="2" destOrd="0" parTransId="{0A40B33B-2AF8-8B47-825E-ABD96335BA34}" sibTransId="{CA3BFA21-CD05-494B-BF9A-9C0225C9CBAA}"/>
    <dgm:cxn modelId="{EEBDB27D-40B5-C549-AA93-CDB6BF8443C8}" type="presOf" srcId="{D92638ED-9066-FC4E-970A-7D78A912F09C}" destId="{3C7CAEC7-33A2-674C-AA89-64EE61DB1B7C}" srcOrd="0" destOrd="0" presId="urn:microsoft.com/office/officeart/2005/8/layout/orgChart1"/>
    <dgm:cxn modelId="{941D4D8A-B014-BF4E-8DD2-9B3A2729EDC1}" type="presParOf" srcId="{A7CA2F48-99E9-C543-8C13-D1F25A353F1E}" destId="{A5766E8D-3C84-9D46-9493-13915704C3A1}" srcOrd="0" destOrd="0" presId="urn:microsoft.com/office/officeart/2005/8/layout/orgChart1"/>
    <dgm:cxn modelId="{EBFCBC86-56CB-5F41-BC17-71C620F4118B}" type="presParOf" srcId="{A5766E8D-3C84-9D46-9493-13915704C3A1}" destId="{FA83515F-54F3-744D-B441-3238EB100276}" srcOrd="0" destOrd="0" presId="urn:microsoft.com/office/officeart/2005/8/layout/orgChart1"/>
    <dgm:cxn modelId="{191C0984-C008-6C46-B8D1-450C99F9E00A}" type="presParOf" srcId="{FA83515F-54F3-744D-B441-3238EB100276}" destId="{69318A78-B6D4-0E4C-B162-17E2547B010D}" srcOrd="0" destOrd="0" presId="urn:microsoft.com/office/officeart/2005/8/layout/orgChart1"/>
    <dgm:cxn modelId="{B6302877-B82E-FC41-A115-6AD011C63BC9}" type="presParOf" srcId="{FA83515F-54F3-744D-B441-3238EB100276}" destId="{A436CB28-D3E2-B348-B2A8-23F90A13FBD1}" srcOrd="1" destOrd="0" presId="urn:microsoft.com/office/officeart/2005/8/layout/orgChart1"/>
    <dgm:cxn modelId="{39E53DF6-1B46-3A47-9784-69EDAEFB0E9E}" type="presParOf" srcId="{A5766E8D-3C84-9D46-9493-13915704C3A1}" destId="{DD6E2407-55EE-2C41-B796-85FEDBFE0D0B}" srcOrd="1" destOrd="0" presId="urn:microsoft.com/office/officeart/2005/8/layout/orgChart1"/>
    <dgm:cxn modelId="{9B1027C8-5FC3-644D-8123-92FECDF22379}" type="presParOf" srcId="{DD6E2407-55EE-2C41-B796-85FEDBFE0D0B}" destId="{9FEF9495-EEA1-8446-8D69-5815F11A9586}" srcOrd="0" destOrd="0" presId="urn:microsoft.com/office/officeart/2005/8/layout/orgChart1"/>
    <dgm:cxn modelId="{FFD29309-C039-5B40-9DFD-A2C9126C4A99}" type="presParOf" srcId="{DD6E2407-55EE-2C41-B796-85FEDBFE0D0B}" destId="{D95EF7CD-8CC1-0344-B33C-69FE72BBAEE8}" srcOrd="1" destOrd="0" presId="urn:microsoft.com/office/officeart/2005/8/layout/orgChart1"/>
    <dgm:cxn modelId="{492B2891-2E76-C64F-97A5-A1D2D6922DD3}" type="presParOf" srcId="{D95EF7CD-8CC1-0344-B33C-69FE72BBAEE8}" destId="{0C1EF316-F967-794D-97F3-FE863CF996B8}" srcOrd="0" destOrd="0" presId="urn:microsoft.com/office/officeart/2005/8/layout/orgChart1"/>
    <dgm:cxn modelId="{675B9920-745A-234C-B630-7B1A1D0C5809}" type="presParOf" srcId="{0C1EF316-F967-794D-97F3-FE863CF996B8}" destId="{3C7CAEC7-33A2-674C-AA89-64EE61DB1B7C}" srcOrd="0" destOrd="0" presId="urn:microsoft.com/office/officeart/2005/8/layout/orgChart1"/>
    <dgm:cxn modelId="{A518F01E-9C83-B542-9F26-3B68D00418C7}" type="presParOf" srcId="{0C1EF316-F967-794D-97F3-FE863CF996B8}" destId="{402C6E6A-CF15-7F4C-8E28-D62894BD9EC9}" srcOrd="1" destOrd="0" presId="urn:microsoft.com/office/officeart/2005/8/layout/orgChart1"/>
    <dgm:cxn modelId="{F5AF8989-EBFA-584E-9E7E-F9B8801C0C75}" type="presParOf" srcId="{D95EF7CD-8CC1-0344-B33C-69FE72BBAEE8}" destId="{F1DFEC32-AD90-C949-955F-0317ECA4D2DB}" srcOrd="1" destOrd="0" presId="urn:microsoft.com/office/officeart/2005/8/layout/orgChart1"/>
    <dgm:cxn modelId="{39610C57-6423-7242-AF24-B10FD43FAB82}" type="presParOf" srcId="{D95EF7CD-8CC1-0344-B33C-69FE72BBAEE8}" destId="{DD18E0AF-CF2B-0D4C-923F-76FC10F29B55}" srcOrd="2" destOrd="0" presId="urn:microsoft.com/office/officeart/2005/8/layout/orgChart1"/>
    <dgm:cxn modelId="{743F46A4-4B8F-794C-9250-4132EAEA608D}" type="presParOf" srcId="{DD6E2407-55EE-2C41-B796-85FEDBFE0D0B}" destId="{E501DDDB-4486-B949-95A7-ECADC074DA08}" srcOrd="2" destOrd="0" presId="urn:microsoft.com/office/officeart/2005/8/layout/orgChart1"/>
    <dgm:cxn modelId="{49388B68-5F0B-A64E-8948-27620B89A59A}" type="presParOf" srcId="{DD6E2407-55EE-2C41-B796-85FEDBFE0D0B}" destId="{92D78BD8-3F54-164A-95C5-3FE911FB6211}" srcOrd="3" destOrd="0" presId="urn:microsoft.com/office/officeart/2005/8/layout/orgChart1"/>
    <dgm:cxn modelId="{2241D737-572C-4548-A3E6-83E96A599CAD}" type="presParOf" srcId="{92D78BD8-3F54-164A-95C5-3FE911FB6211}" destId="{9EA47F3E-E0FD-5247-BBD5-BCA77A62FC21}" srcOrd="0" destOrd="0" presId="urn:microsoft.com/office/officeart/2005/8/layout/orgChart1"/>
    <dgm:cxn modelId="{115DA73D-5500-3149-9003-1949FB3636CC}" type="presParOf" srcId="{9EA47F3E-E0FD-5247-BBD5-BCA77A62FC21}" destId="{1F1C7810-CAED-6648-8CD3-4BDA41298362}" srcOrd="0" destOrd="0" presId="urn:microsoft.com/office/officeart/2005/8/layout/orgChart1"/>
    <dgm:cxn modelId="{DAC333E3-3C78-B949-AFBC-E95EE9EDEE0C}" type="presParOf" srcId="{9EA47F3E-E0FD-5247-BBD5-BCA77A62FC21}" destId="{FFD1462D-D441-D44C-8667-33D5958D86DA}" srcOrd="1" destOrd="0" presId="urn:microsoft.com/office/officeart/2005/8/layout/orgChart1"/>
    <dgm:cxn modelId="{D60757EF-88B8-9743-A10F-FA528FF2FD93}" type="presParOf" srcId="{92D78BD8-3F54-164A-95C5-3FE911FB6211}" destId="{B40281DB-9C5A-7A46-8D4A-2243D7B35435}" srcOrd="1" destOrd="0" presId="urn:microsoft.com/office/officeart/2005/8/layout/orgChart1"/>
    <dgm:cxn modelId="{F6A9C497-A049-F74F-8AB8-4AE1AE8B98CE}" type="presParOf" srcId="{92D78BD8-3F54-164A-95C5-3FE911FB6211}" destId="{768EF181-F3BC-F64F-A521-F2111D9148EF}" srcOrd="2" destOrd="0" presId="urn:microsoft.com/office/officeart/2005/8/layout/orgChart1"/>
    <dgm:cxn modelId="{519B78EA-13AC-E640-9937-0CC44287B563}" type="presParOf" srcId="{DD6E2407-55EE-2C41-B796-85FEDBFE0D0B}" destId="{5E3316D0-266D-F346-AD5B-95AABBD04428}" srcOrd="4" destOrd="0" presId="urn:microsoft.com/office/officeart/2005/8/layout/orgChart1"/>
    <dgm:cxn modelId="{21A77F73-C815-C642-A59D-54E3A94B6FD8}" type="presParOf" srcId="{DD6E2407-55EE-2C41-B796-85FEDBFE0D0B}" destId="{F84792CE-9085-054B-9955-3F0C746A95B7}" srcOrd="5" destOrd="0" presId="urn:microsoft.com/office/officeart/2005/8/layout/orgChart1"/>
    <dgm:cxn modelId="{030C7DE9-541B-2043-874D-7890130FB678}" type="presParOf" srcId="{F84792CE-9085-054B-9955-3F0C746A95B7}" destId="{3710B52F-5648-D345-A2E3-FA07B0615455}" srcOrd="0" destOrd="0" presId="urn:microsoft.com/office/officeart/2005/8/layout/orgChart1"/>
    <dgm:cxn modelId="{4EE4A761-5853-AD49-8238-F049B5D5B8D4}" type="presParOf" srcId="{3710B52F-5648-D345-A2E3-FA07B0615455}" destId="{1AC14777-4410-BB4C-8D42-BF1163286C3C}" srcOrd="0" destOrd="0" presId="urn:microsoft.com/office/officeart/2005/8/layout/orgChart1"/>
    <dgm:cxn modelId="{A15247E5-A545-BF4E-AD26-B5BC2EAB4BC3}" type="presParOf" srcId="{3710B52F-5648-D345-A2E3-FA07B0615455}" destId="{A42671FC-E7FB-0B4C-AE57-9F53C6C6E4E2}" srcOrd="1" destOrd="0" presId="urn:microsoft.com/office/officeart/2005/8/layout/orgChart1"/>
    <dgm:cxn modelId="{6789EDF5-8DA9-3146-A2ED-FF60EFCCC487}" type="presParOf" srcId="{F84792CE-9085-054B-9955-3F0C746A95B7}" destId="{C90270D4-78C8-EB4C-985E-63063E3B5A60}" srcOrd="1" destOrd="0" presId="urn:microsoft.com/office/officeart/2005/8/layout/orgChart1"/>
    <dgm:cxn modelId="{B559937D-78BF-2A4A-9DE6-065EBF4EF781}" type="presParOf" srcId="{F84792CE-9085-054B-9955-3F0C746A95B7}" destId="{B131D45A-7EB9-434C-9F1E-94A3FE4E2303}" srcOrd="2" destOrd="0" presId="urn:microsoft.com/office/officeart/2005/8/layout/orgChart1"/>
    <dgm:cxn modelId="{DC034021-71A4-7B41-994E-FBD306A40C2D}"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4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75475F-F796-42EC-968C-0F82551177B8}"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7497EAB0-ECF8-4A7D-A58C-66CC8D141C9C}">
      <dgm:prSet/>
      <dgm:spPr/>
      <dgm:t>
        <a:bodyPr/>
        <a:lstStyle/>
        <a:p>
          <a:pPr rtl="0"/>
          <a:r>
            <a:rPr lang="en-US" dirty="0" smtClean="0"/>
            <a:t>HIMA San Pablo </a:t>
          </a:r>
          <a:r>
            <a:rPr lang="en-US" dirty="0" err="1" smtClean="0"/>
            <a:t>Oncologico</a:t>
          </a:r>
          <a:r>
            <a:rPr lang="en-US" dirty="0" smtClean="0"/>
            <a:t>-Caguas Caguas, Puerto Rico</a:t>
          </a:r>
          <a:endParaRPr lang="en-US" dirty="0"/>
        </a:p>
      </dgm:t>
    </dgm:pt>
    <dgm:pt modelId="{F9BB75D2-91DB-4582-AFDD-5D4E9D0BB299}" type="parTrans" cxnId="{F45D5DB8-FA6B-4412-A4B8-BCB439151B6C}">
      <dgm:prSet/>
      <dgm:spPr/>
      <dgm:t>
        <a:bodyPr/>
        <a:lstStyle/>
        <a:p>
          <a:endParaRPr lang="en-US"/>
        </a:p>
      </dgm:t>
    </dgm:pt>
    <dgm:pt modelId="{3C9FF2C6-009D-4590-B38F-8F6D1342B92F}" type="sibTrans" cxnId="{F45D5DB8-FA6B-4412-A4B8-BCB439151B6C}">
      <dgm:prSet/>
      <dgm:spPr/>
      <dgm:t>
        <a:bodyPr/>
        <a:lstStyle/>
        <a:p>
          <a:endParaRPr lang="en-US"/>
        </a:p>
      </dgm:t>
    </dgm:pt>
    <dgm:pt modelId="{B679F909-E536-44CF-BD6B-6FDFC7BB9106}">
      <dgm:prSet/>
      <dgm:spPr/>
      <dgm:t>
        <a:bodyPr/>
        <a:lstStyle/>
        <a:p>
          <a:pPr rtl="0"/>
          <a:r>
            <a:rPr lang="en-US" dirty="0" smtClean="0"/>
            <a:t>University of North Carolina at Chapel Hill Chapel Hill, North Carolina</a:t>
          </a:r>
          <a:endParaRPr lang="en-US" dirty="0"/>
        </a:p>
      </dgm:t>
    </dgm:pt>
    <dgm:pt modelId="{CACF01CB-832A-45BE-9824-C9F6ADB6E284}" type="parTrans" cxnId="{B8C7A34E-CF7C-4428-B362-3AC883A86EC3}">
      <dgm:prSet/>
      <dgm:spPr/>
      <dgm:t>
        <a:bodyPr/>
        <a:lstStyle/>
        <a:p>
          <a:endParaRPr lang="en-US"/>
        </a:p>
      </dgm:t>
    </dgm:pt>
    <dgm:pt modelId="{D5145F37-9B65-4C57-8582-4885599A3D70}" type="sibTrans" cxnId="{B8C7A34E-CF7C-4428-B362-3AC883A86EC3}">
      <dgm:prSet/>
      <dgm:spPr/>
      <dgm:t>
        <a:bodyPr/>
        <a:lstStyle/>
        <a:p>
          <a:endParaRPr lang="en-US"/>
        </a:p>
      </dgm:t>
    </dgm:pt>
    <dgm:pt modelId="{FF3AFFDE-6D1B-4183-B227-80A18BC688B6}">
      <dgm:prSet/>
      <dgm:spPr/>
      <dgm:t>
        <a:bodyPr/>
        <a:lstStyle/>
        <a:p>
          <a:pPr rtl="0"/>
          <a:r>
            <a:rPr lang="en-US" dirty="0" smtClean="0"/>
            <a:t>VCU Massey Cancer Center            Richmond, Virginia </a:t>
          </a:r>
          <a:endParaRPr lang="en-US" dirty="0"/>
        </a:p>
      </dgm:t>
    </dgm:pt>
    <dgm:pt modelId="{99B37AD5-9BD0-4FE3-B961-2F8D00FEF5F7}" type="parTrans" cxnId="{0781DB87-538D-401D-B146-A7BC5D398414}">
      <dgm:prSet/>
      <dgm:spPr/>
      <dgm:t>
        <a:bodyPr/>
        <a:lstStyle/>
        <a:p>
          <a:endParaRPr lang="en-US"/>
        </a:p>
      </dgm:t>
    </dgm:pt>
    <dgm:pt modelId="{3A2029F7-3A21-4E80-9C6B-28447E7B87E1}" type="sibTrans" cxnId="{0781DB87-538D-401D-B146-A7BC5D398414}">
      <dgm:prSet/>
      <dgm:spPr/>
      <dgm:t>
        <a:bodyPr/>
        <a:lstStyle/>
        <a:p>
          <a:endParaRPr lang="en-US"/>
        </a:p>
      </dgm:t>
    </dgm:pt>
    <dgm:pt modelId="{F0BD4D56-E245-4634-BAEC-A286EF32DE36}">
      <dgm:prSet/>
      <dgm:spPr/>
      <dgm:t>
        <a:bodyPr/>
        <a:lstStyle/>
        <a:p>
          <a:pPr rtl="0"/>
          <a:r>
            <a:rPr lang="en-US" dirty="0" smtClean="0"/>
            <a:t>The University of New Mexico Comprehensive Cancer Center Albuquerque, New Mexico</a:t>
          </a:r>
          <a:endParaRPr lang="en-US" dirty="0"/>
        </a:p>
      </dgm:t>
    </dgm:pt>
    <dgm:pt modelId="{316E9127-44CB-43C8-B777-694B7914D186}" type="parTrans" cxnId="{A0E143BD-B22D-48FA-99D1-BCF50BD8D97B}">
      <dgm:prSet/>
      <dgm:spPr/>
      <dgm:t>
        <a:bodyPr/>
        <a:lstStyle/>
        <a:p>
          <a:endParaRPr lang="en-US"/>
        </a:p>
      </dgm:t>
    </dgm:pt>
    <dgm:pt modelId="{F71CB05A-77EA-48B9-AF65-8A13DA0EE563}" type="sibTrans" cxnId="{A0E143BD-B22D-48FA-99D1-BCF50BD8D97B}">
      <dgm:prSet/>
      <dgm:spPr/>
      <dgm:t>
        <a:bodyPr/>
        <a:lstStyle/>
        <a:p>
          <a:endParaRPr lang="en-US"/>
        </a:p>
      </dgm:t>
    </dgm:pt>
    <dgm:pt modelId="{0DB77F80-DDAB-43A8-B865-02FD3F0E9FC6}">
      <dgm:prSet/>
      <dgm:spPr/>
      <dgm:t>
        <a:bodyPr/>
        <a:lstStyle/>
        <a:p>
          <a:pPr rtl="0"/>
          <a:r>
            <a:rPr lang="en-US" dirty="0" smtClean="0"/>
            <a:t>University of Alabama Birmingham Birmingham, Alabama</a:t>
          </a:r>
          <a:endParaRPr lang="en-US" dirty="0"/>
        </a:p>
      </dgm:t>
    </dgm:pt>
    <dgm:pt modelId="{AC539787-AF2A-479C-BA8D-DCCF13C69F90}" type="parTrans" cxnId="{53FCB2ED-A6DF-411B-88C5-88A431D414D0}">
      <dgm:prSet/>
      <dgm:spPr/>
      <dgm:t>
        <a:bodyPr/>
        <a:lstStyle/>
        <a:p>
          <a:endParaRPr lang="en-US"/>
        </a:p>
      </dgm:t>
    </dgm:pt>
    <dgm:pt modelId="{70E3296F-EE4D-4102-9151-03A2096943DC}" type="sibTrans" cxnId="{53FCB2ED-A6DF-411B-88C5-88A431D414D0}">
      <dgm:prSet/>
      <dgm:spPr/>
      <dgm:t>
        <a:bodyPr/>
        <a:lstStyle/>
        <a:p>
          <a:endParaRPr lang="en-US"/>
        </a:p>
      </dgm:t>
    </dgm:pt>
    <dgm:pt modelId="{43A31F48-D1D1-4309-BC17-0118AA8D3FAC}">
      <dgm:prSet/>
      <dgm:spPr/>
      <dgm:t>
        <a:bodyPr/>
        <a:lstStyle/>
        <a:p>
          <a:pPr rtl="0"/>
          <a:r>
            <a:rPr lang="en-US" dirty="0" smtClean="0"/>
            <a:t>Harris Health System Houston, Texas</a:t>
          </a:r>
          <a:endParaRPr lang="en-US" dirty="0"/>
        </a:p>
      </dgm:t>
    </dgm:pt>
    <dgm:pt modelId="{B9F24E04-1848-4541-ACBD-908FE6C9BC25}" type="parTrans" cxnId="{53D53885-49F5-4965-9340-5936A2499971}">
      <dgm:prSet/>
      <dgm:spPr/>
      <dgm:t>
        <a:bodyPr/>
        <a:lstStyle/>
        <a:p>
          <a:endParaRPr lang="en-US"/>
        </a:p>
      </dgm:t>
    </dgm:pt>
    <dgm:pt modelId="{FB6396FE-31FE-45AA-A17E-02974807CF55}" type="sibTrans" cxnId="{53D53885-49F5-4965-9340-5936A2499971}">
      <dgm:prSet/>
      <dgm:spPr/>
      <dgm:t>
        <a:bodyPr/>
        <a:lstStyle/>
        <a:p>
          <a:endParaRPr lang="en-US"/>
        </a:p>
      </dgm:t>
    </dgm:pt>
    <dgm:pt modelId="{C623106A-6EFF-4394-A8AF-74F414CCFEDE}">
      <dgm:prSet/>
      <dgm:spPr/>
      <dgm:t>
        <a:bodyPr/>
        <a:lstStyle/>
        <a:p>
          <a:pPr rtl="0"/>
          <a:r>
            <a:rPr lang="en-US" dirty="0" smtClean="0">
              <a:solidFill>
                <a:srgbClr val="C00000"/>
              </a:solidFill>
            </a:rPr>
            <a:t>Boston Medical Center Boston, MA</a:t>
          </a:r>
          <a:endParaRPr lang="en-US" dirty="0">
            <a:solidFill>
              <a:srgbClr val="C00000"/>
            </a:solidFill>
          </a:endParaRPr>
        </a:p>
      </dgm:t>
    </dgm:pt>
    <dgm:pt modelId="{543B05FA-B84F-400C-A697-E8F8FDDC4A83}" type="parTrans" cxnId="{2CD024BD-5917-4B9E-AFCC-71394664A94D}">
      <dgm:prSet/>
      <dgm:spPr/>
      <dgm:t>
        <a:bodyPr/>
        <a:lstStyle/>
        <a:p>
          <a:endParaRPr lang="en-US"/>
        </a:p>
      </dgm:t>
    </dgm:pt>
    <dgm:pt modelId="{D538A09A-1586-435F-BEAD-5BAE834A1927}" type="sibTrans" cxnId="{2CD024BD-5917-4B9E-AFCC-71394664A94D}">
      <dgm:prSet/>
      <dgm:spPr/>
      <dgm:t>
        <a:bodyPr/>
        <a:lstStyle/>
        <a:p>
          <a:endParaRPr lang="en-US"/>
        </a:p>
      </dgm:t>
    </dgm:pt>
    <dgm:pt modelId="{8FB0E2B7-E377-4283-86DF-BFCB32752F59}">
      <dgm:prSet/>
      <dgm:spPr/>
      <dgm:t>
        <a:bodyPr/>
        <a:lstStyle/>
        <a:p>
          <a:pPr rtl="0"/>
          <a:r>
            <a:rPr lang="en-US" dirty="0" smtClean="0"/>
            <a:t>Montefiore Einstein Cancer Center       Bronx, New York</a:t>
          </a:r>
          <a:endParaRPr lang="en-US" dirty="0"/>
        </a:p>
      </dgm:t>
    </dgm:pt>
    <dgm:pt modelId="{38CCFE3A-508D-460E-8CB6-131F9F9CA4CB}" type="parTrans" cxnId="{0731823D-FDFD-43D5-A3F4-F91EE70AEACA}">
      <dgm:prSet/>
      <dgm:spPr/>
      <dgm:t>
        <a:bodyPr/>
        <a:lstStyle/>
        <a:p>
          <a:endParaRPr lang="en-US"/>
        </a:p>
      </dgm:t>
    </dgm:pt>
    <dgm:pt modelId="{331EA987-84BF-4E4F-B9D7-2FC5626BC166}" type="sibTrans" cxnId="{0731823D-FDFD-43D5-A3F4-F91EE70AEACA}">
      <dgm:prSet/>
      <dgm:spPr/>
      <dgm:t>
        <a:bodyPr/>
        <a:lstStyle/>
        <a:p>
          <a:endParaRPr lang="en-US"/>
        </a:p>
      </dgm:t>
    </dgm:pt>
    <dgm:pt modelId="{EAE8174C-DABC-477D-8745-616B64C5E14C}">
      <dgm:prSet/>
      <dgm:spPr/>
      <dgm:t>
        <a:bodyPr/>
        <a:lstStyle/>
        <a:p>
          <a:pPr rtl="0"/>
          <a:r>
            <a:rPr lang="en-US" dirty="0" smtClean="0"/>
            <a:t>Fred Hutchinson Cancer Center                  Seattle, Washington</a:t>
          </a:r>
          <a:endParaRPr lang="en-US" dirty="0"/>
        </a:p>
      </dgm:t>
    </dgm:pt>
    <dgm:pt modelId="{186FEB92-3F47-4B00-8C4A-79EA53ED24D5}" type="parTrans" cxnId="{9DA19CCE-FB25-4FE8-8A92-446E866F575C}">
      <dgm:prSet/>
      <dgm:spPr/>
      <dgm:t>
        <a:bodyPr/>
        <a:lstStyle/>
        <a:p>
          <a:endParaRPr lang="en-US"/>
        </a:p>
      </dgm:t>
    </dgm:pt>
    <dgm:pt modelId="{C878880A-662F-4161-B3D1-A4BFB9C5F37A}" type="sibTrans" cxnId="{9DA19CCE-FB25-4FE8-8A92-446E866F575C}">
      <dgm:prSet/>
      <dgm:spPr/>
      <dgm:t>
        <a:bodyPr/>
        <a:lstStyle/>
        <a:p>
          <a:endParaRPr lang="en-US"/>
        </a:p>
      </dgm:t>
    </dgm:pt>
    <dgm:pt modelId="{8663CA02-A04B-482C-9693-994B426614CB}">
      <dgm:prSet/>
      <dgm:spPr/>
      <dgm:t>
        <a:bodyPr/>
        <a:lstStyle/>
        <a:p>
          <a:pPr rtl="0"/>
          <a:r>
            <a:rPr lang="en-US" dirty="0" smtClean="0"/>
            <a:t>City of Hope                 Los Angeles, California</a:t>
          </a:r>
          <a:endParaRPr lang="en-US" dirty="0"/>
        </a:p>
      </dgm:t>
    </dgm:pt>
    <dgm:pt modelId="{D702645E-14DB-4019-A502-B0E3FB1822D2}" type="parTrans" cxnId="{DBB9090D-208B-4A68-BD75-8BFFB6424846}">
      <dgm:prSet/>
      <dgm:spPr/>
      <dgm:t>
        <a:bodyPr/>
        <a:lstStyle/>
        <a:p>
          <a:endParaRPr lang="en-US"/>
        </a:p>
      </dgm:t>
    </dgm:pt>
    <dgm:pt modelId="{4071B327-8B5F-41EE-AE08-AE783D5B5997}" type="sibTrans" cxnId="{DBB9090D-208B-4A68-BD75-8BFFB6424846}">
      <dgm:prSet/>
      <dgm:spPr/>
      <dgm:t>
        <a:bodyPr/>
        <a:lstStyle/>
        <a:p>
          <a:endParaRPr lang="en-US"/>
        </a:p>
      </dgm:t>
    </dgm:pt>
    <dgm:pt modelId="{28634412-1497-4AA9-98E1-1ED947961B4A}">
      <dgm:prSet/>
      <dgm:spPr/>
      <dgm:t>
        <a:bodyPr/>
        <a:lstStyle/>
        <a:p>
          <a:pPr rtl="0"/>
          <a:r>
            <a:rPr lang="en-US" dirty="0" smtClean="0"/>
            <a:t>The University of Chicago                </a:t>
          </a:r>
          <a:r>
            <a:rPr lang="en-US" dirty="0" err="1" smtClean="0"/>
            <a:t>Chicago</a:t>
          </a:r>
          <a:r>
            <a:rPr lang="en-US" dirty="0" smtClean="0"/>
            <a:t>, Illinois</a:t>
          </a:r>
          <a:endParaRPr lang="en-US" dirty="0"/>
        </a:p>
      </dgm:t>
    </dgm:pt>
    <dgm:pt modelId="{414E040F-391C-4733-AB57-D5554CAB0D16}" type="parTrans" cxnId="{C908EFF6-0096-41F7-B68E-F267D150DE60}">
      <dgm:prSet/>
      <dgm:spPr/>
      <dgm:t>
        <a:bodyPr/>
        <a:lstStyle/>
        <a:p>
          <a:endParaRPr lang="en-US"/>
        </a:p>
      </dgm:t>
    </dgm:pt>
    <dgm:pt modelId="{4D28625B-5086-4D02-B8EF-D1AEA2729C9E}" type="sibTrans" cxnId="{C908EFF6-0096-41F7-B68E-F267D150DE60}">
      <dgm:prSet/>
      <dgm:spPr/>
      <dgm:t>
        <a:bodyPr/>
        <a:lstStyle/>
        <a:p>
          <a:endParaRPr lang="en-US"/>
        </a:p>
      </dgm:t>
    </dgm:pt>
    <dgm:pt modelId="{D7B484CE-0893-4FAA-9BF9-284B4B82E1DE}">
      <dgm:prSet/>
      <dgm:spPr/>
      <dgm:t>
        <a:bodyPr/>
        <a:lstStyle/>
        <a:p>
          <a:pPr rtl="0"/>
          <a:r>
            <a:rPr lang="en-US" dirty="0" smtClean="0"/>
            <a:t>Rush University Medical Center                 Chicago, Illinois</a:t>
          </a:r>
          <a:endParaRPr lang="en-US" dirty="0"/>
        </a:p>
      </dgm:t>
    </dgm:pt>
    <dgm:pt modelId="{8AA91B03-0937-4A3A-A5A7-8610DD510260}" type="parTrans" cxnId="{97EAC7D5-F941-4D38-9254-8F251C3126C1}">
      <dgm:prSet/>
      <dgm:spPr/>
      <dgm:t>
        <a:bodyPr/>
        <a:lstStyle/>
        <a:p>
          <a:endParaRPr lang="en-US"/>
        </a:p>
      </dgm:t>
    </dgm:pt>
    <dgm:pt modelId="{2D82BB2F-C84B-4825-8EEB-1789A2DD76F9}" type="sibTrans" cxnId="{97EAC7D5-F941-4D38-9254-8F251C3126C1}">
      <dgm:prSet/>
      <dgm:spPr/>
      <dgm:t>
        <a:bodyPr/>
        <a:lstStyle/>
        <a:p>
          <a:endParaRPr lang="en-US"/>
        </a:p>
      </dgm:t>
    </dgm:pt>
    <dgm:pt modelId="{859146FD-DA44-4967-AC75-F52723E8A015}">
      <dgm:prSet/>
      <dgm:spPr/>
      <dgm:t>
        <a:bodyPr/>
        <a:lstStyle/>
        <a:p>
          <a:pPr rtl="0"/>
          <a:r>
            <a:rPr lang="en-US" dirty="0" smtClean="0"/>
            <a:t>Huntsman Cancer Institute at the University of Utah     Salt Lake City, Utah</a:t>
          </a:r>
          <a:endParaRPr lang="en-US" dirty="0"/>
        </a:p>
      </dgm:t>
    </dgm:pt>
    <dgm:pt modelId="{DBC714D9-83A4-4EBA-8CE2-28026B2034B1}" type="parTrans" cxnId="{DFEB2F2C-A2BF-438E-A153-AB87423D24EB}">
      <dgm:prSet/>
      <dgm:spPr/>
      <dgm:t>
        <a:bodyPr/>
        <a:lstStyle/>
        <a:p>
          <a:endParaRPr lang="en-US"/>
        </a:p>
      </dgm:t>
    </dgm:pt>
    <dgm:pt modelId="{4F26D18C-8D2A-43C2-86F8-601A3011A8D6}" type="sibTrans" cxnId="{DFEB2F2C-A2BF-438E-A153-AB87423D24EB}">
      <dgm:prSet/>
      <dgm:spPr/>
      <dgm:t>
        <a:bodyPr/>
        <a:lstStyle/>
        <a:p>
          <a:endParaRPr lang="en-US"/>
        </a:p>
      </dgm:t>
    </dgm:pt>
    <dgm:pt modelId="{87A6B01C-081E-45C4-84C3-8C177D969FE5}">
      <dgm:prSet/>
      <dgm:spPr/>
      <dgm:t>
        <a:bodyPr/>
        <a:lstStyle/>
        <a:p>
          <a:pPr rtl="0"/>
          <a:r>
            <a:rPr lang="en-US" dirty="0" smtClean="0"/>
            <a:t>University of Colorado Denver                 Aurora, Colorado </a:t>
          </a:r>
          <a:endParaRPr lang="en-US" dirty="0"/>
        </a:p>
      </dgm:t>
    </dgm:pt>
    <dgm:pt modelId="{F15601CE-0C9B-42EA-B1AC-500ED2F92044}" type="parTrans" cxnId="{0B6C9436-883E-44C2-93D0-D3657C47024F}">
      <dgm:prSet/>
      <dgm:spPr/>
      <dgm:t>
        <a:bodyPr/>
        <a:lstStyle/>
        <a:p>
          <a:endParaRPr lang="en-US"/>
        </a:p>
      </dgm:t>
    </dgm:pt>
    <dgm:pt modelId="{B3482049-2F71-4EB1-825D-715E1894FD76}" type="sibTrans" cxnId="{0B6C9436-883E-44C2-93D0-D3657C47024F}">
      <dgm:prSet/>
      <dgm:spPr/>
      <dgm:t>
        <a:bodyPr/>
        <a:lstStyle/>
        <a:p>
          <a:endParaRPr lang="en-US"/>
        </a:p>
      </dgm:t>
    </dgm:pt>
    <dgm:pt modelId="{3C57A18F-C9DA-4640-8CFE-36364F78610E}" type="pres">
      <dgm:prSet presAssocID="{7675475F-F796-42EC-968C-0F82551177B8}" presName="diagram" presStyleCnt="0">
        <dgm:presLayoutVars>
          <dgm:dir/>
          <dgm:resizeHandles val="exact"/>
        </dgm:presLayoutVars>
      </dgm:prSet>
      <dgm:spPr/>
      <dgm:t>
        <a:bodyPr/>
        <a:lstStyle/>
        <a:p>
          <a:endParaRPr lang="en-US"/>
        </a:p>
      </dgm:t>
    </dgm:pt>
    <dgm:pt modelId="{DC080C7E-78D8-4FC3-BF66-52E28FF3177F}" type="pres">
      <dgm:prSet presAssocID="{7497EAB0-ECF8-4A7D-A58C-66CC8D141C9C}" presName="node" presStyleLbl="node1" presStyleIdx="0" presStyleCnt="14">
        <dgm:presLayoutVars>
          <dgm:bulletEnabled val="1"/>
        </dgm:presLayoutVars>
      </dgm:prSet>
      <dgm:spPr/>
      <dgm:t>
        <a:bodyPr/>
        <a:lstStyle/>
        <a:p>
          <a:endParaRPr lang="en-US"/>
        </a:p>
      </dgm:t>
    </dgm:pt>
    <dgm:pt modelId="{1AD15138-5B09-4582-8C58-8CB1CC2636CB}" type="pres">
      <dgm:prSet presAssocID="{3C9FF2C6-009D-4590-B38F-8F6D1342B92F}" presName="sibTrans" presStyleCnt="0"/>
      <dgm:spPr/>
    </dgm:pt>
    <dgm:pt modelId="{BA69C3C1-20EA-461D-9BBD-593C58BDAD83}" type="pres">
      <dgm:prSet presAssocID="{B679F909-E536-44CF-BD6B-6FDFC7BB9106}" presName="node" presStyleLbl="node1" presStyleIdx="1" presStyleCnt="14">
        <dgm:presLayoutVars>
          <dgm:bulletEnabled val="1"/>
        </dgm:presLayoutVars>
      </dgm:prSet>
      <dgm:spPr/>
      <dgm:t>
        <a:bodyPr/>
        <a:lstStyle/>
        <a:p>
          <a:endParaRPr lang="en-US"/>
        </a:p>
      </dgm:t>
    </dgm:pt>
    <dgm:pt modelId="{D05C849F-5FA3-4610-BE0A-D0AA2C2C6EAB}" type="pres">
      <dgm:prSet presAssocID="{D5145F37-9B65-4C57-8582-4885599A3D70}" presName="sibTrans" presStyleCnt="0"/>
      <dgm:spPr/>
    </dgm:pt>
    <dgm:pt modelId="{E421D8E9-0D34-4BD9-92AA-09D69F816B08}" type="pres">
      <dgm:prSet presAssocID="{FF3AFFDE-6D1B-4183-B227-80A18BC688B6}" presName="node" presStyleLbl="node1" presStyleIdx="2" presStyleCnt="14">
        <dgm:presLayoutVars>
          <dgm:bulletEnabled val="1"/>
        </dgm:presLayoutVars>
      </dgm:prSet>
      <dgm:spPr/>
      <dgm:t>
        <a:bodyPr/>
        <a:lstStyle/>
        <a:p>
          <a:endParaRPr lang="en-US"/>
        </a:p>
      </dgm:t>
    </dgm:pt>
    <dgm:pt modelId="{16E0CF81-8DDF-41A0-AA69-4D6D3C7DF317}" type="pres">
      <dgm:prSet presAssocID="{3A2029F7-3A21-4E80-9C6B-28447E7B87E1}" presName="sibTrans" presStyleCnt="0"/>
      <dgm:spPr/>
    </dgm:pt>
    <dgm:pt modelId="{75E8F7C2-8AA9-4217-9C42-4E7BE643B575}" type="pres">
      <dgm:prSet presAssocID="{F0BD4D56-E245-4634-BAEC-A286EF32DE36}" presName="node" presStyleLbl="node1" presStyleIdx="3" presStyleCnt="14">
        <dgm:presLayoutVars>
          <dgm:bulletEnabled val="1"/>
        </dgm:presLayoutVars>
      </dgm:prSet>
      <dgm:spPr/>
      <dgm:t>
        <a:bodyPr/>
        <a:lstStyle/>
        <a:p>
          <a:endParaRPr lang="en-US"/>
        </a:p>
      </dgm:t>
    </dgm:pt>
    <dgm:pt modelId="{DE1F8A15-0321-4CB5-A468-2D78BA452046}" type="pres">
      <dgm:prSet presAssocID="{F71CB05A-77EA-48B9-AF65-8A13DA0EE563}" presName="sibTrans" presStyleCnt="0"/>
      <dgm:spPr/>
    </dgm:pt>
    <dgm:pt modelId="{29BF2F2D-78BD-4682-B1BC-4A797E6283CB}" type="pres">
      <dgm:prSet presAssocID="{0DB77F80-DDAB-43A8-B865-02FD3F0E9FC6}" presName="node" presStyleLbl="node1" presStyleIdx="4" presStyleCnt="14">
        <dgm:presLayoutVars>
          <dgm:bulletEnabled val="1"/>
        </dgm:presLayoutVars>
      </dgm:prSet>
      <dgm:spPr/>
      <dgm:t>
        <a:bodyPr/>
        <a:lstStyle/>
        <a:p>
          <a:endParaRPr lang="en-US"/>
        </a:p>
      </dgm:t>
    </dgm:pt>
    <dgm:pt modelId="{4F0D125C-621F-4A24-89D6-29943C4BC6DE}" type="pres">
      <dgm:prSet presAssocID="{70E3296F-EE4D-4102-9151-03A2096943DC}" presName="sibTrans" presStyleCnt="0"/>
      <dgm:spPr/>
    </dgm:pt>
    <dgm:pt modelId="{8C0C4AFD-C6F7-4A3B-ABAB-8EA65AF7B7E9}" type="pres">
      <dgm:prSet presAssocID="{43A31F48-D1D1-4309-BC17-0118AA8D3FAC}" presName="node" presStyleLbl="node1" presStyleIdx="5" presStyleCnt="14">
        <dgm:presLayoutVars>
          <dgm:bulletEnabled val="1"/>
        </dgm:presLayoutVars>
      </dgm:prSet>
      <dgm:spPr/>
      <dgm:t>
        <a:bodyPr/>
        <a:lstStyle/>
        <a:p>
          <a:endParaRPr lang="en-US"/>
        </a:p>
      </dgm:t>
    </dgm:pt>
    <dgm:pt modelId="{A868D8D3-A6F0-4CB4-964C-608246C2251D}" type="pres">
      <dgm:prSet presAssocID="{FB6396FE-31FE-45AA-A17E-02974807CF55}" presName="sibTrans" presStyleCnt="0"/>
      <dgm:spPr/>
    </dgm:pt>
    <dgm:pt modelId="{42583956-F3B6-4B09-BD06-DDC2432A64D3}" type="pres">
      <dgm:prSet presAssocID="{C623106A-6EFF-4394-A8AF-74F414CCFEDE}" presName="node" presStyleLbl="node1" presStyleIdx="6" presStyleCnt="14">
        <dgm:presLayoutVars>
          <dgm:bulletEnabled val="1"/>
        </dgm:presLayoutVars>
      </dgm:prSet>
      <dgm:spPr/>
      <dgm:t>
        <a:bodyPr/>
        <a:lstStyle/>
        <a:p>
          <a:endParaRPr lang="en-US"/>
        </a:p>
      </dgm:t>
    </dgm:pt>
    <dgm:pt modelId="{AA0A1D13-C67E-4DBC-8B07-12C96506A876}" type="pres">
      <dgm:prSet presAssocID="{D538A09A-1586-435F-BEAD-5BAE834A1927}" presName="sibTrans" presStyleCnt="0"/>
      <dgm:spPr/>
    </dgm:pt>
    <dgm:pt modelId="{DB0BB133-0950-4FF7-8E4D-22E51DAA20E0}" type="pres">
      <dgm:prSet presAssocID="{8FB0E2B7-E377-4283-86DF-BFCB32752F59}" presName="node" presStyleLbl="node1" presStyleIdx="7" presStyleCnt="14">
        <dgm:presLayoutVars>
          <dgm:bulletEnabled val="1"/>
        </dgm:presLayoutVars>
      </dgm:prSet>
      <dgm:spPr/>
      <dgm:t>
        <a:bodyPr/>
        <a:lstStyle/>
        <a:p>
          <a:endParaRPr lang="en-US"/>
        </a:p>
      </dgm:t>
    </dgm:pt>
    <dgm:pt modelId="{C1FC4EEF-4C25-4274-9E51-2B342F0E160B}" type="pres">
      <dgm:prSet presAssocID="{331EA987-84BF-4E4F-B9D7-2FC5626BC166}" presName="sibTrans" presStyleCnt="0"/>
      <dgm:spPr/>
    </dgm:pt>
    <dgm:pt modelId="{4E5B272E-CC69-4FDA-9A98-BC0D73A16599}" type="pres">
      <dgm:prSet presAssocID="{EAE8174C-DABC-477D-8745-616B64C5E14C}" presName="node" presStyleLbl="node1" presStyleIdx="8" presStyleCnt="14">
        <dgm:presLayoutVars>
          <dgm:bulletEnabled val="1"/>
        </dgm:presLayoutVars>
      </dgm:prSet>
      <dgm:spPr/>
      <dgm:t>
        <a:bodyPr/>
        <a:lstStyle/>
        <a:p>
          <a:endParaRPr lang="en-US"/>
        </a:p>
      </dgm:t>
    </dgm:pt>
    <dgm:pt modelId="{4E9869BA-EC62-4593-9AEF-75E2116825BE}" type="pres">
      <dgm:prSet presAssocID="{C878880A-662F-4161-B3D1-A4BFB9C5F37A}" presName="sibTrans" presStyleCnt="0"/>
      <dgm:spPr/>
    </dgm:pt>
    <dgm:pt modelId="{88382A9F-CDFD-4D4C-8D4F-5643468F0801}" type="pres">
      <dgm:prSet presAssocID="{8663CA02-A04B-482C-9693-994B426614CB}" presName="node" presStyleLbl="node1" presStyleIdx="9" presStyleCnt="14">
        <dgm:presLayoutVars>
          <dgm:bulletEnabled val="1"/>
        </dgm:presLayoutVars>
      </dgm:prSet>
      <dgm:spPr/>
      <dgm:t>
        <a:bodyPr/>
        <a:lstStyle/>
        <a:p>
          <a:endParaRPr lang="en-US"/>
        </a:p>
      </dgm:t>
    </dgm:pt>
    <dgm:pt modelId="{7D99FC66-B3E2-4752-AC52-B77873B8C454}" type="pres">
      <dgm:prSet presAssocID="{4071B327-8B5F-41EE-AE08-AE783D5B5997}" presName="sibTrans" presStyleCnt="0"/>
      <dgm:spPr/>
    </dgm:pt>
    <dgm:pt modelId="{9CEBBD98-8BFE-4644-A313-4AA2138A06E9}" type="pres">
      <dgm:prSet presAssocID="{28634412-1497-4AA9-98E1-1ED947961B4A}" presName="node" presStyleLbl="node1" presStyleIdx="10" presStyleCnt="14">
        <dgm:presLayoutVars>
          <dgm:bulletEnabled val="1"/>
        </dgm:presLayoutVars>
      </dgm:prSet>
      <dgm:spPr/>
      <dgm:t>
        <a:bodyPr/>
        <a:lstStyle/>
        <a:p>
          <a:endParaRPr lang="en-US"/>
        </a:p>
      </dgm:t>
    </dgm:pt>
    <dgm:pt modelId="{FE3F0A96-4097-4A54-A445-4BC58307793E}" type="pres">
      <dgm:prSet presAssocID="{4D28625B-5086-4D02-B8EF-D1AEA2729C9E}" presName="sibTrans" presStyleCnt="0"/>
      <dgm:spPr/>
    </dgm:pt>
    <dgm:pt modelId="{2530E8D5-50BE-4A83-A44D-5391A396B4F4}" type="pres">
      <dgm:prSet presAssocID="{D7B484CE-0893-4FAA-9BF9-284B4B82E1DE}" presName="node" presStyleLbl="node1" presStyleIdx="11" presStyleCnt="14">
        <dgm:presLayoutVars>
          <dgm:bulletEnabled val="1"/>
        </dgm:presLayoutVars>
      </dgm:prSet>
      <dgm:spPr/>
      <dgm:t>
        <a:bodyPr/>
        <a:lstStyle/>
        <a:p>
          <a:endParaRPr lang="en-US"/>
        </a:p>
      </dgm:t>
    </dgm:pt>
    <dgm:pt modelId="{77E3DE22-B6EE-4035-950B-F36B76618A28}" type="pres">
      <dgm:prSet presAssocID="{2D82BB2F-C84B-4825-8EEB-1789A2DD76F9}" presName="sibTrans" presStyleCnt="0"/>
      <dgm:spPr/>
    </dgm:pt>
    <dgm:pt modelId="{4718667D-B599-4747-99FF-E35995C60672}" type="pres">
      <dgm:prSet presAssocID="{859146FD-DA44-4967-AC75-F52723E8A015}" presName="node" presStyleLbl="node1" presStyleIdx="12" presStyleCnt="14">
        <dgm:presLayoutVars>
          <dgm:bulletEnabled val="1"/>
        </dgm:presLayoutVars>
      </dgm:prSet>
      <dgm:spPr/>
      <dgm:t>
        <a:bodyPr/>
        <a:lstStyle/>
        <a:p>
          <a:endParaRPr lang="en-US"/>
        </a:p>
      </dgm:t>
    </dgm:pt>
    <dgm:pt modelId="{A6119A3E-36F5-4398-A416-E2ADE916A68D}" type="pres">
      <dgm:prSet presAssocID="{4F26D18C-8D2A-43C2-86F8-601A3011A8D6}" presName="sibTrans" presStyleCnt="0"/>
      <dgm:spPr/>
    </dgm:pt>
    <dgm:pt modelId="{2191D0B4-F341-4D77-81AC-C089A1073AA4}" type="pres">
      <dgm:prSet presAssocID="{87A6B01C-081E-45C4-84C3-8C177D969FE5}" presName="node" presStyleLbl="node1" presStyleIdx="13" presStyleCnt="14">
        <dgm:presLayoutVars>
          <dgm:bulletEnabled val="1"/>
        </dgm:presLayoutVars>
      </dgm:prSet>
      <dgm:spPr/>
      <dgm:t>
        <a:bodyPr/>
        <a:lstStyle/>
        <a:p>
          <a:endParaRPr lang="en-US"/>
        </a:p>
      </dgm:t>
    </dgm:pt>
  </dgm:ptLst>
  <dgm:cxnLst>
    <dgm:cxn modelId="{4A8DF558-8E3E-4AD2-A9DB-CA7A7282704F}" type="presOf" srcId="{8FB0E2B7-E377-4283-86DF-BFCB32752F59}" destId="{DB0BB133-0950-4FF7-8E4D-22E51DAA20E0}" srcOrd="0" destOrd="0" presId="urn:microsoft.com/office/officeart/2005/8/layout/default"/>
    <dgm:cxn modelId="{F45D5DB8-FA6B-4412-A4B8-BCB439151B6C}" srcId="{7675475F-F796-42EC-968C-0F82551177B8}" destId="{7497EAB0-ECF8-4A7D-A58C-66CC8D141C9C}" srcOrd="0" destOrd="0" parTransId="{F9BB75D2-91DB-4582-AFDD-5D4E9D0BB299}" sibTransId="{3C9FF2C6-009D-4590-B38F-8F6D1342B92F}"/>
    <dgm:cxn modelId="{DFEB2F2C-A2BF-438E-A153-AB87423D24EB}" srcId="{7675475F-F796-42EC-968C-0F82551177B8}" destId="{859146FD-DA44-4967-AC75-F52723E8A015}" srcOrd="12" destOrd="0" parTransId="{DBC714D9-83A4-4EBA-8CE2-28026B2034B1}" sibTransId="{4F26D18C-8D2A-43C2-86F8-601A3011A8D6}"/>
    <dgm:cxn modelId="{2CD024BD-5917-4B9E-AFCC-71394664A94D}" srcId="{7675475F-F796-42EC-968C-0F82551177B8}" destId="{C623106A-6EFF-4394-A8AF-74F414CCFEDE}" srcOrd="6" destOrd="0" parTransId="{543B05FA-B84F-400C-A697-E8F8FDDC4A83}" sibTransId="{D538A09A-1586-435F-BEAD-5BAE834A1927}"/>
    <dgm:cxn modelId="{DE6D8EEC-C141-47AF-823E-147F3E0193F3}" type="presOf" srcId="{FF3AFFDE-6D1B-4183-B227-80A18BC688B6}" destId="{E421D8E9-0D34-4BD9-92AA-09D69F816B08}" srcOrd="0" destOrd="0" presId="urn:microsoft.com/office/officeart/2005/8/layout/default"/>
    <dgm:cxn modelId="{DBB9090D-208B-4A68-BD75-8BFFB6424846}" srcId="{7675475F-F796-42EC-968C-0F82551177B8}" destId="{8663CA02-A04B-482C-9693-994B426614CB}" srcOrd="9" destOrd="0" parTransId="{D702645E-14DB-4019-A502-B0E3FB1822D2}" sibTransId="{4071B327-8B5F-41EE-AE08-AE783D5B5997}"/>
    <dgm:cxn modelId="{ACEC582A-DA38-48BA-A663-E330C665C5DE}" type="presOf" srcId="{B679F909-E536-44CF-BD6B-6FDFC7BB9106}" destId="{BA69C3C1-20EA-461D-9BBD-593C58BDAD83}" srcOrd="0" destOrd="0" presId="urn:microsoft.com/office/officeart/2005/8/layout/default"/>
    <dgm:cxn modelId="{0731823D-FDFD-43D5-A3F4-F91EE70AEACA}" srcId="{7675475F-F796-42EC-968C-0F82551177B8}" destId="{8FB0E2B7-E377-4283-86DF-BFCB32752F59}" srcOrd="7" destOrd="0" parTransId="{38CCFE3A-508D-460E-8CB6-131F9F9CA4CB}" sibTransId="{331EA987-84BF-4E4F-B9D7-2FC5626BC166}"/>
    <dgm:cxn modelId="{A44712FA-7953-4884-BA94-62382AE232E2}" type="presOf" srcId="{0DB77F80-DDAB-43A8-B865-02FD3F0E9FC6}" destId="{29BF2F2D-78BD-4682-B1BC-4A797E6283CB}" srcOrd="0" destOrd="0" presId="urn:microsoft.com/office/officeart/2005/8/layout/default"/>
    <dgm:cxn modelId="{6E3A552B-CDEA-45C3-B220-9D8675B2AF2A}" type="presOf" srcId="{D7B484CE-0893-4FAA-9BF9-284B4B82E1DE}" destId="{2530E8D5-50BE-4A83-A44D-5391A396B4F4}" srcOrd="0" destOrd="0" presId="urn:microsoft.com/office/officeart/2005/8/layout/default"/>
    <dgm:cxn modelId="{D7002372-3061-431D-A123-295CB6FE6073}" type="presOf" srcId="{28634412-1497-4AA9-98E1-1ED947961B4A}" destId="{9CEBBD98-8BFE-4644-A313-4AA2138A06E9}" srcOrd="0" destOrd="0" presId="urn:microsoft.com/office/officeart/2005/8/layout/default"/>
    <dgm:cxn modelId="{9DA19CCE-FB25-4FE8-8A92-446E866F575C}" srcId="{7675475F-F796-42EC-968C-0F82551177B8}" destId="{EAE8174C-DABC-477D-8745-616B64C5E14C}" srcOrd="8" destOrd="0" parTransId="{186FEB92-3F47-4B00-8C4A-79EA53ED24D5}" sibTransId="{C878880A-662F-4161-B3D1-A4BFB9C5F37A}"/>
    <dgm:cxn modelId="{9B711796-34E6-42F4-A38D-3E9F60294903}" type="presOf" srcId="{F0BD4D56-E245-4634-BAEC-A286EF32DE36}" destId="{75E8F7C2-8AA9-4217-9C42-4E7BE643B575}" srcOrd="0" destOrd="0" presId="urn:microsoft.com/office/officeart/2005/8/layout/default"/>
    <dgm:cxn modelId="{A0E143BD-B22D-48FA-99D1-BCF50BD8D97B}" srcId="{7675475F-F796-42EC-968C-0F82551177B8}" destId="{F0BD4D56-E245-4634-BAEC-A286EF32DE36}" srcOrd="3" destOrd="0" parTransId="{316E9127-44CB-43C8-B777-694B7914D186}" sibTransId="{F71CB05A-77EA-48B9-AF65-8A13DA0EE563}"/>
    <dgm:cxn modelId="{3ACF4EDB-24C6-4ECE-8B34-C0DD9EE73EB2}" type="presOf" srcId="{87A6B01C-081E-45C4-84C3-8C177D969FE5}" destId="{2191D0B4-F341-4D77-81AC-C089A1073AA4}" srcOrd="0" destOrd="0" presId="urn:microsoft.com/office/officeart/2005/8/layout/default"/>
    <dgm:cxn modelId="{B07816E9-03A4-48CA-B8B2-F71DAF507BA6}" type="presOf" srcId="{8663CA02-A04B-482C-9693-994B426614CB}" destId="{88382A9F-CDFD-4D4C-8D4F-5643468F0801}" srcOrd="0" destOrd="0" presId="urn:microsoft.com/office/officeart/2005/8/layout/default"/>
    <dgm:cxn modelId="{C3C17627-FBCB-4120-BCC5-D74B67F4F4FD}" type="presOf" srcId="{7675475F-F796-42EC-968C-0F82551177B8}" destId="{3C57A18F-C9DA-4640-8CFE-36364F78610E}" srcOrd="0" destOrd="0" presId="urn:microsoft.com/office/officeart/2005/8/layout/default"/>
    <dgm:cxn modelId="{31A5F2D0-1BDE-46FD-BBA1-BB23A432C131}" type="presOf" srcId="{C623106A-6EFF-4394-A8AF-74F414CCFEDE}" destId="{42583956-F3B6-4B09-BD06-DDC2432A64D3}" srcOrd="0" destOrd="0" presId="urn:microsoft.com/office/officeart/2005/8/layout/default"/>
    <dgm:cxn modelId="{29EF5B80-5ECC-4952-AE49-188BE623044E}" type="presOf" srcId="{7497EAB0-ECF8-4A7D-A58C-66CC8D141C9C}" destId="{DC080C7E-78D8-4FC3-BF66-52E28FF3177F}" srcOrd="0" destOrd="0" presId="urn:microsoft.com/office/officeart/2005/8/layout/default"/>
    <dgm:cxn modelId="{5A777C84-01BA-428A-9021-EF368A65CE21}" type="presOf" srcId="{43A31F48-D1D1-4309-BC17-0118AA8D3FAC}" destId="{8C0C4AFD-C6F7-4A3B-ABAB-8EA65AF7B7E9}" srcOrd="0" destOrd="0" presId="urn:microsoft.com/office/officeart/2005/8/layout/default"/>
    <dgm:cxn modelId="{B8C7A34E-CF7C-4428-B362-3AC883A86EC3}" srcId="{7675475F-F796-42EC-968C-0F82551177B8}" destId="{B679F909-E536-44CF-BD6B-6FDFC7BB9106}" srcOrd="1" destOrd="0" parTransId="{CACF01CB-832A-45BE-9824-C9F6ADB6E284}" sibTransId="{D5145F37-9B65-4C57-8582-4885599A3D70}"/>
    <dgm:cxn modelId="{53FCB2ED-A6DF-411B-88C5-88A431D414D0}" srcId="{7675475F-F796-42EC-968C-0F82551177B8}" destId="{0DB77F80-DDAB-43A8-B865-02FD3F0E9FC6}" srcOrd="4" destOrd="0" parTransId="{AC539787-AF2A-479C-BA8D-DCCF13C69F90}" sibTransId="{70E3296F-EE4D-4102-9151-03A2096943DC}"/>
    <dgm:cxn modelId="{53D53885-49F5-4965-9340-5936A2499971}" srcId="{7675475F-F796-42EC-968C-0F82551177B8}" destId="{43A31F48-D1D1-4309-BC17-0118AA8D3FAC}" srcOrd="5" destOrd="0" parTransId="{B9F24E04-1848-4541-ACBD-908FE6C9BC25}" sibTransId="{FB6396FE-31FE-45AA-A17E-02974807CF55}"/>
    <dgm:cxn modelId="{B7569E86-6BEE-4004-AD9E-DBBA4F6F0BFD}" type="presOf" srcId="{EAE8174C-DABC-477D-8745-616B64C5E14C}" destId="{4E5B272E-CC69-4FDA-9A98-BC0D73A16599}" srcOrd="0" destOrd="0" presId="urn:microsoft.com/office/officeart/2005/8/layout/default"/>
    <dgm:cxn modelId="{0781DB87-538D-401D-B146-A7BC5D398414}" srcId="{7675475F-F796-42EC-968C-0F82551177B8}" destId="{FF3AFFDE-6D1B-4183-B227-80A18BC688B6}" srcOrd="2" destOrd="0" parTransId="{99B37AD5-9BD0-4FE3-B961-2F8D00FEF5F7}" sibTransId="{3A2029F7-3A21-4E80-9C6B-28447E7B87E1}"/>
    <dgm:cxn modelId="{C908EFF6-0096-41F7-B68E-F267D150DE60}" srcId="{7675475F-F796-42EC-968C-0F82551177B8}" destId="{28634412-1497-4AA9-98E1-1ED947961B4A}" srcOrd="10" destOrd="0" parTransId="{414E040F-391C-4733-AB57-D5554CAB0D16}" sibTransId="{4D28625B-5086-4D02-B8EF-D1AEA2729C9E}"/>
    <dgm:cxn modelId="{97EAC7D5-F941-4D38-9254-8F251C3126C1}" srcId="{7675475F-F796-42EC-968C-0F82551177B8}" destId="{D7B484CE-0893-4FAA-9BF9-284B4B82E1DE}" srcOrd="11" destOrd="0" parTransId="{8AA91B03-0937-4A3A-A5A7-8610DD510260}" sibTransId="{2D82BB2F-C84B-4825-8EEB-1789A2DD76F9}"/>
    <dgm:cxn modelId="{B4F07EAA-0342-40CE-97DD-724F38B96783}" type="presOf" srcId="{859146FD-DA44-4967-AC75-F52723E8A015}" destId="{4718667D-B599-4747-99FF-E35995C60672}" srcOrd="0" destOrd="0" presId="urn:microsoft.com/office/officeart/2005/8/layout/default"/>
    <dgm:cxn modelId="{0B6C9436-883E-44C2-93D0-D3657C47024F}" srcId="{7675475F-F796-42EC-968C-0F82551177B8}" destId="{87A6B01C-081E-45C4-84C3-8C177D969FE5}" srcOrd="13" destOrd="0" parTransId="{F15601CE-0C9B-42EA-B1AC-500ED2F92044}" sibTransId="{B3482049-2F71-4EB1-825D-715E1894FD76}"/>
    <dgm:cxn modelId="{FCCB3350-3507-44DF-A85D-3A7BDF638A52}" type="presParOf" srcId="{3C57A18F-C9DA-4640-8CFE-36364F78610E}" destId="{DC080C7E-78D8-4FC3-BF66-52E28FF3177F}" srcOrd="0" destOrd="0" presId="urn:microsoft.com/office/officeart/2005/8/layout/default"/>
    <dgm:cxn modelId="{9674D108-2B61-4E06-9653-5460C9C8FE13}" type="presParOf" srcId="{3C57A18F-C9DA-4640-8CFE-36364F78610E}" destId="{1AD15138-5B09-4582-8C58-8CB1CC2636CB}" srcOrd="1" destOrd="0" presId="urn:microsoft.com/office/officeart/2005/8/layout/default"/>
    <dgm:cxn modelId="{CD3F1712-AA6C-4A19-AB83-355F30C205E2}" type="presParOf" srcId="{3C57A18F-C9DA-4640-8CFE-36364F78610E}" destId="{BA69C3C1-20EA-461D-9BBD-593C58BDAD83}" srcOrd="2" destOrd="0" presId="urn:microsoft.com/office/officeart/2005/8/layout/default"/>
    <dgm:cxn modelId="{54D9294C-B658-4A28-98A7-36D45742FE62}" type="presParOf" srcId="{3C57A18F-C9DA-4640-8CFE-36364F78610E}" destId="{D05C849F-5FA3-4610-BE0A-D0AA2C2C6EAB}" srcOrd="3" destOrd="0" presId="urn:microsoft.com/office/officeart/2005/8/layout/default"/>
    <dgm:cxn modelId="{0C87E1A8-37C8-4772-9765-EE446EB930B8}" type="presParOf" srcId="{3C57A18F-C9DA-4640-8CFE-36364F78610E}" destId="{E421D8E9-0D34-4BD9-92AA-09D69F816B08}" srcOrd="4" destOrd="0" presId="urn:microsoft.com/office/officeart/2005/8/layout/default"/>
    <dgm:cxn modelId="{25B294AB-CCE6-475A-A3D4-4433FB2D7C06}" type="presParOf" srcId="{3C57A18F-C9DA-4640-8CFE-36364F78610E}" destId="{16E0CF81-8DDF-41A0-AA69-4D6D3C7DF317}" srcOrd="5" destOrd="0" presId="urn:microsoft.com/office/officeart/2005/8/layout/default"/>
    <dgm:cxn modelId="{7C68C198-746F-430C-9475-36BD80E2B1BF}" type="presParOf" srcId="{3C57A18F-C9DA-4640-8CFE-36364F78610E}" destId="{75E8F7C2-8AA9-4217-9C42-4E7BE643B575}" srcOrd="6" destOrd="0" presId="urn:microsoft.com/office/officeart/2005/8/layout/default"/>
    <dgm:cxn modelId="{ED3128D2-5F3A-4947-B019-17810BD5BAAA}" type="presParOf" srcId="{3C57A18F-C9DA-4640-8CFE-36364F78610E}" destId="{DE1F8A15-0321-4CB5-A468-2D78BA452046}" srcOrd="7" destOrd="0" presId="urn:microsoft.com/office/officeart/2005/8/layout/default"/>
    <dgm:cxn modelId="{6DC1B1AA-D931-4AD1-9D89-BBADB85A9CE7}" type="presParOf" srcId="{3C57A18F-C9DA-4640-8CFE-36364F78610E}" destId="{29BF2F2D-78BD-4682-B1BC-4A797E6283CB}" srcOrd="8" destOrd="0" presId="urn:microsoft.com/office/officeart/2005/8/layout/default"/>
    <dgm:cxn modelId="{251942AE-3AB7-46B9-923E-75D849237798}" type="presParOf" srcId="{3C57A18F-C9DA-4640-8CFE-36364F78610E}" destId="{4F0D125C-621F-4A24-89D6-29943C4BC6DE}" srcOrd="9" destOrd="0" presId="urn:microsoft.com/office/officeart/2005/8/layout/default"/>
    <dgm:cxn modelId="{0A19F200-6F01-409A-9A48-42BFFFD462F0}" type="presParOf" srcId="{3C57A18F-C9DA-4640-8CFE-36364F78610E}" destId="{8C0C4AFD-C6F7-4A3B-ABAB-8EA65AF7B7E9}" srcOrd="10" destOrd="0" presId="urn:microsoft.com/office/officeart/2005/8/layout/default"/>
    <dgm:cxn modelId="{418E7557-A470-4CF9-9164-B42603D5508E}" type="presParOf" srcId="{3C57A18F-C9DA-4640-8CFE-36364F78610E}" destId="{A868D8D3-A6F0-4CB4-964C-608246C2251D}" srcOrd="11" destOrd="0" presId="urn:microsoft.com/office/officeart/2005/8/layout/default"/>
    <dgm:cxn modelId="{AB3B7DB9-0AC0-42DE-8B8E-A729DD106DA5}" type="presParOf" srcId="{3C57A18F-C9DA-4640-8CFE-36364F78610E}" destId="{42583956-F3B6-4B09-BD06-DDC2432A64D3}" srcOrd="12" destOrd="0" presId="urn:microsoft.com/office/officeart/2005/8/layout/default"/>
    <dgm:cxn modelId="{6910AF56-80FD-4D0F-93DD-8911AF5ADCBA}" type="presParOf" srcId="{3C57A18F-C9DA-4640-8CFE-36364F78610E}" destId="{AA0A1D13-C67E-4DBC-8B07-12C96506A876}" srcOrd="13" destOrd="0" presId="urn:microsoft.com/office/officeart/2005/8/layout/default"/>
    <dgm:cxn modelId="{5FDC8FB6-4326-476C-9ECF-8ADE1355243B}" type="presParOf" srcId="{3C57A18F-C9DA-4640-8CFE-36364F78610E}" destId="{DB0BB133-0950-4FF7-8E4D-22E51DAA20E0}" srcOrd="14" destOrd="0" presId="urn:microsoft.com/office/officeart/2005/8/layout/default"/>
    <dgm:cxn modelId="{E7F3DF5A-6AEA-4623-A630-A937433234E1}" type="presParOf" srcId="{3C57A18F-C9DA-4640-8CFE-36364F78610E}" destId="{C1FC4EEF-4C25-4274-9E51-2B342F0E160B}" srcOrd="15" destOrd="0" presId="urn:microsoft.com/office/officeart/2005/8/layout/default"/>
    <dgm:cxn modelId="{B073868E-06E3-4029-A4D8-1B534147B205}" type="presParOf" srcId="{3C57A18F-C9DA-4640-8CFE-36364F78610E}" destId="{4E5B272E-CC69-4FDA-9A98-BC0D73A16599}" srcOrd="16" destOrd="0" presId="urn:microsoft.com/office/officeart/2005/8/layout/default"/>
    <dgm:cxn modelId="{82505237-3BB6-4854-9FD9-52829E88608F}" type="presParOf" srcId="{3C57A18F-C9DA-4640-8CFE-36364F78610E}" destId="{4E9869BA-EC62-4593-9AEF-75E2116825BE}" srcOrd="17" destOrd="0" presId="urn:microsoft.com/office/officeart/2005/8/layout/default"/>
    <dgm:cxn modelId="{81B13360-1EA5-4470-A917-163D5B38485D}" type="presParOf" srcId="{3C57A18F-C9DA-4640-8CFE-36364F78610E}" destId="{88382A9F-CDFD-4D4C-8D4F-5643468F0801}" srcOrd="18" destOrd="0" presId="urn:microsoft.com/office/officeart/2005/8/layout/default"/>
    <dgm:cxn modelId="{C4463572-F5E7-4BCD-8D76-D5EA43D01B06}" type="presParOf" srcId="{3C57A18F-C9DA-4640-8CFE-36364F78610E}" destId="{7D99FC66-B3E2-4752-AC52-B77873B8C454}" srcOrd="19" destOrd="0" presId="urn:microsoft.com/office/officeart/2005/8/layout/default"/>
    <dgm:cxn modelId="{C0CD588D-BF00-4D64-AA89-1DA2F03989DD}" type="presParOf" srcId="{3C57A18F-C9DA-4640-8CFE-36364F78610E}" destId="{9CEBBD98-8BFE-4644-A313-4AA2138A06E9}" srcOrd="20" destOrd="0" presId="urn:microsoft.com/office/officeart/2005/8/layout/default"/>
    <dgm:cxn modelId="{1884F47A-BCCE-4418-B889-CB2A1115140B}" type="presParOf" srcId="{3C57A18F-C9DA-4640-8CFE-36364F78610E}" destId="{FE3F0A96-4097-4A54-A445-4BC58307793E}" srcOrd="21" destOrd="0" presId="urn:microsoft.com/office/officeart/2005/8/layout/default"/>
    <dgm:cxn modelId="{319A19FB-4D94-4895-A2D5-72AFB2E321F7}" type="presParOf" srcId="{3C57A18F-C9DA-4640-8CFE-36364F78610E}" destId="{2530E8D5-50BE-4A83-A44D-5391A396B4F4}" srcOrd="22" destOrd="0" presId="urn:microsoft.com/office/officeart/2005/8/layout/default"/>
    <dgm:cxn modelId="{7B628FDB-3894-4973-88DA-79E0B90AABDC}" type="presParOf" srcId="{3C57A18F-C9DA-4640-8CFE-36364F78610E}" destId="{77E3DE22-B6EE-4035-950B-F36B76618A28}" srcOrd="23" destOrd="0" presId="urn:microsoft.com/office/officeart/2005/8/layout/default"/>
    <dgm:cxn modelId="{F54702E8-61B0-4203-BFA8-A7EB940FA83A}" type="presParOf" srcId="{3C57A18F-C9DA-4640-8CFE-36364F78610E}" destId="{4718667D-B599-4747-99FF-E35995C60672}" srcOrd="24" destOrd="0" presId="urn:microsoft.com/office/officeart/2005/8/layout/default"/>
    <dgm:cxn modelId="{F4AD0819-9A60-4794-B657-733A8E68CC59}" type="presParOf" srcId="{3C57A18F-C9DA-4640-8CFE-36364F78610E}" destId="{A6119A3E-36F5-4398-A416-E2ADE916A68D}" srcOrd="25" destOrd="0" presId="urn:microsoft.com/office/officeart/2005/8/layout/default"/>
    <dgm:cxn modelId="{C9F88FE8-6F83-421A-A6ED-12C40E5B7D89}" type="presParOf" srcId="{3C57A18F-C9DA-4640-8CFE-36364F78610E}" destId="{2191D0B4-F341-4D77-81AC-C089A1073AA4}"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17EAA6-2A7C-4177-9958-24DD73254F9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36C65E-547A-4E75-A1C2-11E7D6C89C5D}">
      <dgm:prSet/>
      <dgm:spPr/>
      <dgm:t>
        <a:bodyPr/>
        <a:lstStyle/>
        <a:p>
          <a:r>
            <a:rPr lang="en-US" b="1" i="1" dirty="0">
              <a:latin typeface="Poppins" panose="00000500000000000000" pitchFamily="2" charset="0"/>
              <a:cs typeface="Poppins" panose="00000500000000000000" pitchFamily="2" charset="0"/>
            </a:rPr>
            <a:t>Collective </a:t>
          </a:r>
          <a:r>
            <a:rPr lang="en-US" b="1" i="1" dirty="0" smtClean="0">
              <a:latin typeface="Poppins" panose="00000500000000000000" pitchFamily="2" charset="0"/>
              <a:cs typeface="Poppins" panose="00000500000000000000" pitchFamily="2" charset="0"/>
            </a:rPr>
            <a:t>action </a:t>
          </a:r>
          <a:endParaRPr lang="en-US" dirty="0">
            <a:latin typeface="Poppins" panose="00000500000000000000" pitchFamily="2" charset="0"/>
            <a:cs typeface="Poppins" panose="00000500000000000000" pitchFamily="2" charset="0"/>
          </a:endParaRPr>
        </a:p>
      </dgm:t>
    </dgm:pt>
    <dgm:pt modelId="{55B2D131-5EB3-4561-9E90-3D7837CCEAD2}" type="parTrans" cxnId="{6FC35A94-0BD5-4E2E-A9BD-E6A68F0AAA5B}">
      <dgm:prSet/>
      <dgm:spPr/>
      <dgm:t>
        <a:bodyPr/>
        <a:lstStyle/>
        <a:p>
          <a:endParaRPr lang="en-US"/>
        </a:p>
      </dgm:t>
    </dgm:pt>
    <dgm:pt modelId="{C3BF2329-0623-45E2-BD02-15DAABC6EE3E}" type="sibTrans" cxnId="{6FC35A94-0BD5-4E2E-A9BD-E6A68F0AAA5B}">
      <dgm:prSet/>
      <dgm:spPr/>
      <dgm:t>
        <a:bodyPr/>
        <a:lstStyle/>
        <a:p>
          <a:endParaRPr lang="en-US"/>
        </a:p>
      </dgm:t>
    </dgm:pt>
    <dgm:pt modelId="{7054A43C-67D9-409A-85A4-F619F80303E9}">
      <dgm:prSet/>
      <dgm:spPr/>
      <dgm:t>
        <a:bodyPr/>
        <a:lstStyle/>
        <a:p>
          <a:r>
            <a:rPr lang="en-US" b="1" i="1" dirty="0">
              <a:latin typeface="Poppins" panose="00000500000000000000" pitchFamily="2" charset="0"/>
              <a:cs typeface="Poppins" panose="00000500000000000000" pitchFamily="2" charset="0"/>
            </a:rPr>
            <a:t>Focus on gaps in sustainability</a:t>
          </a:r>
          <a:endParaRPr lang="en-US" dirty="0">
            <a:latin typeface="Poppins" panose="00000500000000000000" pitchFamily="2" charset="0"/>
            <a:cs typeface="Poppins" panose="00000500000000000000" pitchFamily="2" charset="0"/>
          </a:endParaRPr>
        </a:p>
      </dgm:t>
    </dgm:pt>
    <dgm:pt modelId="{81BE0772-5A48-41CE-8846-C3C82C1A7F72}" type="parTrans" cxnId="{CF23729C-6C4F-41F2-8DF2-1D1E60F8B5A9}">
      <dgm:prSet/>
      <dgm:spPr/>
      <dgm:t>
        <a:bodyPr/>
        <a:lstStyle/>
        <a:p>
          <a:endParaRPr lang="en-US"/>
        </a:p>
      </dgm:t>
    </dgm:pt>
    <dgm:pt modelId="{DA4C0F5A-9182-471A-868C-A1718EF9D9BF}" type="sibTrans" cxnId="{CF23729C-6C4F-41F2-8DF2-1D1E60F8B5A9}">
      <dgm:prSet/>
      <dgm:spPr/>
      <dgm:t>
        <a:bodyPr/>
        <a:lstStyle/>
        <a:p>
          <a:endParaRPr lang="en-US"/>
        </a:p>
      </dgm:t>
    </dgm:pt>
    <dgm:pt modelId="{C462812D-4C39-4D45-86DD-412989F1BEC8}">
      <dgm:prSet/>
      <dgm:spPr/>
      <dgm:t>
        <a:bodyPr/>
        <a:lstStyle/>
        <a:p>
          <a:r>
            <a:rPr lang="en-US" b="1" i="1" dirty="0" smtClean="0">
              <a:latin typeface="Poppins" panose="00000500000000000000" pitchFamily="2" charset="0"/>
              <a:cs typeface="Poppins" panose="00000500000000000000" pitchFamily="2" charset="0"/>
            </a:rPr>
            <a:t>Evidence base, workforce, policy</a:t>
          </a:r>
          <a:endParaRPr lang="en-US" dirty="0">
            <a:latin typeface="Poppins" panose="00000500000000000000" pitchFamily="2" charset="0"/>
            <a:cs typeface="Poppins" panose="00000500000000000000" pitchFamily="2" charset="0"/>
          </a:endParaRPr>
        </a:p>
      </dgm:t>
    </dgm:pt>
    <dgm:pt modelId="{4FB5E13B-E4DA-43E1-9BBE-3DA35D283D2D}" type="parTrans" cxnId="{0B66A129-E153-41E9-9663-4C65F729F944}">
      <dgm:prSet/>
      <dgm:spPr/>
      <dgm:t>
        <a:bodyPr/>
        <a:lstStyle/>
        <a:p>
          <a:endParaRPr lang="en-US"/>
        </a:p>
      </dgm:t>
    </dgm:pt>
    <dgm:pt modelId="{A2C6271D-A0BF-400F-B710-596398979AD6}" type="sibTrans" cxnId="{0B66A129-E153-41E9-9663-4C65F729F944}">
      <dgm:prSet/>
      <dgm:spPr/>
      <dgm:t>
        <a:bodyPr/>
        <a:lstStyle/>
        <a:p>
          <a:endParaRPr lang="en-US"/>
        </a:p>
      </dgm:t>
    </dgm:pt>
    <dgm:pt modelId="{7C628E44-7775-4897-9D89-F1A0DAFBEFBE}">
      <dgm:prSet/>
      <dgm:spPr/>
      <dgm:t>
        <a:bodyPr/>
        <a:lstStyle/>
        <a:p>
          <a:r>
            <a:rPr lang="en-US" b="1" i="1" dirty="0">
              <a:latin typeface="Poppins" panose="00000500000000000000" pitchFamily="2" charset="0"/>
              <a:cs typeface="Poppins" panose="00000500000000000000" pitchFamily="2" charset="0"/>
            </a:rPr>
            <a:t>Health equity lens</a:t>
          </a:r>
          <a:endParaRPr lang="en-US" dirty="0">
            <a:latin typeface="Poppins" panose="00000500000000000000" pitchFamily="2" charset="0"/>
            <a:cs typeface="Poppins" panose="00000500000000000000" pitchFamily="2" charset="0"/>
          </a:endParaRPr>
        </a:p>
      </dgm:t>
    </dgm:pt>
    <dgm:pt modelId="{92CDA2C8-7C5E-4FA6-BB06-7A0D90CF5B32}" type="parTrans" cxnId="{31907799-2D0C-42EB-A028-1CA987E0F892}">
      <dgm:prSet/>
      <dgm:spPr/>
      <dgm:t>
        <a:bodyPr/>
        <a:lstStyle/>
        <a:p>
          <a:endParaRPr lang="en-US"/>
        </a:p>
      </dgm:t>
    </dgm:pt>
    <dgm:pt modelId="{584D2576-0CED-481C-ABA6-1B0A6FB36E08}" type="sibTrans" cxnId="{31907799-2D0C-42EB-A028-1CA987E0F892}">
      <dgm:prSet/>
      <dgm:spPr/>
      <dgm:t>
        <a:bodyPr/>
        <a:lstStyle/>
        <a:p>
          <a:endParaRPr lang="en-US"/>
        </a:p>
      </dgm:t>
    </dgm:pt>
    <dgm:pt modelId="{4355ED97-6030-486F-9293-357C9F3B7620}" type="pres">
      <dgm:prSet presAssocID="{EB17EAA6-2A7C-4177-9958-24DD73254F96}" presName="vert0" presStyleCnt="0">
        <dgm:presLayoutVars>
          <dgm:dir/>
          <dgm:animOne val="branch"/>
          <dgm:animLvl val="lvl"/>
        </dgm:presLayoutVars>
      </dgm:prSet>
      <dgm:spPr/>
      <dgm:t>
        <a:bodyPr/>
        <a:lstStyle/>
        <a:p>
          <a:endParaRPr lang="en-US"/>
        </a:p>
      </dgm:t>
    </dgm:pt>
    <dgm:pt modelId="{9BD50B02-473F-4DF7-906F-C391E7D690E2}" type="pres">
      <dgm:prSet presAssocID="{0036C65E-547A-4E75-A1C2-11E7D6C89C5D}" presName="thickLine" presStyleLbl="alignNode1" presStyleIdx="0" presStyleCnt="4"/>
      <dgm:spPr/>
    </dgm:pt>
    <dgm:pt modelId="{986DE4B4-D79E-4456-8542-8F0F8BF1675B}" type="pres">
      <dgm:prSet presAssocID="{0036C65E-547A-4E75-A1C2-11E7D6C89C5D}" presName="horz1" presStyleCnt="0"/>
      <dgm:spPr/>
    </dgm:pt>
    <dgm:pt modelId="{C90C7F8F-7465-41C0-9D7B-308473FD26F6}" type="pres">
      <dgm:prSet presAssocID="{0036C65E-547A-4E75-A1C2-11E7D6C89C5D}" presName="tx1" presStyleLbl="revTx" presStyleIdx="0" presStyleCnt="4"/>
      <dgm:spPr/>
      <dgm:t>
        <a:bodyPr/>
        <a:lstStyle/>
        <a:p>
          <a:endParaRPr lang="en-US"/>
        </a:p>
      </dgm:t>
    </dgm:pt>
    <dgm:pt modelId="{3B736863-6A09-4E2D-A8B6-91BB85A359B0}" type="pres">
      <dgm:prSet presAssocID="{0036C65E-547A-4E75-A1C2-11E7D6C89C5D}" presName="vert1" presStyleCnt="0"/>
      <dgm:spPr/>
    </dgm:pt>
    <dgm:pt modelId="{5CB5B5B2-5E86-4AA4-948C-FE732B823E56}" type="pres">
      <dgm:prSet presAssocID="{7054A43C-67D9-409A-85A4-F619F80303E9}" presName="thickLine" presStyleLbl="alignNode1" presStyleIdx="1" presStyleCnt="4"/>
      <dgm:spPr/>
    </dgm:pt>
    <dgm:pt modelId="{74F8867B-5060-45D0-80A7-379EA024C79E}" type="pres">
      <dgm:prSet presAssocID="{7054A43C-67D9-409A-85A4-F619F80303E9}" presName="horz1" presStyleCnt="0"/>
      <dgm:spPr/>
    </dgm:pt>
    <dgm:pt modelId="{D727E2EF-81E2-4834-92A1-5F574B533355}" type="pres">
      <dgm:prSet presAssocID="{7054A43C-67D9-409A-85A4-F619F80303E9}" presName="tx1" presStyleLbl="revTx" presStyleIdx="1" presStyleCnt="4"/>
      <dgm:spPr/>
      <dgm:t>
        <a:bodyPr/>
        <a:lstStyle/>
        <a:p>
          <a:endParaRPr lang="en-US"/>
        </a:p>
      </dgm:t>
    </dgm:pt>
    <dgm:pt modelId="{F3F96039-02B5-470E-8E2C-138F84AF6D6D}" type="pres">
      <dgm:prSet presAssocID="{7054A43C-67D9-409A-85A4-F619F80303E9}" presName="vert1" presStyleCnt="0"/>
      <dgm:spPr/>
    </dgm:pt>
    <dgm:pt modelId="{E73CFF68-957F-4F34-BC47-D81637A12665}" type="pres">
      <dgm:prSet presAssocID="{C462812D-4C39-4D45-86DD-412989F1BEC8}" presName="thickLine" presStyleLbl="alignNode1" presStyleIdx="2" presStyleCnt="4"/>
      <dgm:spPr/>
    </dgm:pt>
    <dgm:pt modelId="{BFF63B73-981B-4773-86D0-AE5EEE5053C0}" type="pres">
      <dgm:prSet presAssocID="{C462812D-4C39-4D45-86DD-412989F1BEC8}" presName="horz1" presStyleCnt="0"/>
      <dgm:spPr/>
    </dgm:pt>
    <dgm:pt modelId="{2B7EDFB0-A87F-4FFE-98DA-B25816A7FA7C}" type="pres">
      <dgm:prSet presAssocID="{C462812D-4C39-4D45-86DD-412989F1BEC8}" presName="tx1" presStyleLbl="revTx" presStyleIdx="2" presStyleCnt="4"/>
      <dgm:spPr/>
      <dgm:t>
        <a:bodyPr/>
        <a:lstStyle/>
        <a:p>
          <a:endParaRPr lang="en-US"/>
        </a:p>
      </dgm:t>
    </dgm:pt>
    <dgm:pt modelId="{0E792D5B-3E1C-4B36-891D-ACDF804A1BB7}" type="pres">
      <dgm:prSet presAssocID="{C462812D-4C39-4D45-86DD-412989F1BEC8}" presName="vert1" presStyleCnt="0"/>
      <dgm:spPr/>
    </dgm:pt>
    <dgm:pt modelId="{806732AA-7DD2-4855-9D26-51F53137BDC6}" type="pres">
      <dgm:prSet presAssocID="{7C628E44-7775-4897-9D89-F1A0DAFBEFBE}" presName="thickLine" presStyleLbl="alignNode1" presStyleIdx="3" presStyleCnt="4"/>
      <dgm:spPr/>
    </dgm:pt>
    <dgm:pt modelId="{3FB2F4DF-DFB3-4C4E-9E2D-4B478352AEB8}" type="pres">
      <dgm:prSet presAssocID="{7C628E44-7775-4897-9D89-F1A0DAFBEFBE}" presName="horz1" presStyleCnt="0"/>
      <dgm:spPr/>
    </dgm:pt>
    <dgm:pt modelId="{31F34FF2-0218-44B0-BC5E-5C165E4BD5F9}" type="pres">
      <dgm:prSet presAssocID="{7C628E44-7775-4897-9D89-F1A0DAFBEFBE}" presName="tx1" presStyleLbl="revTx" presStyleIdx="3" presStyleCnt="4"/>
      <dgm:spPr/>
      <dgm:t>
        <a:bodyPr/>
        <a:lstStyle/>
        <a:p>
          <a:endParaRPr lang="en-US"/>
        </a:p>
      </dgm:t>
    </dgm:pt>
    <dgm:pt modelId="{7BF811A7-1F1D-4CFD-99FC-06BDFA733F37}" type="pres">
      <dgm:prSet presAssocID="{7C628E44-7775-4897-9D89-F1A0DAFBEFBE}" presName="vert1" presStyleCnt="0"/>
      <dgm:spPr/>
    </dgm:pt>
  </dgm:ptLst>
  <dgm:cxnLst>
    <dgm:cxn modelId="{0B66A129-E153-41E9-9663-4C65F729F944}" srcId="{EB17EAA6-2A7C-4177-9958-24DD73254F96}" destId="{C462812D-4C39-4D45-86DD-412989F1BEC8}" srcOrd="2" destOrd="0" parTransId="{4FB5E13B-E4DA-43E1-9BBE-3DA35D283D2D}" sibTransId="{A2C6271D-A0BF-400F-B710-596398979AD6}"/>
    <dgm:cxn modelId="{D09CED96-7CD6-4EE4-80DD-56E03B21EA52}" type="presOf" srcId="{7C628E44-7775-4897-9D89-F1A0DAFBEFBE}" destId="{31F34FF2-0218-44B0-BC5E-5C165E4BD5F9}" srcOrd="0" destOrd="0" presId="urn:microsoft.com/office/officeart/2008/layout/LinedList"/>
    <dgm:cxn modelId="{0855B17E-7EE9-4AF4-90D6-D6F3174CF39E}" type="presOf" srcId="{C462812D-4C39-4D45-86DD-412989F1BEC8}" destId="{2B7EDFB0-A87F-4FFE-98DA-B25816A7FA7C}" srcOrd="0" destOrd="0" presId="urn:microsoft.com/office/officeart/2008/layout/LinedList"/>
    <dgm:cxn modelId="{C3468533-9F9B-4FA6-B3F6-D9DE28E15C69}" type="presOf" srcId="{0036C65E-547A-4E75-A1C2-11E7D6C89C5D}" destId="{C90C7F8F-7465-41C0-9D7B-308473FD26F6}" srcOrd="0" destOrd="0" presId="urn:microsoft.com/office/officeart/2008/layout/LinedList"/>
    <dgm:cxn modelId="{65C03C1E-6FA6-4549-94C9-E8A5B6BF850E}" type="presOf" srcId="{7054A43C-67D9-409A-85A4-F619F80303E9}" destId="{D727E2EF-81E2-4834-92A1-5F574B533355}" srcOrd="0" destOrd="0" presId="urn:microsoft.com/office/officeart/2008/layout/LinedList"/>
    <dgm:cxn modelId="{6FC35A94-0BD5-4E2E-A9BD-E6A68F0AAA5B}" srcId="{EB17EAA6-2A7C-4177-9958-24DD73254F96}" destId="{0036C65E-547A-4E75-A1C2-11E7D6C89C5D}" srcOrd="0" destOrd="0" parTransId="{55B2D131-5EB3-4561-9E90-3D7837CCEAD2}" sibTransId="{C3BF2329-0623-45E2-BD02-15DAABC6EE3E}"/>
    <dgm:cxn modelId="{E61D3B6D-3BE1-4D65-A2F6-44F1723B9677}" type="presOf" srcId="{EB17EAA6-2A7C-4177-9958-24DD73254F96}" destId="{4355ED97-6030-486F-9293-357C9F3B7620}" srcOrd="0" destOrd="0" presId="urn:microsoft.com/office/officeart/2008/layout/LinedList"/>
    <dgm:cxn modelId="{31907799-2D0C-42EB-A028-1CA987E0F892}" srcId="{EB17EAA6-2A7C-4177-9958-24DD73254F96}" destId="{7C628E44-7775-4897-9D89-F1A0DAFBEFBE}" srcOrd="3" destOrd="0" parTransId="{92CDA2C8-7C5E-4FA6-BB06-7A0D90CF5B32}" sibTransId="{584D2576-0CED-481C-ABA6-1B0A6FB36E08}"/>
    <dgm:cxn modelId="{CF23729C-6C4F-41F2-8DF2-1D1E60F8B5A9}" srcId="{EB17EAA6-2A7C-4177-9958-24DD73254F96}" destId="{7054A43C-67D9-409A-85A4-F619F80303E9}" srcOrd="1" destOrd="0" parTransId="{81BE0772-5A48-41CE-8846-C3C82C1A7F72}" sibTransId="{DA4C0F5A-9182-471A-868C-A1718EF9D9BF}"/>
    <dgm:cxn modelId="{11B6FAAB-3D0F-43A9-BD95-D42634473AD1}" type="presParOf" srcId="{4355ED97-6030-486F-9293-357C9F3B7620}" destId="{9BD50B02-473F-4DF7-906F-C391E7D690E2}" srcOrd="0" destOrd="0" presId="urn:microsoft.com/office/officeart/2008/layout/LinedList"/>
    <dgm:cxn modelId="{6EAA6B9E-C45D-4014-94CA-509137178F4E}" type="presParOf" srcId="{4355ED97-6030-486F-9293-357C9F3B7620}" destId="{986DE4B4-D79E-4456-8542-8F0F8BF1675B}" srcOrd="1" destOrd="0" presId="urn:microsoft.com/office/officeart/2008/layout/LinedList"/>
    <dgm:cxn modelId="{408AAAA4-BD2F-4B8D-8D72-3D54C4EF3177}" type="presParOf" srcId="{986DE4B4-D79E-4456-8542-8F0F8BF1675B}" destId="{C90C7F8F-7465-41C0-9D7B-308473FD26F6}" srcOrd="0" destOrd="0" presId="urn:microsoft.com/office/officeart/2008/layout/LinedList"/>
    <dgm:cxn modelId="{88D392DE-20B3-49CF-A3C3-A0237ABD5DF4}" type="presParOf" srcId="{986DE4B4-D79E-4456-8542-8F0F8BF1675B}" destId="{3B736863-6A09-4E2D-A8B6-91BB85A359B0}" srcOrd="1" destOrd="0" presId="urn:microsoft.com/office/officeart/2008/layout/LinedList"/>
    <dgm:cxn modelId="{61C5103D-61D7-4A1A-A714-5379D9878750}" type="presParOf" srcId="{4355ED97-6030-486F-9293-357C9F3B7620}" destId="{5CB5B5B2-5E86-4AA4-948C-FE732B823E56}" srcOrd="2" destOrd="0" presId="urn:microsoft.com/office/officeart/2008/layout/LinedList"/>
    <dgm:cxn modelId="{B64599F4-9EAB-4DFB-9BCC-0FE79FA07816}" type="presParOf" srcId="{4355ED97-6030-486F-9293-357C9F3B7620}" destId="{74F8867B-5060-45D0-80A7-379EA024C79E}" srcOrd="3" destOrd="0" presId="urn:microsoft.com/office/officeart/2008/layout/LinedList"/>
    <dgm:cxn modelId="{AA0661D3-1554-4AAD-AAE8-65FAABADDB89}" type="presParOf" srcId="{74F8867B-5060-45D0-80A7-379EA024C79E}" destId="{D727E2EF-81E2-4834-92A1-5F574B533355}" srcOrd="0" destOrd="0" presId="urn:microsoft.com/office/officeart/2008/layout/LinedList"/>
    <dgm:cxn modelId="{30BB0C20-2DB2-4037-A5A5-3BCBBC7D8D4B}" type="presParOf" srcId="{74F8867B-5060-45D0-80A7-379EA024C79E}" destId="{F3F96039-02B5-470E-8E2C-138F84AF6D6D}" srcOrd="1" destOrd="0" presId="urn:microsoft.com/office/officeart/2008/layout/LinedList"/>
    <dgm:cxn modelId="{46CE87B6-FBFA-425D-BADC-5C622A5463DE}" type="presParOf" srcId="{4355ED97-6030-486F-9293-357C9F3B7620}" destId="{E73CFF68-957F-4F34-BC47-D81637A12665}" srcOrd="4" destOrd="0" presId="urn:microsoft.com/office/officeart/2008/layout/LinedList"/>
    <dgm:cxn modelId="{524398FF-1CF9-483D-A843-CED531F4B06D}" type="presParOf" srcId="{4355ED97-6030-486F-9293-357C9F3B7620}" destId="{BFF63B73-981B-4773-86D0-AE5EEE5053C0}" srcOrd="5" destOrd="0" presId="urn:microsoft.com/office/officeart/2008/layout/LinedList"/>
    <dgm:cxn modelId="{6F475CF1-F59B-494C-94CC-07430A57982C}" type="presParOf" srcId="{BFF63B73-981B-4773-86D0-AE5EEE5053C0}" destId="{2B7EDFB0-A87F-4FFE-98DA-B25816A7FA7C}" srcOrd="0" destOrd="0" presId="urn:microsoft.com/office/officeart/2008/layout/LinedList"/>
    <dgm:cxn modelId="{807C5489-C8C6-4453-81DB-DB349C2C91CB}" type="presParOf" srcId="{BFF63B73-981B-4773-86D0-AE5EEE5053C0}" destId="{0E792D5B-3E1C-4B36-891D-ACDF804A1BB7}" srcOrd="1" destOrd="0" presId="urn:microsoft.com/office/officeart/2008/layout/LinedList"/>
    <dgm:cxn modelId="{16EB3F64-D905-4DE3-BDA8-D62AB607DCA7}" type="presParOf" srcId="{4355ED97-6030-486F-9293-357C9F3B7620}" destId="{806732AA-7DD2-4855-9D26-51F53137BDC6}" srcOrd="6" destOrd="0" presId="urn:microsoft.com/office/officeart/2008/layout/LinedList"/>
    <dgm:cxn modelId="{DE4E02C9-3901-4C1A-91A1-D9F7550660F3}" type="presParOf" srcId="{4355ED97-6030-486F-9293-357C9F3B7620}" destId="{3FB2F4DF-DFB3-4C4E-9E2D-4B478352AEB8}" srcOrd="7" destOrd="0" presId="urn:microsoft.com/office/officeart/2008/layout/LinedList"/>
    <dgm:cxn modelId="{1B5BBB9B-E884-40FB-91C8-4D9242714C7F}" type="presParOf" srcId="{3FB2F4DF-DFB3-4C4E-9E2D-4B478352AEB8}" destId="{31F34FF2-0218-44B0-BC5E-5C165E4BD5F9}" srcOrd="0" destOrd="0" presId="urn:microsoft.com/office/officeart/2008/layout/LinedList"/>
    <dgm:cxn modelId="{A6245CC3-6872-4659-859A-93E4E18D4517}" type="presParOf" srcId="{3FB2F4DF-DFB3-4C4E-9E2D-4B478352AEB8}" destId="{7BF811A7-1F1D-4CFD-99FC-06BDFA733F3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1F474C-7D66-4535-BC4E-FA3FD859FF8A}" type="doc">
      <dgm:prSet loTypeId="urn:microsoft.com/office/officeart/2005/8/layout/orgChart1" loCatId="hierarchy" qsTypeId="urn:microsoft.com/office/officeart/2005/8/quickstyle/simple1" qsCatId="simple" csTypeId="urn:microsoft.com/office/officeart/2005/8/colors/accent6_2" csCatId="accent6" phldr="1"/>
      <dgm:spPr/>
      <dgm:t>
        <a:bodyPr/>
        <a:lstStyle/>
        <a:p>
          <a:endParaRPr lang="en-US"/>
        </a:p>
      </dgm:t>
    </dgm:pt>
    <dgm:pt modelId="{C6B6682D-169E-4BCB-ABE8-C44D25FB88CA}">
      <dgm:prSet/>
      <dgm:spPr/>
      <dgm:t>
        <a:bodyPr/>
        <a:lstStyle/>
        <a:p>
          <a:pPr rtl="0"/>
          <a:r>
            <a:rPr lang="en-US" b="1" i="0" dirty="0" smtClean="0"/>
            <a:t>Professional Navigator:</a:t>
          </a:r>
          <a:r>
            <a:rPr lang="en-US" b="0" i="0" dirty="0" smtClean="0"/>
            <a:t> A trained individual who is employed and paid by a healthcare-, advocacy-, and/or community-based organization to fill the role of oncology navigator. </a:t>
          </a:r>
          <a:endParaRPr lang="en-US" dirty="0"/>
        </a:p>
      </dgm:t>
    </dgm:pt>
    <dgm:pt modelId="{3B18D556-FAEE-478F-B709-0318380D9F2B}" type="parTrans" cxnId="{4AF226AC-4B97-4B3A-B91B-AB1E66FD359E}">
      <dgm:prSet/>
      <dgm:spPr/>
      <dgm:t>
        <a:bodyPr/>
        <a:lstStyle/>
        <a:p>
          <a:endParaRPr lang="en-US"/>
        </a:p>
      </dgm:t>
    </dgm:pt>
    <dgm:pt modelId="{DBDD01FA-9764-4834-B832-AAC40F44B014}" type="sibTrans" cxnId="{4AF226AC-4B97-4B3A-B91B-AB1E66FD359E}">
      <dgm:prSet/>
      <dgm:spPr/>
      <dgm:t>
        <a:bodyPr/>
        <a:lstStyle/>
        <a:p>
          <a:endParaRPr lang="en-US"/>
        </a:p>
      </dgm:t>
    </dgm:pt>
    <dgm:pt modelId="{893B350F-7C5A-453F-9BC4-91DD13D74227}">
      <dgm:prSet/>
      <dgm:spPr/>
      <dgm:t>
        <a:bodyPr/>
        <a:lstStyle/>
        <a:p>
          <a:pPr rtl="0"/>
          <a:r>
            <a:rPr lang="en-US" dirty="0" smtClean="0"/>
            <a:t>Oncology Patient Navigators</a:t>
          </a:r>
          <a:endParaRPr lang="en-US" dirty="0"/>
        </a:p>
      </dgm:t>
    </dgm:pt>
    <dgm:pt modelId="{5B9A4786-1F71-4F75-8C98-C2F5F71627B7}" type="parTrans" cxnId="{C983D138-161E-4C11-8538-1068237AC435}">
      <dgm:prSet/>
      <dgm:spPr/>
      <dgm:t>
        <a:bodyPr/>
        <a:lstStyle/>
        <a:p>
          <a:endParaRPr lang="en-US"/>
        </a:p>
      </dgm:t>
    </dgm:pt>
    <dgm:pt modelId="{E278CA7F-8E4F-40D7-B424-F5344075EB44}" type="sibTrans" cxnId="{C983D138-161E-4C11-8538-1068237AC435}">
      <dgm:prSet/>
      <dgm:spPr/>
      <dgm:t>
        <a:bodyPr/>
        <a:lstStyle/>
        <a:p>
          <a:endParaRPr lang="en-US"/>
        </a:p>
      </dgm:t>
    </dgm:pt>
    <dgm:pt modelId="{3452D5EC-BA1D-47D9-ACD2-9C8D420B278E}">
      <dgm:prSet/>
      <dgm:spPr/>
      <dgm:t>
        <a:bodyPr/>
        <a:lstStyle/>
        <a:p>
          <a:pPr rtl="0"/>
          <a:r>
            <a:rPr lang="en-US" dirty="0" smtClean="0"/>
            <a:t>Oncology Nurse Navigators</a:t>
          </a:r>
          <a:endParaRPr lang="en-US" dirty="0"/>
        </a:p>
      </dgm:t>
    </dgm:pt>
    <dgm:pt modelId="{DFC63AEF-30D0-4E63-A5C1-8CA1D08FF3EB}" type="parTrans" cxnId="{9F3AE6FB-3928-4A05-9A7A-158CB62038FE}">
      <dgm:prSet/>
      <dgm:spPr/>
      <dgm:t>
        <a:bodyPr/>
        <a:lstStyle/>
        <a:p>
          <a:endParaRPr lang="en-US"/>
        </a:p>
      </dgm:t>
    </dgm:pt>
    <dgm:pt modelId="{500327FB-024C-4BDA-BA21-227C609C5218}" type="sibTrans" cxnId="{9F3AE6FB-3928-4A05-9A7A-158CB62038FE}">
      <dgm:prSet/>
      <dgm:spPr/>
      <dgm:t>
        <a:bodyPr/>
        <a:lstStyle/>
        <a:p>
          <a:endParaRPr lang="en-US"/>
        </a:p>
      </dgm:t>
    </dgm:pt>
    <dgm:pt modelId="{65955860-A278-43D4-8943-C37229659BF7}">
      <dgm:prSet/>
      <dgm:spPr/>
      <dgm:t>
        <a:bodyPr/>
        <a:lstStyle/>
        <a:p>
          <a:pPr rtl="0"/>
          <a:r>
            <a:rPr lang="en-US" dirty="0" smtClean="0"/>
            <a:t>Oncology Social Work Navigators </a:t>
          </a:r>
          <a:endParaRPr lang="en-US" dirty="0"/>
        </a:p>
      </dgm:t>
    </dgm:pt>
    <dgm:pt modelId="{4631A519-6901-4FFD-ACA4-6B2668F3D1EE}" type="parTrans" cxnId="{9C9CA10B-F554-4D6C-A353-9D2DC0B4F7FC}">
      <dgm:prSet/>
      <dgm:spPr/>
      <dgm:t>
        <a:bodyPr/>
        <a:lstStyle/>
        <a:p>
          <a:endParaRPr lang="en-US"/>
        </a:p>
      </dgm:t>
    </dgm:pt>
    <dgm:pt modelId="{2DA707BC-27B9-4938-9D3B-48562C241D0F}" type="sibTrans" cxnId="{9C9CA10B-F554-4D6C-A353-9D2DC0B4F7FC}">
      <dgm:prSet/>
      <dgm:spPr/>
      <dgm:t>
        <a:bodyPr/>
        <a:lstStyle/>
        <a:p>
          <a:endParaRPr lang="en-US"/>
        </a:p>
      </dgm:t>
    </dgm:pt>
    <dgm:pt modelId="{D429BE59-0FFC-4EC0-8D5D-7BB2D68C4291}" type="pres">
      <dgm:prSet presAssocID="{4F1F474C-7D66-4535-BC4E-FA3FD859FF8A}" presName="hierChild1" presStyleCnt="0">
        <dgm:presLayoutVars>
          <dgm:orgChart val="1"/>
          <dgm:chPref val="1"/>
          <dgm:dir/>
          <dgm:animOne val="branch"/>
          <dgm:animLvl val="lvl"/>
          <dgm:resizeHandles/>
        </dgm:presLayoutVars>
      </dgm:prSet>
      <dgm:spPr/>
      <dgm:t>
        <a:bodyPr/>
        <a:lstStyle/>
        <a:p>
          <a:endParaRPr lang="en-US"/>
        </a:p>
      </dgm:t>
    </dgm:pt>
    <dgm:pt modelId="{7AA0B35E-6BAE-4994-9E35-A1361C13762F}" type="pres">
      <dgm:prSet presAssocID="{C6B6682D-169E-4BCB-ABE8-C44D25FB88CA}" presName="hierRoot1" presStyleCnt="0">
        <dgm:presLayoutVars>
          <dgm:hierBranch/>
        </dgm:presLayoutVars>
      </dgm:prSet>
      <dgm:spPr/>
      <dgm:t>
        <a:bodyPr/>
        <a:lstStyle/>
        <a:p>
          <a:endParaRPr lang="en-US"/>
        </a:p>
      </dgm:t>
    </dgm:pt>
    <dgm:pt modelId="{31D9367E-B98F-4B64-A8DB-988184B0556F}" type="pres">
      <dgm:prSet presAssocID="{C6B6682D-169E-4BCB-ABE8-C44D25FB88CA}" presName="rootComposite1" presStyleCnt="0"/>
      <dgm:spPr/>
      <dgm:t>
        <a:bodyPr/>
        <a:lstStyle/>
        <a:p>
          <a:endParaRPr lang="en-US"/>
        </a:p>
      </dgm:t>
    </dgm:pt>
    <dgm:pt modelId="{2E252E20-F2AC-4861-8E76-B40F2F910185}" type="pres">
      <dgm:prSet presAssocID="{C6B6682D-169E-4BCB-ABE8-C44D25FB88CA}" presName="rootText1" presStyleLbl="node0" presStyleIdx="0" presStyleCnt="1" custScaleX="558168" custScaleY="227325">
        <dgm:presLayoutVars>
          <dgm:chPref val="3"/>
        </dgm:presLayoutVars>
      </dgm:prSet>
      <dgm:spPr/>
      <dgm:t>
        <a:bodyPr/>
        <a:lstStyle/>
        <a:p>
          <a:endParaRPr lang="en-US"/>
        </a:p>
      </dgm:t>
    </dgm:pt>
    <dgm:pt modelId="{3802D5A1-9011-4415-A357-76B412D3B96B}" type="pres">
      <dgm:prSet presAssocID="{C6B6682D-169E-4BCB-ABE8-C44D25FB88CA}" presName="rootConnector1" presStyleLbl="node1" presStyleIdx="0" presStyleCnt="0"/>
      <dgm:spPr/>
      <dgm:t>
        <a:bodyPr/>
        <a:lstStyle/>
        <a:p>
          <a:endParaRPr lang="en-US"/>
        </a:p>
      </dgm:t>
    </dgm:pt>
    <dgm:pt modelId="{F3DBFA4D-7957-4832-AD68-A2F5D7D35B45}" type="pres">
      <dgm:prSet presAssocID="{C6B6682D-169E-4BCB-ABE8-C44D25FB88CA}" presName="hierChild2" presStyleCnt="0"/>
      <dgm:spPr/>
      <dgm:t>
        <a:bodyPr/>
        <a:lstStyle/>
        <a:p>
          <a:endParaRPr lang="en-US"/>
        </a:p>
      </dgm:t>
    </dgm:pt>
    <dgm:pt modelId="{A7DBE403-F957-45F0-A032-8341764C115A}" type="pres">
      <dgm:prSet presAssocID="{5B9A4786-1F71-4F75-8C98-C2F5F71627B7}" presName="Name35" presStyleLbl="parChTrans1D2" presStyleIdx="0" presStyleCnt="3"/>
      <dgm:spPr/>
      <dgm:t>
        <a:bodyPr/>
        <a:lstStyle/>
        <a:p>
          <a:endParaRPr lang="en-US"/>
        </a:p>
      </dgm:t>
    </dgm:pt>
    <dgm:pt modelId="{FC608057-F04A-472D-84E3-714241A2E1D3}" type="pres">
      <dgm:prSet presAssocID="{893B350F-7C5A-453F-9BC4-91DD13D74227}" presName="hierRoot2" presStyleCnt="0">
        <dgm:presLayoutVars>
          <dgm:hierBranch val="init"/>
        </dgm:presLayoutVars>
      </dgm:prSet>
      <dgm:spPr/>
      <dgm:t>
        <a:bodyPr/>
        <a:lstStyle/>
        <a:p>
          <a:endParaRPr lang="en-US"/>
        </a:p>
      </dgm:t>
    </dgm:pt>
    <dgm:pt modelId="{B989FA52-A9D9-4DCF-BB5A-EBBA2B273EBA}" type="pres">
      <dgm:prSet presAssocID="{893B350F-7C5A-453F-9BC4-91DD13D74227}" presName="rootComposite" presStyleCnt="0"/>
      <dgm:spPr/>
      <dgm:t>
        <a:bodyPr/>
        <a:lstStyle/>
        <a:p>
          <a:endParaRPr lang="en-US"/>
        </a:p>
      </dgm:t>
    </dgm:pt>
    <dgm:pt modelId="{7542052B-EBC2-420E-9731-D9CD420BC3C3}" type="pres">
      <dgm:prSet presAssocID="{893B350F-7C5A-453F-9BC4-91DD13D74227}" presName="rootText" presStyleLbl="node2" presStyleIdx="0" presStyleCnt="3" custScaleX="175477" custScaleY="117263">
        <dgm:presLayoutVars>
          <dgm:chPref val="3"/>
        </dgm:presLayoutVars>
      </dgm:prSet>
      <dgm:spPr/>
      <dgm:t>
        <a:bodyPr/>
        <a:lstStyle/>
        <a:p>
          <a:endParaRPr lang="en-US"/>
        </a:p>
      </dgm:t>
    </dgm:pt>
    <dgm:pt modelId="{E183EF9D-084D-476B-AD45-E600B15AAC3C}" type="pres">
      <dgm:prSet presAssocID="{893B350F-7C5A-453F-9BC4-91DD13D74227}" presName="rootConnector" presStyleLbl="node2" presStyleIdx="0" presStyleCnt="3"/>
      <dgm:spPr/>
      <dgm:t>
        <a:bodyPr/>
        <a:lstStyle/>
        <a:p>
          <a:endParaRPr lang="en-US"/>
        </a:p>
      </dgm:t>
    </dgm:pt>
    <dgm:pt modelId="{D8D9EAAB-DA41-4A9D-993F-0FB98C3DB348}" type="pres">
      <dgm:prSet presAssocID="{893B350F-7C5A-453F-9BC4-91DD13D74227}" presName="hierChild4" presStyleCnt="0"/>
      <dgm:spPr/>
      <dgm:t>
        <a:bodyPr/>
        <a:lstStyle/>
        <a:p>
          <a:endParaRPr lang="en-US"/>
        </a:p>
      </dgm:t>
    </dgm:pt>
    <dgm:pt modelId="{60250560-BA9E-4C45-8C17-25B216CA9472}" type="pres">
      <dgm:prSet presAssocID="{893B350F-7C5A-453F-9BC4-91DD13D74227}" presName="hierChild5" presStyleCnt="0"/>
      <dgm:spPr/>
      <dgm:t>
        <a:bodyPr/>
        <a:lstStyle/>
        <a:p>
          <a:endParaRPr lang="en-US"/>
        </a:p>
      </dgm:t>
    </dgm:pt>
    <dgm:pt modelId="{FF54FA70-50B3-4523-A3D4-34AB25D89B7C}" type="pres">
      <dgm:prSet presAssocID="{DFC63AEF-30D0-4E63-A5C1-8CA1D08FF3EB}" presName="Name35" presStyleLbl="parChTrans1D2" presStyleIdx="1" presStyleCnt="3"/>
      <dgm:spPr/>
      <dgm:t>
        <a:bodyPr/>
        <a:lstStyle/>
        <a:p>
          <a:endParaRPr lang="en-US"/>
        </a:p>
      </dgm:t>
    </dgm:pt>
    <dgm:pt modelId="{4CDCDBFA-C234-4008-B0A2-D28BDDD90B56}" type="pres">
      <dgm:prSet presAssocID="{3452D5EC-BA1D-47D9-ACD2-9C8D420B278E}" presName="hierRoot2" presStyleCnt="0">
        <dgm:presLayoutVars>
          <dgm:hierBranch val="init"/>
        </dgm:presLayoutVars>
      </dgm:prSet>
      <dgm:spPr/>
      <dgm:t>
        <a:bodyPr/>
        <a:lstStyle/>
        <a:p>
          <a:endParaRPr lang="en-US"/>
        </a:p>
      </dgm:t>
    </dgm:pt>
    <dgm:pt modelId="{DC94FE2B-EE75-42BF-8316-5F704A1D9E4A}" type="pres">
      <dgm:prSet presAssocID="{3452D5EC-BA1D-47D9-ACD2-9C8D420B278E}" presName="rootComposite" presStyleCnt="0"/>
      <dgm:spPr/>
      <dgm:t>
        <a:bodyPr/>
        <a:lstStyle/>
        <a:p>
          <a:endParaRPr lang="en-US"/>
        </a:p>
      </dgm:t>
    </dgm:pt>
    <dgm:pt modelId="{6FA7701B-240D-4BE9-95D6-899EA2745518}" type="pres">
      <dgm:prSet presAssocID="{3452D5EC-BA1D-47D9-ACD2-9C8D420B278E}" presName="rootText" presStyleLbl="node2" presStyleIdx="1" presStyleCnt="3" custScaleX="153994" custScaleY="123234">
        <dgm:presLayoutVars>
          <dgm:chPref val="3"/>
        </dgm:presLayoutVars>
      </dgm:prSet>
      <dgm:spPr/>
      <dgm:t>
        <a:bodyPr/>
        <a:lstStyle/>
        <a:p>
          <a:endParaRPr lang="en-US"/>
        </a:p>
      </dgm:t>
    </dgm:pt>
    <dgm:pt modelId="{BEC82D66-0FD1-4876-A1F2-94ADCC5FF398}" type="pres">
      <dgm:prSet presAssocID="{3452D5EC-BA1D-47D9-ACD2-9C8D420B278E}" presName="rootConnector" presStyleLbl="node2" presStyleIdx="1" presStyleCnt="3"/>
      <dgm:spPr/>
      <dgm:t>
        <a:bodyPr/>
        <a:lstStyle/>
        <a:p>
          <a:endParaRPr lang="en-US"/>
        </a:p>
      </dgm:t>
    </dgm:pt>
    <dgm:pt modelId="{989993C4-7246-4E91-A454-CE6158839788}" type="pres">
      <dgm:prSet presAssocID="{3452D5EC-BA1D-47D9-ACD2-9C8D420B278E}" presName="hierChild4" presStyleCnt="0"/>
      <dgm:spPr/>
      <dgm:t>
        <a:bodyPr/>
        <a:lstStyle/>
        <a:p>
          <a:endParaRPr lang="en-US"/>
        </a:p>
      </dgm:t>
    </dgm:pt>
    <dgm:pt modelId="{50C58A69-7462-4558-BFBC-24AE6A51FAD8}" type="pres">
      <dgm:prSet presAssocID="{3452D5EC-BA1D-47D9-ACD2-9C8D420B278E}" presName="hierChild5" presStyleCnt="0"/>
      <dgm:spPr/>
      <dgm:t>
        <a:bodyPr/>
        <a:lstStyle/>
        <a:p>
          <a:endParaRPr lang="en-US"/>
        </a:p>
      </dgm:t>
    </dgm:pt>
    <dgm:pt modelId="{160FA691-47B7-4873-9650-E2746D332A5C}" type="pres">
      <dgm:prSet presAssocID="{4631A519-6901-4FFD-ACA4-6B2668F3D1EE}" presName="Name35" presStyleLbl="parChTrans1D2" presStyleIdx="2" presStyleCnt="3"/>
      <dgm:spPr/>
      <dgm:t>
        <a:bodyPr/>
        <a:lstStyle/>
        <a:p>
          <a:endParaRPr lang="en-US"/>
        </a:p>
      </dgm:t>
    </dgm:pt>
    <dgm:pt modelId="{A5DD8444-7123-41D3-B998-A040FAF3EE1B}" type="pres">
      <dgm:prSet presAssocID="{65955860-A278-43D4-8943-C37229659BF7}" presName="hierRoot2" presStyleCnt="0">
        <dgm:presLayoutVars>
          <dgm:hierBranch val="init"/>
        </dgm:presLayoutVars>
      </dgm:prSet>
      <dgm:spPr/>
      <dgm:t>
        <a:bodyPr/>
        <a:lstStyle/>
        <a:p>
          <a:endParaRPr lang="en-US"/>
        </a:p>
      </dgm:t>
    </dgm:pt>
    <dgm:pt modelId="{51F7AA75-7DEB-461C-8265-413324CED5C0}" type="pres">
      <dgm:prSet presAssocID="{65955860-A278-43D4-8943-C37229659BF7}" presName="rootComposite" presStyleCnt="0"/>
      <dgm:spPr/>
      <dgm:t>
        <a:bodyPr/>
        <a:lstStyle/>
        <a:p>
          <a:endParaRPr lang="en-US"/>
        </a:p>
      </dgm:t>
    </dgm:pt>
    <dgm:pt modelId="{37514B63-4173-44BF-8F70-AE2AE22410BD}" type="pres">
      <dgm:prSet presAssocID="{65955860-A278-43D4-8943-C37229659BF7}" presName="rootText" presStyleLbl="node2" presStyleIdx="2" presStyleCnt="3" custScaleX="194917" custScaleY="97979">
        <dgm:presLayoutVars>
          <dgm:chPref val="3"/>
        </dgm:presLayoutVars>
      </dgm:prSet>
      <dgm:spPr/>
      <dgm:t>
        <a:bodyPr/>
        <a:lstStyle/>
        <a:p>
          <a:endParaRPr lang="en-US"/>
        </a:p>
      </dgm:t>
    </dgm:pt>
    <dgm:pt modelId="{29CC48E1-C980-45B0-A968-E67AB328BCBC}" type="pres">
      <dgm:prSet presAssocID="{65955860-A278-43D4-8943-C37229659BF7}" presName="rootConnector" presStyleLbl="node2" presStyleIdx="2" presStyleCnt="3"/>
      <dgm:spPr/>
      <dgm:t>
        <a:bodyPr/>
        <a:lstStyle/>
        <a:p>
          <a:endParaRPr lang="en-US"/>
        </a:p>
      </dgm:t>
    </dgm:pt>
    <dgm:pt modelId="{F19A50F4-8FBA-4A2E-8A2D-EA1161BC2629}" type="pres">
      <dgm:prSet presAssocID="{65955860-A278-43D4-8943-C37229659BF7}" presName="hierChild4" presStyleCnt="0"/>
      <dgm:spPr/>
      <dgm:t>
        <a:bodyPr/>
        <a:lstStyle/>
        <a:p>
          <a:endParaRPr lang="en-US"/>
        </a:p>
      </dgm:t>
    </dgm:pt>
    <dgm:pt modelId="{3444B943-800B-469D-9E0A-2584FAA7839A}" type="pres">
      <dgm:prSet presAssocID="{65955860-A278-43D4-8943-C37229659BF7}" presName="hierChild5" presStyleCnt="0"/>
      <dgm:spPr/>
      <dgm:t>
        <a:bodyPr/>
        <a:lstStyle/>
        <a:p>
          <a:endParaRPr lang="en-US"/>
        </a:p>
      </dgm:t>
    </dgm:pt>
    <dgm:pt modelId="{D4FE08BC-5BBA-4497-8043-A92358BB6460}" type="pres">
      <dgm:prSet presAssocID="{C6B6682D-169E-4BCB-ABE8-C44D25FB88CA}" presName="hierChild3" presStyleCnt="0"/>
      <dgm:spPr/>
      <dgm:t>
        <a:bodyPr/>
        <a:lstStyle/>
        <a:p>
          <a:endParaRPr lang="en-US"/>
        </a:p>
      </dgm:t>
    </dgm:pt>
  </dgm:ptLst>
  <dgm:cxnLst>
    <dgm:cxn modelId="{FF8EB097-4BF6-4A75-9131-1AC05E75FD58}" type="presOf" srcId="{DFC63AEF-30D0-4E63-A5C1-8CA1D08FF3EB}" destId="{FF54FA70-50B3-4523-A3D4-34AB25D89B7C}" srcOrd="0" destOrd="0" presId="urn:microsoft.com/office/officeart/2005/8/layout/orgChart1"/>
    <dgm:cxn modelId="{868331EF-01BE-447F-A2E3-EBA7905F9149}" type="presOf" srcId="{4631A519-6901-4FFD-ACA4-6B2668F3D1EE}" destId="{160FA691-47B7-4873-9650-E2746D332A5C}" srcOrd="0" destOrd="0" presId="urn:microsoft.com/office/officeart/2005/8/layout/orgChart1"/>
    <dgm:cxn modelId="{C983D138-161E-4C11-8538-1068237AC435}" srcId="{C6B6682D-169E-4BCB-ABE8-C44D25FB88CA}" destId="{893B350F-7C5A-453F-9BC4-91DD13D74227}" srcOrd="0" destOrd="0" parTransId="{5B9A4786-1F71-4F75-8C98-C2F5F71627B7}" sibTransId="{E278CA7F-8E4F-40D7-B424-F5344075EB44}"/>
    <dgm:cxn modelId="{4AF226AC-4B97-4B3A-B91B-AB1E66FD359E}" srcId="{4F1F474C-7D66-4535-BC4E-FA3FD859FF8A}" destId="{C6B6682D-169E-4BCB-ABE8-C44D25FB88CA}" srcOrd="0" destOrd="0" parTransId="{3B18D556-FAEE-478F-B709-0318380D9F2B}" sibTransId="{DBDD01FA-9764-4834-B832-AAC40F44B014}"/>
    <dgm:cxn modelId="{4641E026-F207-4C8C-AF20-E4277F09387A}" type="presOf" srcId="{65955860-A278-43D4-8943-C37229659BF7}" destId="{37514B63-4173-44BF-8F70-AE2AE22410BD}" srcOrd="0" destOrd="0" presId="urn:microsoft.com/office/officeart/2005/8/layout/orgChart1"/>
    <dgm:cxn modelId="{9F3AE6FB-3928-4A05-9A7A-158CB62038FE}" srcId="{C6B6682D-169E-4BCB-ABE8-C44D25FB88CA}" destId="{3452D5EC-BA1D-47D9-ACD2-9C8D420B278E}" srcOrd="1" destOrd="0" parTransId="{DFC63AEF-30D0-4E63-A5C1-8CA1D08FF3EB}" sibTransId="{500327FB-024C-4BDA-BA21-227C609C5218}"/>
    <dgm:cxn modelId="{CECF5196-4A45-44F0-AD3C-88AACEFEE7CE}" type="presOf" srcId="{4F1F474C-7D66-4535-BC4E-FA3FD859FF8A}" destId="{D429BE59-0FFC-4EC0-8D5D-7BB2D68C4291}" srcOrd="0" destOrd="0" presId="urn:microsoft.com/office/officeart/2005/8/layout/orgChart1"/>
    <dgm:cxn modelId="{CCD1850F-792E-40E6-AB48-EE81243CF981}" type="presOf" srcId="{3452D5EC-BA1D-47D9-ACD2-9C8D420B278E}" destId="{BEC82D66-0FD1-4876-A1F2-94ADCC5FF398}" srcOrd="1" destOrd="0" presId="urn:microsoft.com/office/officeart/2005/8/layout/orgChart1"/>
    <dgm:cxn modelId="{AC5D060C-2A7C-481D-BBEE-C12025F5B48A}" type="presOf" srcId="{3452D5EC-BA1D-47D9-ACD2-9C8D420B278E}" destId="{6FA7701B-240D-4BE9-95D6-899EA2745518}" srcOrd="0" destOrd="0" presId="urn:microsoft.com/office/officeart/2005/8/layout/orgChart1"/>
    <dgm:cxn modelId="{1CAC6814-728D-4A12-B5E9-D2C773C178BB}" type="presOf" srcId="{893B350F-7C5A-453F-9BC4-91DD13D74227}" destId="{E183EF9D-084D-476B-AD45-E600B15AAC3C}" srcOrd="1" destOrd="0" presId="urn:microsoft.com/office/officeart/2005/8/layout/orgChart1"/>
    <dgm:cxn modelId="{BCF29710-9518-4E57-8C10-D779176C31CF}" type="presOf" srcId="{5B9A4786-1F71-4F75-8C98-C2F5F71627B7}" destId="{A7DBE403-F957-45F0-A032-8341764C115A}" srcOrd="0" destOrd="0" presId="urn:microsoft.com/office/officeart/2005/8/layout/orgChart1"/>
    <dgm:cxn modelId="{105D12FE-46A7-4A51-A264-2CB5A0ED8DEC}" type="presOf" srcId="{65955860-A278-43D4-8943-C37229659BF7}" destId="{29CC48E1-C980-45B0-A968-E67AB328BCBC}" srcOrd="1" destOrd="0" presId="urn:microsoft.com/office/officeart/2005/8/layout/orgChart1"/>
    <dgm:cxn modelId="{6F206C07-9246-4B2F-9B77-B32E499889F2}" type="presOf" srcId="{893B350F-7C5A-453F-9BC4-91DD13D74227}" destId="{7542052B-EBC2-420E-9731-D9CD420BC3C3}" srcOrd="0" destOrd="0" presId="urn:microsoft.com/office/officeart/2005/8/layout/orgChart1"/>
    <dgm:cxn modelId="{F5CA66E1-BA92-4E29-B340-1305E298EFEC}" type="presOf" srcId="{C6B6682D-169E-4BCB-ABE8-C44D25FB88CA}" destId="{3802D5A1-9011-4415-A357-76B412D3B96B}" srcOrd="1" destOrd="0" presId="urn:microsoft.com/office/officeart/2005/8/layout/orgChart1"/>
    <dgm:cxn modelId="{9C9CA10B-F554-4D6C-A353-9D2DC0B4F7FC}" srcId="{C6B6682D-169E-4BCB-ABE8-C44D25FB88CA}" destId="{65955860-A278-43D4-8943-C37229659BF7}" srcOrd="2" destOrd="0" parTransId="{4631A519-6901-4FFD-ACA4-6B2668F3D1EE}" sibTransId="{2DA707BC-27B9-4938-9D3B-48562C241D0F}"/>
    <dgm:cxn modelId="{1653E60B-B4E7-4864-B069-1DE31F09BD5D}" type="presOf" srcId="{C6B6682D-169E-4BCB-ABE8-C44D25FB88CA}" destId="{2E252E20-F2AC-4861-8E76-B40F2F910185}" srcOrd="0" destOrd="0" presId="urn:microsoft.com/office/officeart/2005/8/layout/orgChart1"/>
    <dgm:cxn modelId="{DF8CEBC9-4BAB-4254-AEE1-AC047A80C4DE}" type="presParOf" srcId="{D429BE59-0FFC-4EC0-8D5D-7BB2D68C4291}" destId="{7AA0B35E-6BAE-4994-9E35-A1361C13762F}" srcOrd="0" destOrd="0" presId="urn:microsoft.com/office/officeart/2005/8/layout/orgChart1"/>
    <dgm:cxn modelId="{E0D14222-2E78-491D-A58B-2C9594040659}" type="presParOf" srcId="{7AA0B35E-6BAE-4994-9E35-A1361C13762F}" destId="{31D9367E-B98F-4B64-A8DB-988184B0556F}" srcOrd="0" destOrd="0" presId="urn:microsoft.com/office/officeart/2005/8/layout/orgChart1"/>
    <dgm:cxn modelId="{52C6A8F9-0271-4C4A-9847-8B71B5989C95}" type="presParOf" srcId="{31D9367E-B98F-4B64-A8DB-988184B0556F}" destId="{2E252E20-F2AC-4861-8E76-B40F2F910185}" srcOrd="0" destOrd="0" presId="urn:microsoft.com/office/officeart/2005/8/layout/orgChart1"/>
    <dgm:cxn modelId="{1E4B48BA-160E-4FC4-A3FD-9834AE3B04D3}" type="presParOf" srcId="{31D9367E-B98F-4B64-A8DB-988184B0556F}" destId="{3802D5A1-9011-4415-A357-76B412D3B96B}" srcOrd="1" destOrd="0" presId="urn:microsoft.com/office/officeart/2005/8/layout/orgChart1"/>
    <dgm:cxn modelId="{7631826D-47DE-401F-B400-39BF249A355F}" type="presParOf" srcId="{7AA0B35E-6BAE-4994-9E35-A1361C13762F}" destId="{F3DBFA4D-7957-4832-AD68-A2F5D7D35B45}" srcOrd="1" destOrd="0" presId="urn:microsoft.com/office/officeart/2005/8/layout/orgChart1"/>
    <dgm:cxn modelId="{68D8B934-331E-4E20-A706-2A2DBA9179A5}" type="presParOf" srcId="{F3DBFA4D-7957-4832-AD68-A2F5D7D35B45}" destId="{A7DBE403-F957-45F0-A032-8341764C115A}" srcOrd="0" destOrd="0" presId="urn:microsoft.com/office/officeart/2005/8/layout/orgChart1"/>
    <dgm:cxn modelId="{299665BF-B05B-45EC-9363-439F1CB46894}" type="presParOf" srcId="{F3DBFA4D-7957-4832-AD68-A2F5D7D35B45}" destId="{FC608057-F04A-472D-84E3-714241A2E1D3}" srcOrd="1" destOrd="0" presId="urn:microsoft.com/office/officeart/2005/8/layout/orgChart1"/>
    <dgm:cxn modelId="{B998A3A8-420E-4B00-9F27-4853C30AE86B}" type="presParOf" srcId="{FC608057-F04A-472D-84E3-714241A2E1D3}" destId="{B989FA52-A9D9-4DCF-BB5A-EBBA2B273EBA}" srcOrd="0" destOrd="0" presId="urn:microsoft.com/office/officeart/2005/8/layout/orgChart1"/>
    <dgm:cxn modelId="{619430BE-BF4E-4581-88B2-1AF7BF11A29A}" type="presParOf" srcId="{B989FA52-A9D9-4DCF-BB5A-EBBA2B273EBA}" destId="{7542052B-EBC2-420E-9731-D9CD420BC3C3}" srcOrd="0" destOrd="0" presId="urn:microsoft.com/office/officeart/2005/8/layout/orgChart1"/>
    <dgm:cxn modelId="{00884B7F-3027-40E6-9D43-CF53E75D3A9C}" type="presParOf" srcId="{B989FA52-A9D9-4DCF-BB5A-EBBA2B273EBA}" destId="{E183EF9D-084D-476B-AD45-E600B15AAC3C}" srcOrd="1" destOrd="0" presId="urn:microsoft.com/office/officeart/2005/8/layout/orgChart1"/>
    <dgm:cxn modelId="{A796E3BB-853A-48E7-9A7D-07D5B335A644}" type="presParOf" srcId="{FC608057-F04A-472D-84E3-714241A2E1D3}" destId="{D8D9EAAB-DA41-4A9D-993F-0FB98C3DB348}" srcOrd="1" destOrd="0" presId="urn:microsoft.com/office/officeart/2005/8/layout/orgChart1"/>
    <dgm:cxn modelId="{B8814299-582C-4DF4-97B8-AC77BBF5EC38}" type="presParOf" srcId="{FC608057-F04A-472D-84E3-714241A2E1D3}" destId="{60250560-BA9E-4C45-8C17-25B216CA9472}" srcOrd="2" destOrd="0" presId="urn:microsoft.com/office/officeart/2005/8/layout/orgChart1"/>
    <dgm:cxn modelId="{24DB43B2-80F4-4E30-B7D2-33BBF7D14BF4}" type="presParOf" srcId="{F3DBFA4D-7957-4832-AD68-A2F5D7D35B45}" destId="{FF54FA70-50B3-4523-A3D4-34AB25D89B7C}" srcOrd="2" destOrd="0" presId="urn:microsoft.com/office/officeart/2005/8/layout/orgChart1"/>
    <dgm:cxn modelId="{485815E5-6B9D-4F7F-9D96-D5D4989B88BA}" type="presParOf" srcId="{F3DBFA4D-7957-4832-AD68-A2F5D7D35B45}" destId="{4CDCDBFA-C234-4008-B0A2-D28BDDD90B56}" srcOrd="3" destOrd="0" presId="urn:microsoft.com/office/officeart/2005/8/layout/orgChart1"/>
    <dgm:cxn modelId="{78A25944-3066-4692-BBE9-18C12006A7F6}" type="presParOf" srcId="{4CDCDBFA-C234-4008-B0A2-D28BDDD90B56}" destId="{DC94FE2B-EE75-42BF-8316-5F704A1D9E4A}" srcOrd="0" destOrd="0" presId="urn:microsoft.com/office/officeart/2005/8/layout/orgChart1"/>
    <dgm:cxn modelId="{53D49FB1-C049-4DD6-AD6B-069151018520}" type="presParOf" srcId="{DC94FE2B-EE75-42BF-8316-5F704A1D9E4A}" destId="{6FA7701B-240D-4BE9-95D6-899EA2745518}" srcOrd="0" destOrd="0" presId="urn:microsoft.com/office/officeart/2005/8/layout/orgChart1"/>
    <dgm:cxn modelId="{E115A786-A177-411E-B293-715985D6299C}" type="presParOf" srcId="{DC94FE2B-EE75-42BF-8316-5F704A1D9E4A}" destId="{BEC82D66-0FD1-4876-A1F2-94ADCC5FF398}" srcOrd="1" destOrd="0" presId="urn:microsoft.com/office/officeart/2005/8/layout/orgChart1"/>
    <dgm:cxn modelId="{402F88EB-24D3-4AAE-A8EB-A926EF1A53E9}" type="presParOf" srcId="{4CDCDBFA-C234-4008-B0A2-D28BDDD90B56}" destId="{989993C4-7246-4E91-A454-CE6158839788}" srcOrd="1" destOrd="0" presId="urn:microsoft.com/office/officeart/2005/8/layout/orgChart1"/>
    <dgm:cxn modelId="{C46A6FDD-1E3B-4945-98EC-F61B2CEE3381}" type="presParOf" srcId="{4CDCDBFA-C234-4008-B0A2-D28BDDD90B56}" destId="{50C58A69-7462-4558-BFBC-24AE6A51FAD8}" srcOrd="2" destOrd="0" presId="urn:microsoft.com/office/officeart/2005/8/layout/orgChart1"/>
    <dgm:cxn modelId="{905C1B1E-6406-43A1-B3AD-7C2CED0DCE05}" type="presParOf" srcId="{F3DBFA4D-7957-4832-AD68-A2F5D7D35B45}" destId="{160FA691-47B7-4873-9650-E2746D332A5C}" srcOrd="4" destOrd="0" presId="urn:microsoft.com/office/officeart/2005/8/layout/orgChart1"/>
    <dgm:cxn modelId="{EA0AC729-0E81-4989-ABEB-F5347537E02A}" type="presParOf" srcId="{F3DBFA4D-7957-4832-AD68-A2F5D7D35B45}" destId="{A5DD8444-7123-41D3-B998-A040FAF3EE1B}" srcOrd="5" destOrd="0" presId="urn:microsoft.com/office/officeart/2005/8/layout/orgChart1"/>
    <dgm:cxn modelId="{D6C5E184-1F40-4033-9A06-FCF5E8E88F98}" type="presParOf" srcId="{A5DD8444-7123-41D3-B998-A040FAF3EE1B}" destId="{51F7AA75-7DEB-461C-8265-413324CED5C0}" srcOrd="0" destOrd="0" presId="urn:microsoft.com/office/officeart/2005/8/layout/orgChart1"/>
    <dgm:cxn modelId="{45CCBBF5-7969-4922-85CD-366B19D5E43B}" type="presParOf" srcId="{51F7AA75-7DEB-461C-8265-413324CED5C0}" destId="{37514B63-4173-44BF-8F70-AE2AE22410BD}" srcOrd="0" destOrd="0" presId="urn:microsoft.com/office/officeart/2005/8/layout/orgChart1"/>
    <dgm:cxn modelId="{C69C9879-470C-4F7F-AFAA-EDC390B0B0CD}" type="presParOf" srcId="{51F7AA75-7DEB-461C-8265-413324CED5C0}" destId="{29CC48E1-C980-45B0-A968-E67AB328BCBC}" srcOrd="1" destOrd="0" presId="urn:microsoft.com/office/officeart/2005/8/layout/orgChart1"/>
    <dgm:cxn modelId="{AA80F4D2-D28C-4124-A7A1-7EB5E8DEC3E1}" type="presParOf" srcId="{A5DD8444-7123-41D3-B998-A040FAF3EE1B}" destId="{F19A50F4-8FBA-4A2E-8A2D-EA1161BC2629}" srcOrd="1" destOrd="0" presId="urn:microsoft.com/office/officeart/2005/8/layout/orgChart1"/>
    <dgm:cxn modelId="{05F1F04A-0785-4515-9117-482E73E7410D}" type="presParOf" srcId="{A5DD8444-7123-41D3-B998-A040FAF3EE1B}" destId="{3444B943-800B-469D-9E0A-2584FAA7839A}" srcOrd="2" destOrd="0" presId="urn:microsoft.com/office/officeart/2005/8/layout/orgChart1"/>
    <dgm:cxn modelId="{0D14D681-7C7A-49B2-8EAF-03874744D4DB}" type="presParOf" srcId="{7AA0B35E-6BAE-4994-9E35-A1361C13762F}" destId="{D4FE08BC-5BBA-4497-8043-A92358BB646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8CD12-4D0F-43B5-B94D-95FF04A08B3A}" type="doc">
      <dgm:prSet loTypeId="urn:microsoft.com/office/officeart/2005/8/layout/hList3" loCatId="list" qsTypeId="urn:microsoft.com/office/officeart/2005/8/quickstyle/simple1#1" qsCatId="simple" csTypeId="urn:microsoft.com/office/officeart/2005/8/colors/colorful1#1" csCatId="colorful" phldr="1"/>
      <dgm:spPr>
        <a:scene3d>
          <a:camera prst="orthographicFront"/>
          <a:lightRig rig="threePt" dir="t"/>
        </a:scene3d>
      </dgm:spPr>
      <dgm:t>
        <a:bodyPr/>
        <a:lstStyle/>
        <a:p>
          <a:endParaRPr lang="en-US"/>
        </a:p>
      </dgm:t>
    </dgm:pt>
    <dgm:pt modelId="{2FAB4047-6DA4-43FC-A0DB-89283AEC9D87}">
      <dgm:prSet phldrT="[Text]"/>
      <dgm:spPr>
        <a:solidFill>
          <a:schemeClr val="accent1"/>
        </a:solidFill>
        <a:sp3d>
          <a:bevelT w="114300" prst="artDeco"/>
        </a:sp3d>
      </dgm:spPr>
      <dgm:t>
        <a:bodyPr/>
        <a:lstStyle/>
        <a:p>
          <a:r>
            <a:rPr lang="en-US" dirty="0">
              <a:solidFill>
                <a:schemeClr val="bg1"/>
              </a:solidFill>
            </a:rPr>
            <a:t>Will navigated patients…</a:t>
          </a:r>
        </a:p>
      </dgm:t>
    </dgm:pt>
    <dgm:pt modelId="{3128082F-6E34-44C8-A75C-75FFEC367B7A}" type="parTrans" cxnId="{959EFBEB-6325-4947-B2BA-9EF11A6052D1}">
      <dgm:prSet/>
      <dgm:spPr/>
      <dgm:t>
        <a:bodyPr/>
        <a:lstStyle/>
        <a:p>
          <a:endParaRPr lang="en-US">
            <a:solidFill>
              <a:schemeClr val="tx1"/>
            </a:solidFill>
          </a:endParaRPr>
        </a:p>
      </dgm:t>
    </dgm:pt>
    <dgm:pt modelId="{252A7451-6A0E-43D9-AD3A-C8CB40FB23CB}" type="sibTrans" cxnId="{959EFBEB-6325-4947-B2BA-9EF11A6052D1}">
      <dgm:prSet/>
      <dgm:spPr/>
      <dgm:t>
        <a:bodyPr/>
        <a:lstStyle/>
        <a:p>
          <a:endParaRPr lang="en-US">
            <a:solidFill>
              <a:schemeClr val="tx1"/>
            </a:solidFill>
          </a:endParaRPr>
        </a:p>
      </dgm:t>
    </dgm:pt>
    <dgm:pt modelId="{935F2AC5-6CA6-4E86-886B-03B6866D73CA}">
      <dgm:prSet phldrT="[Text]" custT="1"/>
      <dgm:spPr>
        <a:ln>
          <a:noFill/>
        </a:ln>
        <a:effectLst/>
        <a:sp3d>
          <a:bevelT w="114300" prst="artDeco"/>
        </a:sp3d>
      </dgm:spPr>
      <dgm:t>
        <a:bodyPr/>
        <a:lstStyle/>
        <a:p>
          <a:pPr algn="ctr"/>
          <a:r>
            <a:rPr lang="en-US" sz="2000" dirty="0">
              <a:solidFill>
                <a:schemeClr val="tx1"/>
              </a:solidFill>
            </a:rPr>
            <a:t>Receive </a:t>
          </a:r>
          <a:r>
            <a:rPr lang="en-US" sz="2000" b="1" dirty="0">
              <a:solidFill>
                <a:schemeClr val="tx1"/>
              </a:solidFill>
            </a:rPr>
            <a:t>timelier, definitive resolution </a:t>
          </a:r>
          <a:r>
            <a:rPr lang="en-US" sz="2000" dirty="0">
              <a:solidFill>
                <a:schemeClr val="tx1"/>
              </a:solidFill>
            </a:rPr>
            <a:t>following an abnormal finding?</a:t>
          </a:r>
        </a:p>
      </dgm:t>
    </dgm:pt>
    <dgm:pt modelId="{FD043802-7683-4C37-89C7-8150A9366B94}" type="parTrans" cxnId="{15BD03DA-448C-4F6B-8BF1-2F0F07552CE7}">
      <dgm:prSet/>
      <dgm:spPr/>
      <dgm:t>
        <a:bodyPr/>
        <a:lstStyle/>
        <a:p>
          <a:endParaRPr lang="en-US">
            <a:solidFill>
              <a:schemeClr val="tx1"/>
            </a:solidFill>
          </a:endParaRPr>
        </a:p>
      </dgm:t>
    </dgm:pt>
    <dgm:pt modelId="{1DFC1EAE-E442-40B0-9BF6-51A960897918}" type="sibTrans" cxnId="{15BD03DA-448C-4F6B-8BF1-2F0F07552CE7}">
      <dgm:prSet/>
      <dgm:spPr/>
      <dgm:t>
        <a:bodyPr/>
        <a:lstStyle/>
        <a:p>
          <a:endParaRPr lang="en-US">
            <a:solidFill>
              <a:schemeClr val="tx1"/>
            </a:solidFill>
          </a:endParaRPr>
        </a:p>
      </dgm:t>
    </dgm:pt>
    <dgm:pt modelId="{90EA5E8D-97E7-4DE5-8DA8-906FD1658C3A}">
      <dgm:prSet phldrT="[Text]" custT="1"/>
      <dgm:spPr>
        <a:gradFill flip="none" rotWithShape="0">
          <a:gsLst>
            <a:gs pos="0">
              <a:schemeClr val="accent3">
                <a:hueOff val="0"/>
                <a:satOff val="0"/>
                <a:lumOff val="0"/>
                <a:tint val="66000"/>
                <a:satMod val="160000"/>
              </a:schemeClr>
            </a:gs>
            <a:gs pos="50000">
              <a:schemeClr val="accent3">
                <a:hueOff val="0"/>
                <a:satOff val="0"/>
                <a:lumOff val="0"/>
                <a:tint val="44500"/>
                <a:satMod val="160000"/>
              </a:schemeClr>
            </a:gs>
            <a:gs pos="100000">
              <a:schemeClr val="accent3">
                <a:hueOff val="0"/>
                <a:satOff val="0"/>
                <a:lumOff val="0"/>
                <a:tint val="23500"/>
                <a:satMod val="160000"/>
              </a:schemeClr>
            </a:gs>
          </a:gsLst>
          <a:lin ang="2700000" scaled="1"/>
          <a:tileRect/>
        </a:gradFill>
        <a:sp3d>
          <a:bevelT w="114300" prst="artDeco"/>
        </a:sp3d>
      </dgm:spPr>
      <dgm:t>
        <a:bodyPr/>
        <a:lstStyle/>
        <a:p>
          <a:pPr algn="ctr"/>
          <a:r>
            <a:rPr lang="en-US" sz="2000" dirty="0">
              <a:solidFill>
                <a:schemeClr val="tx1"/>
              </a:solidFill>
            </a:rPr>
            <a:t>Receive </a:t>
          </a:r>
          <a:r>
            <a:rPr lang="en-US" sz="2000" b="1" dirty="0">
              <a:solidFill>
                <a:schemeClr val="tx1"/>
              </a:solidFill>
            </a:rPr>
            <a:t>timelier treatments </a:t>
          </a:r>
          <a:r>
            <a:rPr lang="en-US" sz="2000" dirty="0">
              <a:solidFill>
                <a:schemeClr val="tx1"/>
              </a:solidFill>
            </a:rPr>
            <a:t>following a positive diagnosis?</a:t>
          </a:r>
        </a:p>
      </dgm:t>
    </dgm:pt>
    <dgm:pt modelId="{FAB09080-52C6-491E-A09E-645B036AE6C1}" type="parTrans" cxnId="{95D3DF9A-6E47-4128-BBB4-5E257E34F54F}">
      <dgm:prSet/>
      <dgm:spPr/>
      <dgm:t>
        <a:bodyPr/>
        <a:lstStyle/>
        <a:p>
          <a:endParaRPr lang="en-US">
            <a:solidFill>
              <a:schemeClr val="tx1"/>
            </a:solidFill>
          </a:endParaRPr>
        </a:p>
      </dgm:t>
    </dgm:pt>
    <dgm:pt modelId="{278C0BE3-55A7-4A66-BE3B-75F7538BE261}" type="sibTrans" cxnId="{95D3DF9A-6E47-4128-BBB4-5E257E34F54F}">
      <dgm:prSet/>
      <dgm:spPr/>
      <dgm:t>
        <a:bodyPr/>
        <a:lstStyle/>
        <a:p>
          <a:endParaRPr lang="en-US">
            <a:solidFill>
              <a:schemeClr val="tx1"/>
            </a:solidFill>
          </a:endParaRPr>
        </a:p>
      </dgm:t>
    </dgm:pt>
    <dgm:pt modelId="{6B683F18-6FEE-4394-981A-EDA05C9D2416}">
      <dgm:prSet phldrT="[Text]" custT="1"/>
      <dgm:spPr>
        <a:gradFill flip="none" rotWithShape="0">
          <a:gsLst>
            <a:gs pos="0">
              <a:schemeClr val="accent4">
                <a:hueOff val="0"/>
                <a:satOff val="0"/>
                <a:lumOff val="0"/>
                <a:tint val="66000"/>
                <a:satMod val="160000"/>
              </a:schemeClr>
            </a:gs>
            <a:gs pos="50000">
              <a:schemeClr val="accent4">
                <a:hueOff val="0"/>
                <a:satOff val="0"/>
                <a:lumOff val="0"/>
                <a:tint val="44500"/>
                <a:satMod val="160000"/>
              </a:schemeClr>
            </a:gs>
            <a:gs pos="100000">
              <a:schemeClr val="accent4">
                <a:hueOff val="0"/>
                <a:satOff val="0"/>
                <a:lumOff val="0"/>
                <a:tint val="23500"/>
                <a:satMod val="160000"/>
              </a:schemeClr>
            </a:gs>
          </a:gsLst>
          <a:lin ang="2700000" scaled="1"/>
          <a:tileRect/>
        </a:gradFill>
        <a:sp3d>
          <a:bevelT w="114300" prst="artDeco"/>
        </a:sp3d>
      </dgm:spPr>
      <dgm:t>
        <a:bodyPr/>
        <a:lstStyle/>
        <a:p>
          <a:pPr algn="ctr"/>
          <a:r>
            <a:rPr lang="en-US" sz="2000" dirty="0">
              <a:solidFill>
                <a:schemeClr val="tx1"/>
              </a:solidFill>
            </a:rPr>
            <a:t>Improve their </a:t>
          </a:r>
          <a:r>
            <a:rPr lang="en-US" sz="2000" b="1" dirty="0">
              <a:solidFill>
                <a:schemeClr val="tx1"/>
              </a:solidFill>
            </a:rPr>
            <a:t>satisfaction </a:t>
          </a:r>
          <a:r>
            <a:rPr lang="en-US" sz="2000" dirty="0">
              <a:solidFill>
                <a:schemeClr val="tx1"/>
              </a:solidFill>
            </a:rPr>
            <a:t>with the health care system experience?</a:t>
          </a:r>
        </a:p>
      </dgm:t>
    </dgm:pt>
    <dgm:pt modelId="{8879731B-28B5-43C6-9DF8-80F75047ACD9}" type="parTrans" cxnId="{6FC33C4F-1D51-435D-967E-92D7443A07A7}">
      <dgm:prSet/>
      <dgm:spPr/>
      <dgm:t>
        <a:bodyPr/>
        <a:lstStyle/>
        <a:p>
          <a:endParaRPr lang="en-US">
            <a:solidFill>
              <a:schemeClr val="tx1"/>
            </a:solidFill>
          </a:endParaRPr>
        </a:p>
      </dgm:t>
    </dgm:pt>
    <dgm:pt modelId="{8CB2F344-1CA7-4293-832E-B1FE04B30EB6}" type="sibTrans" cxnId="{6FC33C4F-1D51-435D-967E-92D7443A07A7}">
      <dgm:prSet/>
      <dgm:spPr/>
      <dgm:t>
        <a:bodyPr/>
        <a:lstStyle/>
        <a:p>
          <a:endParaRPr lang="en-US">
            <a:solidFill>
              <a:schemeClr val="tx1"/>
            </a:solidFill>
          </a:endParaRPr>
        </a:p>
      </dgm:t>
    </dgm:pt>
    <dgm:pt modelId="{2526B91B-9A1D-4136-92CC-6DD73CB8E76B}" type="pres">
      <dgm:prSet presAssocID="{C478CD12-4D0F-43B5-B94D-95FF04A08B3A}" presName="composite" presStyleCnt="0">
        <dgm:presLayoutVars>
          <dgm:chMax val="1"/>
          <dgm:dir/>
          <dgm:resizeHandles val="exact"/>
        </dgm:presLayoutVars>
      </dgm:prSet>
      <dgm:spPr/>
      <dgm:t>
        <a:bodyPr/>
        <a:lstStyle/>
        <a:p>
          <a:endParaRPr lang="en-US"/>
        </a:p>
      </dgm:t>
    </dgm:pt>
    <dgm:pt modelId="{F9E4F415-1B75-4A19-A552-294F43289F26}" type="pres">
      <dgm:prSet presAssocID="{2FAB4047-6DA4-43FC-A0DB-89283AEC9D87}" presName="roof" presStyleLbl="dkBgShp" presStyleIdx="0" presStyleCnt="2"/>
      <dgm:spPr/>
      <dgm:t>
        <a:bodyPr/>
        <a:lstStyle/>
        <a:p>
          <a:endParaRPr lang="en-US"/>
        </a:p>
      </dgm:t>
    </dgm:pt>
    <dgm:pt modelId="{7677D9C3-1FAF-4E6C-8491-0A72D5C8E608}" type="pres">
      <dgm:prSet presAssocID="{2FAB4047-6DA4-43FC-A0DB-89283AEC9D87}" presName="pillars" presStyleCnt="0"/>
      <dgm:spPr>
        <a:sp3d>
          <a:bevelT w="114300" prst="artDeco"/>
        </a:sp3d>
      </dgm:spPr>
    </dgm:pt>
    <dgm:pt modelId="{3BC19ECD-1599-4F93-B01B-D636D16F270D}" type="pres">
      <dgm:prSet presAssocID="{2FAB4047-6DA4-43FC-A0DB-89283AEC9D87}" presName="pillar1" presStyleLbl="node1" presStyleIdx="0" presStyleCnt="3">
        <dgm:presLayoutVars>
          <dgm:bulletEnabled val="1"/>
        </dgm:presLayoutVars>
      </dgm:prSet>
      <dgm:spPr/>
      <dgm:t>
        <a:bodyPr/>
        <a:lstStyle/>
        <a:p>
          <a:endParaRPr lang="en-US"/>
        </a:p>
      </dgm:t>
    </dgm:pt>
    <dgm:pt modelId="{3C35CD98-6F93-4E9E-AED1-313F7C846323}" type="pres">
      <dgm:prSet presAssocID="{90EA5E8D-97E7-4DE5-8DA8-906FD1658C3A}" presName="pillarX" presStyleLbl="node1" presStyleIdx="1" presStyleCnt="3">
        <dgm:presLayoutVars>
          <dgm:bulletEnabled val="1"/>
        </dgm:presLayoutVars>
      </dgm:prSet>
      <dgm:spPr/>
      <dgm:t>
        <a:bodyPr/>
        <a:lstStyle/>
        <a:p>
          <a:endParaRPr lang="en-US"/>
        </a:p>
      </dgm:t>
    </dgm:pt>
    <dgm:pt modelId="{81935D3D-AB56-47BB-8CCE-6F093F5E36AA}" type="pres">
      <dgm:prSet presAssocID="{6B683F18-6FEE-4394-981A-EDA05C9D2416}" presName="pillarX" presStyleLbl="node1" presStyleIdx="2" presStyleCnt="3">
        <dgm:presLayoutVars>
          <dgm:bulletEnabled val="1"/>
        </dgm:presLayoutVars>
      </dgm:prSet>
      <dgm:spPr/>
      <dgm:t>
        <a:bodyPr/>
        <a:lstStyle/>
        <a:p>
          <a:endParaRPr lang="en-US"/>
        </a:p>
      </dgm:t>
    </dgm:pt>
    <dgm:pt modelId="{E60E4F72-2F26-4277-B82F-69AB0B4AC3F4}" type="pres">
      <dgm:prSet presAssocID="{2FAB4047-6DA4-43FC-A0DB-89283AEC9D87}" presName="base" presStyleLbl="dkBgShp" presStyleIdx="1" presStyleCnt="2"/>
      <dgm:spPr>
        <a:solidFill>
          <a:schemeClr val="accent1"/>
        </a:solidFill>
        <a:sp3d>
          <a:bevelT w="114300" prst="artDeco"/>
        </a:sp3d>
      </dgm:spPr>
    </dgm:pt>
  </dgm:ptLst>
  <dgm:cxnLst>
    <dgm:cxn modelId="{6FC33C4F-1D51-435D-967E-92D7443A07A7}" srcId="{2FAB4047-6DA4-43FC-A0DB-89283AEC9D87}" destId="{6B683F18-6FEE-4394-981A-EDA05C9D2416}" srcOrd="2" destOrd="0" parTransId="{8879731B-28B5-43C6-9DF8-80F75047ACD9}" sibTransId="{8CB2F344-1CA7-4293-832E-B1FE04B30EB6}"/>
    <dgm:cxn modelId="{61206CDB-B786-4018-AE60-C099C39F34C2}" type="presOf" srcId="{6B683F18-6FEE-4394-981A-EDA05C9D2416}" destId="{81935D3D-AB56-47BB-8CCE-6F093F5E36AA}" srcOrd="0" destOrd="0" presId="urn:microsoft.com/office/officeart/2005/8/layout/hList3"/>
    <dgm:cxn modelId="{15BD03DA-448C-4F6B-8BF1-2F0F07552CE7}" srcId="{2FAB4047-6DA4-43FC-A0DB-89283AEC9D87}" destId="{935F2AC5-6CA6-4E86-886B-03B6866D73CA}" srcOrd="0" destOrd="0" parTransId="{FD043802-7683-4C37-89C7-8150A9366B94}" sibTransId="{1DFC1EAE-E442-40B0-9BF6-51A960897918}"/>
    <dgm:cxn modelId="{95D3DF9A-6E47-4128-BBB4-5E257E34F54F}" srcId="{2FAB4047-6DA4-43FC-A0DB-89283AEC9D87}" destId="{90EA5E8D-97E7-4DE5-8DA8-906FD1658C3A}" srcOrd="1" destOrd="0" parTransId="{FAB09080-52C6-491E-A09E-645B036AE6C1}" sibTransId="{278C0BE3-55A7-4A66-BE3B-75F7538BE261}"/>
    <dgm:cxn modelId="{2084E2DE-1C4E-4A3E-A853-06429D8A317B}" type="presOf" srcId="{2FAB4047-6DA4-43FC-A0DB-89283AEC9D87}" destId="{F9E4F415-1B75-4A19-A552-294F43289F26}" srcOrd="0" destOrd="0" presId="urn:microsoft.com/office/officeart/2005/8/layout/hList3"/>
    <dgm:cxn modelId="{72055F98-C860-4508-97DB-4D92CD702884}" type="presOf" srcId="{935F2AC5-6CA6-4E86-886B-03B6866D73CA}" destId="{3BC19ECD-1599-4F93-B01B-D636D16F270D}" srcOrd="0" destOrd="0" presId="urn:microsoft.com/office/officeart/2005/8/layout/hList3"/>
    <dgm:cxn modelId="{959EFBEB-6325-4947-B2BA-9EF11A6052D1}" srcId="{C478CD12-4D0F-43B5-B94D-95FF04A08B3A}" destId="{2FAB4047-6DA4-43FC-A0DB-89283AEC9D87}" srcOrd="0" destOrd="0" parTransId="{3128082F-6E34-44C8-A75C-75FFEC367B7A}" sibTransId="{252A7451-6A0E-43D9-AD3A-C8CB40FB23CB}"/>
    <dgm:cxn modelId="{487BB788-6DE6-4E13-AAC5-81E876B2D446}" type="presOf" srcId="{C478CD12-4D0F-43B5-B94D-95FF04A08B3A}" destId="{2526B91B-9A1D-4136-92CC-6DD73CB8E76B}" srcOrd="0" destOrd="0" presId="urn:microsoft.com/office/officeart/2005/8/layout/hList3"/>
    <dgm:cxn modelId="{FC5C8670-773E-4F13-AB18-F5A72D8F3A02}" type="presOf" srcId="{90EA5E8D-97E7-4DE5-8DA8-906FD1658C3A}" destId="{3C35CD98-6F93-4E9E-AED1-313F7C846323}" srcOrd="0" destOrd="0" presId="urn:microsoft.com/office/officeart/2005/8/layout/hList3"/>
    <dgm:cxn modelId="{938B92E1-B3D7-45B7-A9BE-1491EB55BCFB}" type="presParOf" srcId="{2526B91B-9A1D-4136-92CC-6DD73CB8E76B}" destId="{F9E4F415-1B75-4A19-A552-294F43289F26}" srcOrd="0" destOrd="0" presId="urn:microsoft.com/office/officeart/2005/8/layout/hList3"/>
    <dgm:cxn modelId="{BCC9BBF3-146A-48D4-81DD-C0A47191FA58}" type="presParOf" srcId="{2526B91B-9A1D-4136-92CC-6DD73CB8E76B}" destId="{7677D9C3-1FAF-4E6C-8491-0A72D5C8E608}" srcOrd="1" destOrd="0" presId="urn:microsoft.com/office/officeart/2005/8/layout/hList3"/>
    <dgm:cxn modelId="{5E8FE453-ACF0-44CD-8976-C6E5E61BB3C6}" type="presParOf" srcId="{7677D9C3-1FAF-4E6C-8491-0A72D5C8E608}" destId="{3BC19ECD-1599-4F93-B01B-D636D16F270D}" srcOrd="0" destOrd="0" presId="urn:microsoft.com/office/officeart/2005/8/layout/hList3"/>
    <dgm:cxn modelId="{0DDBC6DE-8AAD-4240-9EBC-8E29D447F97C}" type="presParOf" srcId="{7677D9C3-1FAF-4E6C-8491-0A72D5C8E608}" destId="{3C35CD98-6F93-4E9E-AED1-313F7C846323}" srcOrd="1" destOrd="0" presId="urn:microsoft.com/office/officeart/2005/8/layout/hList3"/>
    <dgm:cxn modelId="{83E74122-ED9B-45E6-922C-14B2C0934F45}" type="presParOf" srcId="{7677D9C3-1FAF-4E6C-8491-0A72D5C8E608}" destId="{81935D3D-AB56-47BB-8CCE-6F093F5E36AA}" srcOrd="2" destOrd="0" presId="urn:microsoft.com/office/officeart/2005/8/layout/hList3"/>
    <dgm:cxn modelId="{07BCFEC7-0CB8-4A30-AAEF-297F3F2915BF}" type="presParOf" srcId="{2526B91B-9A1D-4136-92CC-6DD73CB8E76B}" destId="{E60E4F72-2F26-4277-B82F-69AB0B4AC3F4}"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3B016B0-8E36-EF41-BF8F-78E560437AB4}">
      <dgm:prSet custT="1"/>
      <dgm:spPr>
        <a:solidFill>
          <a:srgbClr val="002060"/>
        </a:solidFill>
        <a:ln>
          <a:solidFill>
            <a:srgbClr val="7030A0"/>
          </a:solidFill>
        </a:ln>
      </dgm:spPr>
      <dgm:t>
        <a:bodyPr/>
        <a:lstStyle/>
        <a:p>
          <a:r>
            <a:rPr lang="en-US" sz="1400" dirty="0"/>
            <a:t>Clinical Advisory Panel (CAP)</a:t>
          </a:r>
        </a:p>
      </dgm:t>
    </dgm:pt>
    <dgm:pt modelId="{32D0DFBE-1A37-654C-BBFF-D7D3FC1EF02D}" type="parTrans" cxnId="{A6567CC8-0C88-324C-82CE-36FB45E773E5}">
      <dgm:prSet/>
      <dgm:spPr/>
      <dgm:t>
        <a:bodyPr/>
        <a:lstStyle/>
        <a:p>
          <a:endParaRPr lang="en-US"/>
        </a:p>
      </dgm:t>
    </dgm:pt>
    <dgm:pt modelId="{BD6A7407-B5F8-C440-B8CB-45D443216A68}" type="sibTrans" cxnId="{A6567CC8-0C88-324C-82CE-36FB45E773E5}">
      <dgm:prSet/>
      <dgm:spPr/>
      <dgm:t>
        <a:bodyPr/>
        <a:lstStyle/>
        <a:p>
          <a:endParaRPr lang="en-US"/>
        </a:p>
      </dgm:t>
    </dgm:pt>
    <dgm:pt modelId="{34342D3B-FDF0-FE45-810D-4AD45847364F}">
      <dgm:prSet/>
      <dgm:spPr>
        <a:solidFill>
          <a:srgbClr val="7030A0"/>
        </a:solidFill>
      </dgm:spPr>
      <dgm:t>
        <a:bodyPr/>
        <a:lstStyle/>
        <a:p>
          <a:r>
            <a:rPr lang="en-US" dirty="0"/>
            <a:t>BMC</a:t>
          </a:r>
        </a:p>
      </dgm:t>
    </dgm:pt>
    <dgm:pt modelId="{3B619E74-6822-DB4F-963E-E51A5EDE7592}" type="parTrans" cxnId="{5DFFC091-F3C2-5E4A-8208-825AC731A9FC}">
      <dgm:prSet/>
      <dgm:spPr>
        <a:ln>
          <a:solidFill>
            <a:srgbClr val="002060"/>
          </a:solidFill>
        </a:ln>
      </dgm:spPr>
      <dgm:t>
        <a:bodyPr/>
        <a:lstStyle/>
        <a:p>
          <a:endParaRPr lang="en-US"/>
        </a:p>
      </dgm:t>
    </dgm:pt>
    <dgm:pt modelId="{988EB9E0-6A3E-4644-AECB-4D8ED9831622}" type="sibTrans" cxnId="{5DFFC091-F3C2-5E4A-8208-825AC731A9FC}">
      <dgm:prSet/>
      <dgm:spPr/>
      <dgm:t>
        <a:bodyPr/>
        <a:lstStyle/>
        <a:p>
          <a:endParaRPr lang="en-US"/>
        </a:p>
      </dgm:t>
    </dgm:pt>
    <dgm:pt modelId="{27EF2B47-03AA-6C4A-A9B6-C066D9809024}">
      <dgm:prSet/>
      <dgm:spPr>
        <a:solidFill>
          <a:srgbClr val="7030A0"/>
        </a:solidFill>
      </dgm:spPr>
      <dgm:t>
        <a:bodyPr/>
        <a:lstStyle/>
        <a:p>
          <a:r>
            <a:rPr lang="en-US" dirty="0"/>
            <a:t>Naomi Ko MD, MPH</a:t>
          </a:r>
        </a:p>
      </dgm:t>
    </dgm:pt>
    <dgm:pt modelId="{3C3237CB-6580-0046-8F09-1763A0045C40}" type="parTrans" cxnId="{4168CE11-6AF8-E743-B0A0-FF18A97EF43E}">
      <dgm:prSet/>
      <dgm:spPr>
        <a:ln>
          <a:solidFill>
            <a:srgbClr val="002060"/>
          </a:solidFill>
        </a:ln>
      </dgm:spPr>
      <dgm:t>
        <a:bodyPr/>
        <a:lstStyle/>
        <a:p>
          <a:endParaRPr lang="en-US"/>
        </a:p>
      </dgm:t>
    </dgm:pt>
    <dgm:pt modelId="{ECA391E8-D6E8-D94A-B4C5-8AF272D7EC66}" type="sibTrans" cxnId="{4168CE11-6AF8-E743-B0A0-FF18A97EF43E}">
      <dgm:prSet/>
      <dgm:spPr/>
      <dgm:t>
        <a:bodyPr/>
        <a:lstStyle/>
        <a:p>
          <a:endParaRPr lang="en-US"/>
        </a:p>
      </dgm:t>
    </dgm:pt>
    <dgm:pt modelId="{E223A853-10FC-B141-82C6-ADC9AA18CC56}">
      <dgm:prSet/>
      <dgm:spPr>
        <a:solidFill>
          <a:srgbClr val="7030A0"/>
        </a:solidFill>
      </dgm:spPr>
      <dgm:t>
        <a:bodyPr/>
        <a:lstStyle/>
        <a:p>
          <a:r>
            <a:rPr lang="en-US" dirty="0"/>
            <a:t>BIDMC</a:t>
          </a:r>
        </a:p>
      </dgm:t>
    </dgm:pt>
    <dgm:pt modelId="{3FFF6B03-AF44-F945-9E43-3AA7C5EB4A34}" type="parTrans" cxnId="{5678BC73-2CC2-D846-8B48-A0EFB8C973E3}">
      <dgm:prSet/>
      <dgm:spPr/>
      <dgm:t>
        <a:bodyPr/>
        <a:lstStyle/>
        <a:p>
          <a:endParaRPr lang="en-US"/>
        </a:p>
      </dgm:t>
    </dgm:pt>
    <dgm:pt modelId="{B314AA50-978C-AC40-92B6-D3E67AFBF640}" type="sibTrans" cxnId="{5678BC73-2CC2-D846-8B48-A0EFB8C973E3}">
      <dgm:prSet/>
      <dgm:spPr/>
      <dgm:t>
        <a:bodyPr/>
        <a:lstStyle/>
        <a:p>
          <a:endParaRPr lang="en-US"/>
        </a:p>
      </dgm:t>
    </dgm:pt>
    <dgm:pt modelId="{FD7F9599-C737-1446-BF1C-C256875E9280}">
      <dgm:prSet/>
      <dgm:spPr>
        <a:solidFill>
          <a:srgbClr val="7030A0"/>
        </a:solidFill>
      </dgm:spPr>
      <dgm:t>
        <a:bodyPr/>
        <a:lstStyle/>
        <a:p>
          <a:r>
            <a:rPr lang="en-US" dirty="0"/>
            <a:t>Ted James MD</a:t>
          </a:r>
        </a:p>
      </dgm:t>
    </dgm:pt>
    <dgm:pt modelId="{D4F65DEC-974A-3C4C-9CFC-D5BAF805676E}" type="parTrans" cxnId="{C430CAFE-8DF2-9F40-8626-6CF94E17B735}">
      <dgm:prSet/>
      <dgm:spPr>
        <a:ln>
          <a:solidFill>
            <a:srgbClr val="002060"/>
          </a:solidFill>
        </a:ln>
      </dgm:spPr>
      <dgm:t>
        <a:bodyPr/>
        <a:lstStyle/>
        <a:p>
          <a:endParaRPr lang="en-US"/>
        </a:p>
      </dgm:t>
    </dgm:pt>
    <dgm:pt modelId="{7BB9618E-0D9B-6446-8B3C-5BE4052BA3D2}" type="sibTrans" cxnId="{C430CAFE-8DF2-9F40-8626-6CF94E17B735}">
      <dgm:prSet/>
      <dgm:spPr/>
      <dgm:t>
        <a:bodyPr/>
        <a:lstStyle/>
        <a:p>
          <a:endParaRPr lang="en-US"/>
        </a:p>
      </dgm:t>
    </dgm:pt>
    <dgm:pt modelId="{41AEDDEA-0BA4-D745-82A0-F111C74592C1}">
      <dgm:prSet/>
      <dgm:spPr>
        <a:solidFill>
          <a:srgbClr val="7030A0"/>
        </a:solidFill>
      </dgm:spPr>
      <dgm:t>
        <a:bodyPr/>
        <a:lstStyle/>
        <a:p>
          <a:r>
            <a:rPr lang="en-US" dirty="0"/>
            <a:t>Monica Valero Camacho MD</a:t>
          </a:r>
        </a:p>
      </dgm:t>
    </dgm:pt>
    <dgm:pt modelId="{EB0B2B50-62E8-C44F-A9C4-C7EF6AD88556}" type="parTrans" cxnId="{9A6425D6-D30E-6E48-9204-1D387A1F419C}">
      <dgm:prSet/>
      <dgm:spPr>
        <a:ln>
          <a:solidFill>
            <a:srgbClr val="002060"/>
          </a:solidFill>
        </a:ln>
      </dgm:spPr>
      <dgm:t>
        <a:bodyPr/>
        <a:lstStyle/>
        <a:p>
          <a:endParaRPr lang="en-US"/>
        </a:p>
      </dgm:t>
    </dgm:pt>
    <dgm:pt modelId="{27ECF33C-9574-1B41-BBEB-E4DBCD4343C6}" type="sibTrans" cxnId="{9A6425D6-D30E-6E48-9204-1D387A1F419C}">
      <dgm:prSet/>
      <dgm:spPr/>
      <dgm:t>
        <a:bodyPr/>
        <a:lstStyle/>
        <a:p>
          <a:endParaRPr lang="en-US"/>
        </a:p>
      </dgm:t>
    </dgm:pt>
    <dgm:pt modelId="{CA5422A6-6D6C-084F-914E-99DAD1C9C2AD}">
      <dgm:prSet/>
      <dgm:spPr>
        <a:solidFill>
          <a:srgbClr val="7030A0"/>
        </a:solidFill>
      </dgm:spPr>
      <dgm:t>
        <a:bodyPr/>
        <a:lstStyle/>
        <a:p>
          <a:r>
            <a:rPr lang="en-US" dirty="0"/>
            <a:t>Tufts</a:t>
          </a:r>
        </a:p>
      </dgm:t>
    </dgm:pt>
    <dgm:pt modelId="{A901AD6B-D786-B945-8173-F608EEA81551}" type="parTrans" cxnId="{1EA9348E-FD55-FB44-9CBD-C560DF8BA4F7}">
      <dgm:prSet/>
      <dgm:spPr/>
      <dgm:t>
        <a:bodyPr/>
        <a:lstStyle/>
        <a:p>
          <a:endParaRPr lang="en-US"/>
        </a:p>
      </dgm:t>
    </dgm:pt>
    <dgm:pt modelId="{577BAC0A-B9E7-F443-A777-3FEA60CC6EA4}" type="sibTrans" cxnId="{1EA9348E-FD55-FB44-9CBD-C560DF8BA4F7}">
      <dgm:prSet/>
      <dgm:spPr/>
      <dgm:t>
        <a:bodyPr/>
        <a:lstStyle/>
        <a:p>
          <a:endParaRPr lang="en-US"/>
        </a:p>
      </dgm:t>
    </dgm:pt>
    <dgm:pt modelId="{3783A006-F8D8-F24C-9D74-6C77B3312C43}">
      <dgm:prSet/>
      <dgm:spPr>
        <a:solidFill>
          <a:srgbClr val="7030A0"/>
        </a:solidFill>
      </dgm:spPr>
      <dgm:t>
        <a:bodyPr/>
        <a:lstStyle/>
        <a:p>
          <a:r>
            <a:rPr lang="en-US" dirty="0"/>
            <a:t>Susan Parsons MD</a:t>
          </a:r>
        </a:p>
      </dgm:t>
    </dgm:pt>
    <dgm:pt modelId="{E632120C-F731-3D42-B619-A5FDFD0A29ED}" type="parTrans" cxnId="{57B3AABD-16DF-6B45-BA56-B6F625B777DA}">
      <dgm:prSet/>
      <dgm:spPr>
        <a:ln>
          <a:solidFill>
            <a:srgbClr val="002060"/>
          </a:solidFill>
        </a:ln>
      </dgm:spPr>
      <dgm:t>
        <a:bodyPr/>
        <a:lstStyle/>
        <a:p>
          <a:endParaRPr lang="en-US"/>
        </a:p>
      </dgm:t>
    </dgm:pt>
    <dgm:pt modelId="{3D695D1C-4BC9-024F-98D4-C83B3A5EB21C}" type="sibTrans" cxnId="{57B3AABD-16DF-6B45-BA56-B6F625B777DA}">
      <dgm:prSet/>
      <dgm:spPr/>
      <dgm:t>
        <a:bodyPr/>
        <a:lstStyle/>
        <a:p>
          <a:endParaRPr lang="en-US"/>
        </a:p>
      </dgm:t>
    </dgm:pt>
    <dgm:pt modelId="{1D6EB29F-6521-A941-B16F-ECA7FE5AC5E4}">
      <dgm:prSet/>
      <dgm:spPr>
        <a:solidFill>
          <a:srgbClr val="7030A0"/>
        </a:solidFill>
      </dgm:spPr>
      <dgm:t>
        <a:bodyPr/>
        <a:lstStyle/>
        <a:p>
          <a:r>
            <a:rPr lang="en-US" dirty="0"/>
            <a:t>DFCI</a:t>
          </a:r>
        </a:p>
      </dgm:t>
    </dgm:pt>
    <dgm:pt modelId="{7FA4F07D-4BED-0E42-A71D-CE1504615ABC}" type="parTrans" cxnId="{BDEE4F15-D2A6-EE48-A9A1-B62C7107A8A9}">
      <dgm:prSet/>
      <dgm:spPr>
        <a:ln>
          <a:solidFill>
            <a:srgbClr val="002060"/>
          </a:solidFill>
        </a:ln>
      </dgm:spPr>
      <dgm:t>
        <a:bodyPr/>
        <a:lstStyle/>
        <a:p>
          <a:endParaRPr lang="en-US"/>
        </a:p>
      </dgm:t>
    </dgm:pt>
    <dgm:pt modelId="{8172360D-E532-644F-9EAF-C4C35FB83BFE}" type="sibTrans" cxnId="{BDEE4F15-D2A6-EE48-A9A1-B62C7107A8A9}">
      <dgm:prSet/>
      <dgm:spPr/>
      <dgm:t>
        <a:bodyPr/>
        <a:lstStyle/>
        <a:p>
          <a:endParaRPr lang="en-US"/>
        </a:p>
      </dgm:t>
    </dgm:pt>
    <dgm:pt modelId="{D77BC84D-621E-CB47-874F-248DE0611D81}">
      <dgm:prSet/>
      <dgm:spPr>
        <a:solidFill>
          <a:srgbClr val="7030A0"/>
        </a:solidFill>
      </dgm:spPr>
      <dgm:t>
        <a:bodyPr/>
        <a:lstStyle/>
        <a:p>
          <a:r>
            <a:rPr lang="en-US" dirty="0"/>
            <a:t>Rachel Freedman MD, MPH</a:t>
          </a:r>
        </a:p>
      </dgm:t>
    </dgm:pt>
    <dgm:pt modelId="{8CDA9CA9-2475-414C-B7A7-38331849123A}" type="parTrans" cxnId="{0EB66F03-44CF-F34D-9867-F88F438ABD4C}">
      <dgm:prSet/>
      <dgm:spPr>
        <a:ln>
          <a:solidFill>
            <a:srgbClr val="002060"/>
          </a:solidFill>
        </a:ln>
      </dgm:spPr>
      <dgm:t>
        <a:bodyPr/>
        <a:lstStyle/>
        <a:p>
          <a:endParaRPr lang="en-US"/>
        </a:p>
      </dgm:t>
    </dgm:pt>
    <dgm:pt modelId="{FE53DBCE-8D77-0841-8360-DA773A46F794}" type="sibTrans" cxnId="{0EB66F03-44CF-F34D-9867-F88F438ABD4C}">
      <dgm:prSet/>
      <dgm:spPr/>
      <dgm:t>
        <a:bodyPr/>
        <a:lstStyle/>
        <a:p>
          <a:endParaRPr lang="en-US"/>
        </a:p>
      </dgm:t>
    </dgm:pt>
    <dgm:pt modelId="{22A78367-6916-3041-886F-D786D164D0B6}">
      <dgm:prSet/>
      <dgm:spPr>
        <a:solidFill>
          <a:srgbClr val="7030A0"/>
        </a:solidFill>
      </dgm:spPr>
      <dgm:t>
        <a:bodyPr/>
        <a:lstStyle/>
        <a:p>
          <a:r>
            <a:rPr lang="en-US" dirty="0"/>
            <a:t>MGH</a:t>
          </a:r>
        </a:p>
      </dgm:t>
    </dgm:pt>
    <dgm:pt modelId="{2CE0D934-74F5-BB4D-9FB3-7B8E6BDA166C}" type="parTrans" cxnId="{AD1D20AF-CFF4-5B44-87D6-CEF617B14F07}">
      <dgm:prSet/>
      <dgm:spPr>
        <a:ln>
          <a:solidFill>
            <a:srgbClr val="002060"/>
          </a:solidFill>
        </a:ln>
      </dgm:spPr>
      <dgm:t>
        <a:bodyPr/>
        <a:lstStyle/>
        <a:p>
          <a:endParaRPr lang="en-US"/>
        </a:p>
      </dgm:t>
    </dgm:pt>
    <dgm:pt modelId="{72CC2324-76F9-434D-AA61-26FDD2C6A4DC}" type="sibTrans" cxnId="{AD1D20AF-CFF4-5B44-87D6-CEF617B14F07}">
      <dgm:prSet/>
      <dgm:spPr/>
      <dgm:t>
        <a:bodyPr/>
        <a:lstStyle/>
        <a:p>
          <a:endParaRPr lang="en-US"/>
        </a:p>
      </dgm:t>
    </dgm:pt>
    <dgm:pt modelId="{232F48ED-A4F9-FF48-8684-1FCAC89A721D}">
      <dgm:prSet/>
      <dgm:spPr>
        <a:solidFill>
          <a:srgbClr val="7030A0"/>
        </a:solidFill>
      </dgm:spPr>
      <dgm:t>
        <a:bodyPr/>
        <a:lstStyle/>
        <a:p>
          <a:r>
            <a:rPr lang="en-US" dirty="0"/>
            <a:t>Beverly Moy MD, MPH</a:t>
          </a:r>
        </a:p>
      </dgm:t>
    </dgm:pt>
    <dgm:pt modelId="{9B27307E-75DC-E844-8779-00ABB83C665C}" type="parTrans" cxnId="{2DB22A39-B169-714B-8AAC-0617E7AB78D7}">
      <dgm:prSet/>
      <dgm:spPr>
        <a:ln>
          <a:solidFill>
            <a:srgbClr val="002060"/>
          </a:solidFill>
        </a:ln>
      </dgm:spPr>
      <dgm:t>
        <a:bodyPr/>
        <a:lstStyle/>
        <a:p>
          <a:endParaRPr lang="en-US"/>
        </a:p>
      </dgm:t>
    </dgm:pt>
    <dgm:pt modelId="{8EAB74E4-781B-BC4D-A435-A2F3B64F4F40}" type="sibTrans" cxnId="{2DB22A39-B169-714B-8AAC-0617E7AB78D7}">
      <dgm:prSet/>
      <dgm:spPr/>
      <dgm:t>
        <a:bodyPr/>
        <a:lstStyle/>
        <a:p>
          <a:endParaRPr lang="en-US"/>
        </a:p>
      </dgm:t>
    </dgm:pt>
    <dgm:pt modelId="{72AE3274-3E34-424C-9C2A-769209C968DD}">
      <dgm:prSet/>
      <dgm:spPr>
        <a:solidFill>
          <a:srgbClr val="7030A0"/>
        </a:solidFill>
      </dgm:spPr>
      <dgm:t>
        <a:bodyPr/>
        <a:lstStyle/>
        <a:p>
          <a:r>
            <a:rPr lang="en-US" dirty="0" err="1"/>
            <a:t>JoEllen</a:t>
          </a:r>
          <a:r>
            <a:rPr lang="en-US" dirty="0"/>
            <a:t> Ross RN</a:t>
          </a:r>
        </a:p>
      </dgm:t>
    </dgm:pt>
    <dgm:pt modelId="{CC7AD032-47E3-2A41-BBEE-6AAC70D1B059}" type="parTrans" cxnId="{A64B2A9F-2EA9-714C-922E-E710154E14E3}">
      <dgm:prSet/>
      <dgm:spPr>
        <a:ln>
          <a:solidFill>
            <a:srgbClr val="002060"/>
          </a:solidFill>
        </a:ln>
      </dgm:spPr>
      <dgm:t>
        <a:bodyPr/>
        <a:lstStyle/>
        <a:p>
          <a:endParaRPr lang="en-US"/>
        </a:p>
      </dgm:t>
    </dgm:pt>
    <dgm:pt modelId="{4647E84D-36C2-CE42-BE10-A83E59769696}" type="sibTrans" cxnId="{A64B2A9F-2EA9-714C-922E-E710154E14E3}">
      <dgm:prSet/>
      <dgm:spPr/>
      <dgm:t>
        <a:bodyPr/>
        <a:lstStyle/>
        <a:p>
          <a:endParaRPr lang="en-US"/>
        </a:p>
      </dgm:t>
    </dgm:pt>
    <dgm:pt modelId="{80A1EBFD-B065-F549-9A9B-EB844A372219}">
      <dgm:prSet/>
      <dgm:spPr>
        <a:solidFill>
          <a:srgbClr val="7030A0"/>
        </a:solidFill>
      </dgm:spPr>
      <dgm:t>
        <a:bodyPr/>
        <a:lstStyle/>
        <a:p>
          <a:r>
            <a:rPr lang="en-US" dirty="0"/>
            <a:t>Feng Qing Wang</a:t>
          </a:r>
        </a:p>
      </dgm:t>
    </dgm:pt>
    <dgm:pt modelId="{9840EA88-414E-1D4A-B78C-353CA6D77242}" type="parTrans" cxnId="{68CBA3C4-72B6-2745-B912-11C76AFF640F}">
      <dgm:prSet/>
      <dgm:spPr>
        <a:ln>
          <a:solidFill>
            <a:srgbClr val="002060"/>
          </a:solidFill>
        </a:ln>
      </dgm:spPr>
      <dgm:t>
        <a:bodyPr/>
        <a:lstStyle/>
        <a:p>
          <a:endParaRPr lang="en-US"/>
        </a:p>
      </dgm:t>
    </dgm:pt>
    <dgm:pt modelId="{3DF614D0-BDC0-6D4C-89A7-80512924C478}" type="sibTrans" cxnId="{68CBA3C4-72B6-2745-B912-11C76AFF640F}">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253B5523-9338-A54D-951F-DB13DA73041D}" type="pres">
      <dgm:prSet presAssocID="{83B016B0-8E36-EF41-BF8F-78E560437AB4}" presName="hierRoot1" presStyleCnt="0">
        <dgm:presLayoutVars>
          <dgm:hierBranch val="init"/>
        </dgm:presLayoutVars>
      </dgm:prSet>
      <dgm:spPr/>
    </dgm:pt>
    <dgm:pt modelId="{8FC85B21-60B2-3D4D-889B-ACF4438E58F0}" type="pres">
      <dgm:prSet presAssocID="{83B016B0-8E36-EF41-BF8F-78E560437AB4}" presName="rootComposite1" presStyleCnt="0"/>
      <dgm:spPr/>
    </dgm:pt>
    <dgm:pt modelId="{9413C326-3AFE-E24D-924D-E14CF46559CB}" type="pres">
      <dgm:prSet presAssocID="{83B016B0-8E36-EF41-BF8F-78E560437AB4}" presName="rootText1" presStyleLbl="node0" presStyleIdx="0" presStyleCnt="1" custScaleX="301190" custScaleY="147673">
        <dgm:presLayoutVars>
          <dgm:chPref val="3"/>
        </dgm:presLayoutVars>
      </dgm:prSet>
      <dgm:spPr/>
      <dgm:t>
        <a:bodyPr/>
        <a:lstStyle/>
        <a:p>
          <a:endParaRPr lang="en-US"/>
        </a:p>
      </dgm:t>
    </dgm:pt>
    <dgm:pt modelId="{0861F1DD-037B-D04E-B12B-E79DB2FEB8DE}" type="pres">
      <dgm:prSet presAssocID="{83B016B0-8E36-EF41-BF8F-78E560437AB4}" presName="rootConnector1" presStyleLbl="node1" presStyleIdx="0" presStyleCnt="0"/>
      <dgm:spPr/>
      <dgm:t>
        <a:bodyPr/>
        <a:lstStyle/>
        <a:p>
          <a:endParaRPr lang="en-US"/>
        </a:p>
      </dgm:t>
    </dgm:pt>
    <dgm:pt modelId="{1E16B9EA-9862-DD45-B487-D3D1E98DABEB}" type="pres">
      <dgm:prSet presAssocID="{83B016B0-8E36-EF41-BF8F-78E560437AB4}" presName="hierChild2" presStyleCnt="0"/>
      <dgm:spPr/>
    </dgm:pt>
    <dgm:pt modelId="{882248D5-2EC6-9041-9C1A-579E7AF02F86}" type="pres">
      <dgm:prSet presAssocID="{3B619E74-6822-DB4F-963E-E51A5EDE7592}" presName="Name37" presStyleLbl="parChTrans1D2" presStyleIdx="0" presStyleCnt="5"/>
      <dgm:spPr/>
      <dgm:t>
        <a:bodyPr/>
        <a:lstStyle/>
        <a:p>
          <a:endParaRPr lang="en-US"/>
        </a:p>
      </dgm:t>
    </dgm:pt>
    <dgm:pt modelId="{64E95153-7E38-BB48-B7EA-EEBFDB81EF2F}" type="pres">
      <dgm:prSet presAssocID="{34342D3B-FDF0-FE45-810D-4AD45847364F}" presName="hierRoot2" presStyleCnt="0">
        <dgm:presLayoutVars>
          <dgm:hierBranch val="init"/>
        </dgm:presLayoutVars>
      </dgm:prSet>
      <dgm:spPr/>
    </dgm:pt>
    <dgm:pt modelId="{C50C3B7B-857F-4D4B-A2F3-146F6D1CA4F4}" type="pres">
      <dgm:prSet presAssocID="{34342D3B-FDF0-FE45-810D-4AD45847364F}" presName="rootComposite" presStyleCnt="0"/>
      <dgm:spPr/>
    </dgm:pt>
    <dgm:pt modelId="{D20533B6-D9A4-844D-B722-C9009D00C8AA}" type="pres">
      <dgm:prSet presAssocID="{34342D3B-FDF0-FE45-810D-4AD45847364F}" presName="rootText" presStyleLbl="node2" presStyleIdx="0" presStyleCnt="5">
        <dgm:presLayoutVars>
          <dgm:chPref val="3"/>
        </dgm:presLayoutVars>
      </dgm:prSet>
      <dgm:spPr/>
      <dgm:t>
        <a:bodyPr/>
        <a:lstStyle/>
        <a:p>
          <a:endParaRPr lang="en-US"/>
        </a:p>
      </dgm:t>
    </dgm:pt>
    <dgm:pt modelId="{DF35A9E0-2AED-A74A-9A95-C9EDA751F495}" type="pres">
      <dgm:prSet presAssocID="{34342D3B-FDF0-FE45-810D-4AD45847364F}" presName="rootConnector" presStyleLbl="node2" presStyleIdx="0" presStyleCnt="5"/>
      <dgm:spPr/>
      <dgm:t>
        <a:bodyPr/>
        <a:lstStyle/>
        <a:p>
          <a:endParaRPr lang="en-US"/>
        </a:p>
      </dgm:t>
    </dgm:pt>
    <dgm:pt modelId="{24A84CD5-C5D2-0C44-8A58-39DD15CF7FA6}" type="pres">
      <dgm:prSet presAssocID="{34342D3B-FDF0-FE45-810D-4AD45847364F}" presName="hierChild4" presStyleCnt="0"/>
      <dgm:spPr/>
    </dgm:pt>
    <dgm:pt modelId="{89C0B37E-BAFC-8E48-94D5-846E9CB670C0}" type="pres">
      <dgm:prSet presAssocID="{3C3237CB-6580-0046-8F09-1763A0045C40}" presName="Name37" presStyleLbl="parChTrans1D3" presStyleIdx="0" presStyleCnt="8"/>
      <dgm:spPr/>
      <dgm:t>
        <a:bodyPr/>
        <a:lstStyle/>
        <a:p>
          <a:endParaRPr lang="en-US"/>
        </a:p>
      </dgm:t>
    </dgm:pt>
    <dgm:pt modelId="{796AF8A0-2939-1042-8B90-F0F75B931E2A}" type="pres">
      <dgm:prSet presAssocID="{27EF2B47-03AA-6C4A-A9B6-C066D9809024}" presName="hierRoot2" presStyleCnt="0">
        <dgm:presLayoutVars>
          <dgm:hierBranch val="init"/>
        </dgm:presLayoutVars>
      </dgm:prSet>
      <dgm:spPr/>
    </dgm:pt>
    <dgm:pt modelId="{BD7D3E1F-D4AF-5247-9682-DE044E94F3EB}" type="pres">
      <dgm:prSet presAssocID="{27EF2B47-03AA-6C4A-A9B6-C066D9809024}" presName="rootComposite" presStyleCnt="0"/>
      <dgm:spPr/>
    </dgm:pt>
    <dgm:pt modelId="{2490AE6A-727D-4247-A1D3-DD0DA6AC9EC7}" type="pres">
      <dgm:prSet presAssocID="{27EF2B47-03AA-6C4A-A9B6-C066D9809024}" presName="rootText" presStyleLbl="node3" presStyleIdx="0" presStyleCnt="8">
        <dgm:presLayoutVars>
          <dgm:chPref val="3"/>
        </dgm:presLayoutVars>
      </dgm:prSet>
      <dgm:spPr/>
      <dgm:t>
        <a:bodyPr/>
        <a:lstStyle/>
        <a:p>
          <a:endParaRPr lang="en-US"/>
        </a:p>
      </dgm:t>
    </dgm:pt>
    <dgm:pt modelId="{DA44B372-3918-864E-8361-929BF944FC50}" type="pres">
      <dgm:prSet presAssocID="{27EF2B47-03AA-6C4A-A9B6-C066D9809024}" presName="rootConnector" presStyleLbl="node3" presStyleIdx="0" presStyleCnt="8"/>
      <dgm:spPr/>
      <dgm:t>
        <a:bodyPr/>
        <a:lstStyle/>
        <a:p>
          <a:endParaRPr lang="en-US"/>
        </a:p>
      </dgm:t>
    </dgm:pt>
    <dgm:pt modelId="{9894367D-3F55-D24F-91D6-A2FAFE9D0B12}" type="pres">
      <dgm:prSet presAssocID="{27EF2B47-03AA-6C4A-A9B6-C066D9809024}" presName="hierChild4" presStyleCnt="0"/>
      <dgm:spPr/>
    </dgm:pt>
    <dgm:pt modelId="{5433BBBF-FB42-714E-9065-C5A1F6B9D01A}" type="pres">
      <dgm:prSet presAssocID="{27EF2B47-03AA-6C4A-A9B6-C066D9809024}" presName="hierChild5" presStyleCnt="0"/>
      <dgm:spPr/>
    </dgm:pt>
    <dgm:pt modelId="{7F022863-E772-274B-929E-63498A2CEF14}" type="pres">
      <dgm:prSet presAssocID="{34342D3B-FDF0-FE45-810D-4AD45847364F}" presName="hierChild5" presStyleCnt="0"/>
      <dgm:spPr/>
    </dgm:pt>
    <dgm:pt modelId="{7FB80D73-7C15-5442-B4E4-DBB5F6125CB6}" type="pres">
      <dgm:prSet presAssocID="{3FFF6B03-AF44-F945-9E43-3AA7C5EB4A34}" presName="Name37" presStyleLbl="parChTrans1D2" presStyleIdx="1" presStyleCnt="5"/>
      <dgm:spPr/>
      <dgm:t>
        <a:bodyPr/>
        <a:lstStyle/>
        <a:p>
          <a:endParaRPr lang="en-US"/>
        </a:p>
      </dgm:t>
    </dgm:pt>
    <dgm:pt modelId="{CBDD64FD-30D9-F641-ABA5-0C2DEECBAA4F}" type="pres">
      <dgm:prSet presAssocID="{E223A853-10FC-B141-82C6-ADC9AA18CC56}" presName="hierRoot2" presStyleCnt="0">
        <dgm:presLayoutVars>
          <dgm:hierBranch val="init"/>
        </dgm:presLayoutVars>
      </dgm:prSet>
      <dgm:spPr/>
    </dgm:pt>
    <dgm:pt modelId="{7A293FE1-7FDD-C149-99D8-EA30C29CAC42}" type="pres">
      <dgm:prSet presAssocID="{E223A853-10FC-B141-82C6-ADC9AA18CC56}" presName="rootComposite" presStyleCnt="0"/>
      <dgm:spPr/>
    </dgm:pt>
    <dgm:pt modelId="{99D28B42-84B6-C849-B6C4-7B03C24256B8}" type="pres">
      <dgm:prSet presAssocID="{E223A853-10FC-B141-82C6-ADC9AA18CC56}" presName="rootText" presStyleLbl="node2" presStyleIdx="1" presStyleCnt="5">
        <dgm:presLayoutVars>
          <dgm:chPref val="3"/>
        </dgm:presLayoutVars>
      </dgm:prSet>
      <dgm:spPr/>
      <dgm:t>
        <a:bodyPr/>
        <a:lstStyle/>
        <a:p>
          <a:endParaRPr lang="en-US"/>
        </a:p>
      </dgm:t>
    </dgm:pt>
    <dgm:pt modelId="{B3567AD2-5843-5248-B1B1-09DAA266220A}" type="pres">
      <dgm:prSet presAssocID="{E223A853-10FC-B141-82C6-ADC9AA18CC56}" presName="rootConnector" presStyleLbl="node2" presStyleIdx="1" presStyleCnt="5"/>
      <dgm:spPr/>
      <dgm:t>
        <a:bodyPr/>
        <a:lstStyle/>
        <a:p>
          <a:endParaRPr lang="en-US"/>
        </a:p>
      </dgm:t>
    </dgm:pt>
    <dgm:pt modelId="{C2F6F2EB-FE8B-744C-AC66-5E159A4E1C73}" type="pres">
      <dgm:prSet presAssocID="{E223A853-10FC-B141-82C6-ADC9AA18CC56}" presName="hierChild4" presStyleCnt="0"/>
      <dgm:spPr/>
    </dgm:pt>
    <dgm:pt modelId="{273BF22B-CDA8-C242-B12D-8A5CFA1A406A}" type="pres">
      <dgm:prSet presAssocID="{D4F65DEC-974A-3C4C-9CFC-D5BAF805676E}" presName="Name37" presStyleLbl="parChTrans1D3" presStyleIdx="1" presStyleCnt="8"/>
      <dgm:spPr/>
      <dgm:t>
        <a:bodyPr/>
        <a:lstStyle/>
        <a:p>
          <a:endParaRPr lang="en-US"/>
        </a:p>
      </dgm:t>
    </dgm:pt>
    <dgm:pt modelId="{E2FFD3F9-8100-A444-B286-87EAAEFDDD97}" type="pres">
      <dgm:prSet presAssocID="{FD7F9599-C737-1446-BF1C-C256875E9280}" presName="hierRoot2" presStyleCnt="0">
        <dgm:presLayoutVars>
          <dgm:hierBranch val="init"/>
        </dgm:presLayoutVars>
      </dgm:prSet>
      <dgm:spPr/>
    </dgm:pt>
    <dgm:pt modelId="{80BB5840-C6D4-2D4E-9674-40ED727EB468}" type="pres">
      <dgm:prSet presAssocID="{FD7F9599-C737-1446-BF1C-C256875E9280}" presName="rootComposite" presStyleCnt="0"/>
      <dgm:spPr/>
    </dgm:pt>
    <dgm:pt modelId="{0A6DAFF4-5A81-5045-AC95-C069EB32A858}" type="pres">
      <dgm:prSet presAssocID="{FD7F9599-C737-1446-BF1C-C256875E9280}" presName="rootText" presStyleLbl="node3" presStyleIdx="1" presStyleCnt="8">
        <dgm:presLayoutVars>
          <dgm:chPref val="3"/>
        </dgm:presLayoutVars>
      </dgm:prSet>
      <dgm:spPr/>
      <dgm:t>
        <a:bodyPr/>
        <a:lstStyle/>
        <a:p>
          <a:endParaRPr lang="en-US"/>
        </a:p>
      </dgm:t>
    </dgm:pt>
    <dgm:pt modelId="{C862A268-2400-5B47-B1F5-157A5038674B}" type="pres">
      <dgm:prSet presAssocID="{FD7F9599-C737-1446-BF1C-C256875E9280}" presName="rootConnector" presStyleLbl="node3" presStyleIdx="1" presStyleCnt="8"/>
      <dgm:spPr/>
      <dgm:t>
        <a:bodyPr/>
        <a:lstStyle/>
        <a:p>
          <a:endParaRPr lang="en-US"/>
        </a:p>
      </dgm:t>
    </dgm:pt>
    <dgm:pt modelId="{E03C4A2D-3BEF-924F-81E8-4E9E7E78B342}" type="pres">
      <dgm:prSet presAssocID="{FD7F9599-C737-1446-BF1C-C256875E9280}" presName="hierChild4" presStyleCnt="0"/>
      <dgm:spPr/>
    </dgm:pt>
    <dgm:pt modelId="{7EA58171-77F2-4148-B222-F834B8121C99}" type="pres">
      <dgm:prSet presAssocID="{FD7F9599-C737-1446-BF1C-C256875E9280}" presName="hierChild5" presStyleCnt="0"/>
      <dgm:spPr/>
    </dgm:pt>
    <dgm:pt modelId="{C2C91572-8B1C-CB4B-8059-20FA10D951BA}" type="pres">
      <dgm:prSet presAssocID="{EB0B2B50-62E8-C44F-A9C4-C7EF6AD88556}" presName="Name37" presStyleLbl="parChTrans1D3" presStyleIdx="2" presStyleCnt="8"/>
      <dgm:spPr/>
      <dgm:t>
        <a:bodyPr/>
        <a:lstStyle/>
        <a:p>
          <a:endParaRPr lang="en-US"/>
        </a:p>
      </dgm:t>
    </dgm:pt>
    <dgm:pt modelId="{B35B7DAF-6696-DA4F-9047-A9C38F3A48CA}" type="pres">
      <dgm:prSet presAssocID="{41AEDDEA-0BA4-D745-82A0-F111C74592C1}" presName="hierRoot2" presStyleCnt="0">
        <dgm:presLayoutVars>
          <dgm:hierBranch val="init"/>
        </dgm:presLayoutVars>
      </dgm:prSet>
      <dgm:spPr/>
    </dgm:pt>
    <dgm:pt modelId="{1D79F10C-0394-6348-B46A-1B318CF792B0}" type="pres">
      <dgm:prSet presAssocID="{41AEDDEA-0BA4-D745-82A0-F111C74592C1}" presName="rootComposite" presStyleCnt="0"/>
      <dgm:spPr/>
    </dgm:pt>
    <dgm:pt modelId="{48AB5295-7C8E-2440-B65A-6B4F71142DC1}" type="pres">
      <dgm:prSet presAssocID="{41AEDDEA-0BA4-D745-82A0-F111C74592C1}" presName="rootText" presStyleLbl="node3" presStyleIdx="2" presStyleCnt="8">
        <dgm:presLayoutVars>
          <dgm:chPref val="3"/>
        </dgm:presLayoutVars>
      </dgm:prSet>
      <dgm:spPr/>
      <dgm:t>
        <a:bodyPr/>
        <a:lstStyle/>
        <a:p>
          <a:endParaRPr lang="en-US"/>
        </a:p>
      </dgm:t>
    </dgm:pt>
    <dgm:pt modelId="{1BB8701B-E349-674C-BAA0-5EB22110936D}" type="pres">
      <dgm:prSet presAssocID="{41AEDDEA-0BA4-D745-82A0-F111C74592C1}" presName="rootConnector" presStyleLbl="node3" presStyleIdx="2" presStyleCnt="8"/>
      <dgm:spPr/>
      <dgm:t>
        <a:bodyPr/>
        <a:lstStyle/>
        <a:p>
          <a:endParaRPr lang="en-US"/>
        </a:p>
      </dgm:t>
    </dgm:pt>
    <dgm:pt modelId="{A693E425-9616-714C-8CC1-7B60B313ED69}" type="pres">
      <dgm:prSet presAssocID="{41AEDDEA-0BA4-D745-82A0-F111C74592C1}" presName="hierChild4" presStyleCnt="0"/>
      <dgm:spPr/>
    </dgm:pt>
    <dgm:pt modelId="{40921F75-4359-E64E-AEC1-69E7F68DFAF5}" type="pres">
      <dgm:prSet presAssocID="{41AEDDEA-0BA4-D745-82A0-F111C74592C1}" presName="hierChild5" presStyleCnt="0"/>
      <dgm:spPr/>
    </dgm:pt>
    <dgm:pt modelId="{8224A60E-0234-F348-A889-C0FA15C232D3}" type="pres">
      <dgm:prSet presAssocID="{CC7AD032-47E3-2A41-BBEE-6AAC70D1B059}" presName="Name37" presStyleLbl="parChTrans1D3" presStyleIdx="3" presStyleCnt="8"/>
      <dgm:spPr/>
      <dgm:t>
        <a:bodyPr/>
        <a:lstStyle/>
        <a:p>
          <a:endParaRPr lang="en-US"/>
        </a:p>
      </dgm:t>
    </dgm:pt>
    <dgm:pt modelId="{6F822065-ABD5-4B44-B5FB-E62676CEC7BF}" type="pres">
      <dgm:prSet presAssocID="{72AE3274-3E34-424C-9C2A-769209C968DD}" presName="hierRoot2" presStyleCnt="0">
        <dgm:presLayoutVars>
          <dgm:hierBranch val="init"/>
        </dgm:presLayoutVars>
      </dgm:prSet>
      <dgm:spPr/>
    </dgm:pt>
    <dgm:pt modelId="{A402D408-7B53-AC40-9342-AD812400E9F5}" type="pres">
      <dgm:prSet presAssocID="{72AE3274-3E34-424C-9C2A-769209C968DD}" presName="rootComposite" presStyleCnt="0"/>
      <dgm:spPr/>
    </dgm:pt>
    <dgm:pt modelId="{DF25E626-EFC8-364F-A20E-773EEFDEC857}" type="pres">
      <dgm:prSet presAssocID="{72AE3274-3E34-424C-9C2A-769209C968DD}" presName="rootText" presStyleLbl="node3" presStyleIdx="3" presStyleCnt="8">
        <dgm:presLayoutVars>
          <dgm:chPref val="3"/>
        </dgm:presLayoutVars>
      </dgm:prSet>
      <dgm:spPr/>
      <dgm:t>
        <a:bodyPr/>
        <a:lstStyle/>
        <a:p>
          <a:endParaRPr lang="en-US"/>
        </a:p>
      </dgm:t>
    </dgm:pt>
    <dgm:pt modelId="{0F0B8EF9-1D9C-7E46-9EDC-1CF4CE55BE9B}" type="pres">
      <dgm:prSet presAssocID="{72AE3274-3E34-424C-9C2A-769209C968DD}" presName="rootConnector" presStyleLbl="node3" presStyleIdx="3" presStyleCnt="8"/>
      <dgm:spPr/>
      <dgm:t>
        <a:bodyPr/>
        <a:lstStyle/>
        <a:p>
          <a:endParaRPr lang="en-US"/>
        </a:p>
      </dgm:t>
    </dgm:pt>
    <dgm:pt modelId="{29CE7C53-352F-D84D-A603-EF9D8E3AD9CE}" type="pres">
      <dgm:prSet presAssocID="{72AE3274-3E34-424C-9C2A-769209C968DD}" presName="hierChild4" presStyleCnt="0"/>
      <dgm:spPr/>
    </dgm:pt>
    <dgm:pt modelId="{F0EE1D9D-0C94-E34A-8C18-8704127AE22D}" type="pres">
      <dgm:prSet presAssocID="{72AE3274-3E34-424C-9C2A-769209C968DD}" presName="hierChild5" presStyleCnt="0"/>
      <dgm:spPr/>
    </dgm:pt>
    <dgm:pt modelId="{67A05DE4-D313-1041-A100-4BBD927425FB}" type="pres">
      <dgm:prSet presAssocID="{E223A853-10FC-B141-82C6-ADC9AA18CC56}" presName="hierChild5" presStyleCnt="0"/>
      <dgm:spPr/>
    </dgm:pt>
    <dgm:pt modelId="{3F032905-E525-6E48-8529-7A021EB12BBB}" type="pres">
      <dgm:prSet presAssocID="{A901AD6B-D786-B945-8173-F608EEA81551}" presName="Name37" presStyleLbl="parChTrans1D2" presStyleIdx="2" presStyleCnt="5"/>
      <dgm:spPr/>
      <dgm:t>
        <a:bodyPr/>
        <a:lstStyle/>
        <a:p>
          <a:endParaRPr lang="en-US"/>
        </a:p>
      </dgm:t>
    </dgm:pt>
    <dgm:pt modelId="{3299CC1B-B7CD-9B49-A832-22830FCD791F}" type="pres">
      <dgm:prSet presAssocID="{CA5422A6-6D6C-084F-914E-99DAD1C9C2AD}" presName="hierRoot2" presStyleCnt="0">
        <dgm:presLayoutVars>
          <dgm:hierBranch val="init"/>
        </dgm:presLayoutVars>
      </dgm:prSet>
      <dgm:spPr/>
    </dgm:pt>
    <dgm:pt modelId="{81ACF720-7F50-5246-A14B-C1D93E7AE6E0}" type="pres">
      <dgm:prSet presAssocID="{CA5422A6-6D6C-084F-914E-99DAD1C9C2AD}" presName="rootComposite" presStyleCnt="0"/>
      <dgm:spPr/>
    </dgm:pt>
    <dgm:pt modelId="{0ECED03C-588F-5C49-883F-68341C3EF52A}" type="pres">
      <dgm:prSet presAssocID="{CA5422A6-6D6C-084F-914E-99DAD1C9C2AD}" presName="rootText" presStyleLbl="node2" presStyleIdx="2" presStyleCnt="5">
        <dgm:presLayoutVars>
          <dgm:chPref val="3"/>
        </dgm:presLayoutVars>
      </dgm:prSet>
      <dgm:spPr/>
      <dgm:t>
        <a:bodyPr/>
        <a:lstStyle/>
        <a:p>
          <a:endParaRPr lang="en-US"/>
        </a:p>
      </dgm:t>
    </dgm:pt>
    <dgm:pt modelId="{779F354F-C36D-E541-91F1-CE796C84C47B}" type="pres">
      <dgm:prSet presAssocID="{CA5422A6-6D6C-084F-914E-99DAD1C9C2AD}" presName="rootConnector" presStyleLbl="node2" presStyleIdx="2" presStyleCnt="5"/>
      <dgm:spPr/>
      <dgm:t>
        <a:bodyPr/>
        <a:lstStyle/>
        <a:p>
          <a:endParaRPr lang="en-US"/>
        </a:p>
      </dgm:t>
    </dgm:pt>
    <dgm:pt modelId="{8D7E550E-4022-6440-B898-7478A55E029B}" type="pres">
      <dgm:prSet presAssocID="{CA5422A6-6D6C-084F-914E-99DAD1C9C2AD}" presName="hierChild4" presStyleCnt="0"/>
      <dgm:spPr/>
    </dgm:pt>
    <dgm:pt modelId="{7577F898-DCA7-DC49-B748-F151FF44F634}" type="pres">
      <dgm:prSet presAssocID="{E632120C-F731-3D42-B619-A5FDFD0A29ED}" presName="Name37" presStyleLbl="parChTrans1D3" presStyleIdx="4" presStyleCnt="8"/>
      <dgm:spPr/>
      <dgm:t>
        <a:bodyPr/>
        <a:lstStyle/>
        <a:p>
          <a:endParaRPr lang="en-US"/>
        </a:p>
      </dgm:t>
    </dgm:pt>
    <dgm:pt modelId="{CD50486A-6DDB-3548-A0B4-45EEC20599E0}" type="pres">
      <dgm:prSet presAssocID="{3783A006-F8D8-F24C-9D74-6C77B3312C43}" presName="hierRoot2" presStyleCnt="0">
        <dgm:presLayoutVars>
          <dgm:hierBranch val="init"/>
        </dgm:presLayoutVars>
      </dgm:prSet>
      <dgm:spPr/>
    </dgm:pt>
    <dgm:pt modelId="{059DD858-A98F-A443-B5E3-05A29AB2AE02}" type="pres">
      <dgm:prSet presAssocID="{3783A006-F8D8-F24C-9D74-6C77B3312C43}" presName="rootComposite" presStyleCnt="0"/>
      <dgm:spPr/>
    </dgm:pt>
    <dgm:pt modelId="{99F29F4A-FCE3-2D4E-BCA8-A2FF88CAC836}" type="pres">
      <dgm:prSet presAssocID="{3783A006-F8D8-F24C-9D74-6C77B3312C43}" presName="rootText" presStyleLbl="node3" presStyleIdx="4" presStyleCnt="8">
        <dgm:presLayoutVars>
          <dgm:chPref val="3"/>
        </dgm:presLayoutVars>
      </dgm:prSet>
      <dgm:spPr/>
      <dgm:t>
        <a:bodyPr/>
        <a:lstStyle/>
        <a:p>
          <a:endParaRPr lang="en-US"/>
        </a:p>
      </dgm:t>
    </dgm:pt>
    <dgm:pt modelId="{6BE569C0-3EA3-7044-B3E9-BDB1EC2FE6E2}" type="pres">
      <dgm:prSet presAssocID="{3783A006-F8D8-F24C-9D74-6C77B3312C43}" presName="rootConnector" presStyleLbl="node3" presStyleIdx="4" presStyleCnt="8"/>
      <dgm:spPr/>
      <dgm:t>
        <a:bodyPr/>
        <a:lstStyle/>
        <a:p>
          <a:endParaRPr lang="en-US"/>
        </a:p>
      </dgm:t>
    </dgm:pt>
    <dgm:pt modelId="{7FEA5A3F-3F7D-4942-8A43-ED4E536FA575}" type="pres">
      <dgm:prSet presAssocID="{3783A006-F8D8-F24C-9D74-6C77B3312C43}" presName="hierChild4" presStyleCnt="0"/>
      <dgm:spPr/>
    </dgm:pt>
    <dgm:pt modelId="{CC50219C-6751-8447-BF15-6AF08E76A115}" type="pres">
      <dgm:prSet presAssocID="{3783A006-F8D8-F24C-9D74-6C77B3312C43}" presName="hierChild5" presStyleCnt="0"/>
      <dgm:spPr/>
    </dgm:pt>
    <dgm:pt modelId="{797F3018-40DB-BE46-AC2F-29D1A5A3D8AA}" type="pres">
      <dgm:prSet presAssocID="{9840EA88-414E-1D4A-B78C-353CA6D77242}" presName="Name37" presStyleLbl="parChTrans1D3" presStyleIdx="5" presStyleCnt="8"/>
      <dgm:spPr/>
      <dgm:t>
        <a:bodyPr/>
        <a:lstStyle/>
        <a:p>
          <a:endParaRPr lang="en-US"/>
        </a:p>
      </dgm:t>
    </dgm:pt>
    <dgm:pt modelId="{6059B628-30FB-D041-99D1-EAAA7FE3ADD0}" type="pres">
      <dgm:prSet presAssocID="{80A1EBFD-B065-F549-9A9B-EB844A372219}" presName="hierRoot2" presStyleCnt="0">
        <dgm:presLayoutVars>
          <dgm:hierBranch val="init"/>
        </dgm:presLayoutVars>
      </dgm:prSet>
      <dgm:spPr/>
    </dgm:pt>
    <dgm:pt modelId="{507A2C7E-0812-4348-8CFD-E7957635AC26}" type="pres">
      <dgm:prSet presAssocID="{80A1EBFD-B065-F549-9A9B-EB844A372219}" presName="rootComposite" presStyleCnt="0"/>
      <dgm:spPr/>
    </dgm:pt>
    <dgm:pt modelId="{44287E40-5AA9-EB4F-B757-F1921B852C8C}" type="pres">
      <dgm:prSet presAssocID="{80A1EBFD-B065-F549-9A9B-EB844A372219}" presName="rootText" presStyleLbl="node3" presStyleIdx="5" presStyleCnt="8">
        <dgm:presLayoutVars>
          <dgm:chPref val="3"/>
        </dgm:presLayoutVars>
      </dgm:prSet>
      <dgm:spPr/>
      <dgm:t>
        <a:bodyPr/>
        <a:lstStyle/>
        <a:p>
          <a:endParaRPr lang="en-US"/>
        </a:p>
      </dgm:t>
    </dgm:pt>
    <dgm:pt modelId="{E66E3A4D-F1D2-0D4B-B161-B4B2A89AEB42}" type="pres">
      <dgm:prSet presAssocID="{80A1EBFD-B065-F549-9A9B-EB844A372219}" presName="rootConnector" presStyleLbl="node3" presStyleIdx="5" presStyleCnt="8"/>
      <dgm:spPr/>
      <dgm:t>
        <a:bodyPr/>
        <a:lstStyle/>
        <a:p>
          <a:endParaRPr lang="en-US"/>
        </a:p>
      </dgm:t>
    </dgm:pt>
    <dgm:pt modelId="{0EBFEC01-94A9-484E-B7AE-FC79E7831667}" type="pres">
      <dgm:prSet presAssocID="{80A1EBFD-B065-F549-9A9B-EB844A372219}" presName="hierChild4" presStyleCnt="0"/>
      <dgm:spPr/>
    </dgm:pt>
    <dgm:pt modelId="{9FA1A517-CDC1-C944-9ED3-BA7A74E02A23}" type="pres">
      <dgm:prSet presAssocID="{80A1EBFD-B065-F549-9A9B-EB844A372219}" presName="hierChild5" presStyleCnt="0"/>
      <dgm:spPr/>
    </dgm:pt>
    <dgm:pt modelId="{BA04ABD5-0C93-DB4D-A4AC-C9B6DAE6620F}" type="pres">
      <dgm:prSet presAssocID="{CA5422A6-6D6C-084F-914E-99DAD1C9C2AD}" presName="hierChild5" presStyleCnt="0"/>
      <dgm:spPr/>
    </dgm:pt>
    <dgm:pt modelId="{52211585-A24D-FE4A-AB7A-CD5B30FB3A6D}" type="pres">
      <dgm:prSet presAssocID="{7FA4F07D-4BED-0E42-A71D-CE1504615ABC}" presName="Name37" presStyleLbl="parChTrans1D2" presStyleIdx="3" presStyleCnt="5"/>
      <dgm:spPr/>
      <dgm:t>
        <a:bodyPr/>
        <a:lstStyle/>
        <a:p>
          <a:endParaRPr lang="en-US"/>
        </a:p>
      </dgm:t>
    </dgm:pt>
    <dgm:pt modelId="{5E12E647-7D58-364D-9EB0-3EA43583E4D9}" type="pres">
      <dgm:prSet presAssocID="{1D6EB29F-6521-A941-B16F-ECA7FE5AC5E4}" presName="hierRoot2" presStyleCnt="0">
        <dgm:presLayoutVars>
          <dgm:hierBranch val="init"/>
        </dgm:presLayoutVars>
      </dgm:prSet>
      <dgm:spPr/>
    </dgm:pt>
    <dgm:pt modelId="{C71494FC-A178-7D47-9A80-D6FC2EEFAE53}" type="pres">
      <dgm:prSet presAssocID="{1D6EB29F-6521-A941-B16F-ECA7FE5AC5E4}" presName="rootComposite" presStyleCnt="0"/>
      <dgm:spPr/>
    </dgm:pt>
    <dgm:pt modelId="{5EEE773A-D03D-1F4C-8191-695DC3D199C5}" type="pres">
      <dgm:prSet presAssocID="{1D6EB29F-6521-A941-B16F-ECA7FE5AC5E4}" presName="rootText" presStyleLbl="node2" presStyleIdx="3" presStyleCnt="5">
        <dgm:presLayoutVars>
          <dgm:chPref val="3"/>
        </dgm:presLayoutVars>
      </dgm:prSet>
      <dgm:spPr/>
      <dgm:t>
        <a:bodyPr/>
        <a:lstStyle/>
        <a:p>
          <a:endParaRPr lang="en-US"/>
        </a:p>
      </dgm:t>
    </dgm:pt>
    <dgm:pt modelId="{F3E1CB63-664A-FD4A-8ACA-A8540C435F01}" type="pres">
      <dgm:prSet presAssocID="{1D6EB29F-6521-A941-B16F-ECA7FE5AC5E4}" presName="rootConnector" presStyleLbl="node2" presStyleIdx="3" presStyleCnt="5"/>
      <dgm:spPr/>
      <dgm:t>
        <a:bodyPr/>
        <a:lstStyle/>
        <a:p>
          <a:endParaRPr lang="en-US"/>
        </a:p>
      </dgm:t>
    </dgm:pt>
    <dgm:pt modelId="{1A9E2193-4923-BA46-A117-8E2D39196162}" type="pres">
      <dgm:prSet presAssocID="{1D6EB29F-6521-A941-B16F-ECA7FE5AC5E4}" presName="hierChild4" presStyleCnt="0"/>
      <dgm:spPr/>
    </dgm:pt>
    <dgm:pt modelId="{37AF5681-8890-154A-BCE0-D0081188A137}" type="pres">
      <dgm:prSet presAssocID="{8CDA9CA9-2475-414C-B7A7-38331849123A}" presName="Name37" presStyleLbl="parChTrans1D3" presStyleIdx="6" presStyleCnt="8"/>
      <dgm:spPr/>
      <dgm:t>
        <a:bodyPr/>
        <a:lstStyle/>
        <a:p>
          <a:endParaRPr lang="en-US"/>
        </a:p>
      </dgm:t>
    </dgm:pt>
    <dgm:pt modelId="{E10502BE-F6D7-8440-A8EE-03CCD94D6E06}" type="pres">
      <dgm:prSet presAssocID="{D77BC84D-621E-CB47-874F-248DE0611D81}" presName="hierRoot2" presStyleCnt="0">
        <dgm:presLayoutVars>
          <dgm:hierBranch val="init"/>
        </dgm:presLayoutVars>
      </dgm:prSet>
      <dgm:spPr/>
    </dgm:pt>
    <dgm:pt modelId="{FF20F4E5-1DA1-4A46-AD96-CA66CAF369FB}" type="pres">
      <dgm:prSet presAssocID="{D77BC84D-621E-CB47-874F-248DE0611D81}" presName="rootComposite" presStyleCnt="0"/>
      <dgm:spPr/>
    </dgm:pt>
    <dgm:pt modelId="{DCA5E597-30AD-994F-8BE5-A12D722790E5}" type="pres">
      <dgm:prSet presAssocID="{D77BC84D-621E-CB47-874F-248DE0611D81}" presName="rootText" presStyleLbl="node3" presStyleIdx="6" presStyleCnt="8">
        <dgm:presLayoutVars>
          <dgm:chPref val="3"/>
        </dgm:presLayoutVars>
      </dgm:prSet>
      <dgm:spPr/>
      <dgm:t>
        <a:bodyPr/>
        <a:lstStyle/>
        <a:p>
          <a:endParaRPr lang="en-US"/>
        </a:p>
      </dgm:t>
    </dgm:pt>
    <dgm:pt modelId="{C5B21C3D-72CD-584C-A489-8A628EE182A4}" type="pres">
      <dgm:prSet presAssocID="{D77BC84D-621E-CB47-874F-248DE0611D81}" presName="rootConnector" presStyleLbl="node3" presStyleIdx="6" presStyleCnt="8"/>
      <dgm:spPr/>
      <dgm:t>
        <a:bodyPr/>
        <a:lstStyle/>
        <a:p>
          <a:endParaRPr lang="en-US"/>
        </a:p>
      </dgm:t>
    </dgm:pt>
    <dgm:pt modelId="{D4051A6E-6B06-7645-B89D-AA1069FBBED2}" type="pres">
      <dgm:prSet presAssocID="{D77BC84D-621E-CB47-874F-248DE0611D81}" presName="hierChild4" presStyleCnt="0"/>
      <dgm:spPr/>
    </dgm:pt>
    <dgm:pt modelId="{CF425060-E3EE-D549-876E-158EC7B32A58}" type="pres">
      <dgm:prSet presAssocID="{D77BC84D-621E-CB47-874F-248DE0611D81}" presName="hierChild5" presStyleCnt="0"/>
      <dgm:spPr/>
    </dgm:pt>
    <dgm:pt modelId="{FA4A0A9F-F6E3-0A4A-AE78-3056EA1F3078}" type="pres">
      <dgm:prSet presAssocID="{1D6EB29F-6521-A941-B16F-ECA7FE5AC5E4}" presName="hierChild5" presStyleCnt="0"/>
      <dgm:spPr/>
    </dgm:pt>
    <dgm:pt modelId="{1BFC9FEB-55F8-0048-8438-341A110048A9}" type="pres">
      <dgm:prSet presAssocID="{2CE0D934-74F5-BB4D-9FB3-7B8E6BDA166C}" presName="Name37" presStyleLbl="parChTrans1D2" presStyleIdx="4" presStyleCnt="5"/>
      <dgm:spPr/>
      <dgm:t>
        <a:bodyPr/>
        <a:lstStyle/>
        <a:p>
          <a:endParaRPr lang="en-US"/>
        </a:p>
      </dgm:t>
    </dgm:pt>
    <dgm:pt modelId="{879DCA6C-B7E5-344A-9107-09A39F624669}" type="pres">
      <dgm:prSet presAssocID="{22A78367-6916-3041-886F-D786D164D0B6}" presName="hierRoot2" presStyleCnt="0">
        <dgm:presLayoutVars>
          <dgm:hierBranch val="init"/>
        </dgm:presLayoutVars>
      </dgm:prSet>
      <dgm:spPr/>
    </dgm:pt>
    <dgm:pt modelId="{1AE4729F-A1E4-1B48-981D-F327BE760C80}" type="pres">
      <dgm:prSet presAssocID="{22A78367-6916-3041-886F-D786D164D0B6}" presName="rootComposite" presStyleCnt="0"/>
      <dgm:spPr/>
    </dgm:pt>
    <dgm:pt modelId="{1CC23354-5F13-E943-8592-8CCEAD8AE2CA}" type="pres">
      <dgm:prSet presAssocID="{22A78367-6916-3041-886F-D786D164D0B6}" presName="rootText" presStyleLbl="node2" presStyleIdx="4" presStyleCnt="5">
        <dgm:presLayoutVars>
          <dgm:chPref val="3"/>
        </dgm:presLayoutVars>
      </dgm:prSet>
      <dgm:spPr/>
      <dgm:t>
        <a:bodyPr/>
        <a:lstStyle/>
        <a:p>
          <a:endParaRPr lang="en-US"/>
        </a:p>
      </dgm:t>
    </dgm:pt>
    <dgm:pt modelId="{5A764B1A-63E5-534F-A080-2206DD35B439}" type="pres">
      <dgm:prSet presAssocID="{22A78367-6916-3041-886F-D786D164D0B6}" presName="rootConnector" presStyleLbl="node2" presStyleIdx="4" presStyleCnt="5"/>
      <dgm:spPr/>
      <dgm:t>
        <a:bodyPr/>
        <a:lstStyle/>
        <a:p>
          <a:endParaRPr lang="en-US"/>
        </a:p>
      </dgm:t>
    </dgm:pt>
    <dgm:pt modelId="{6729EDA3-FB1B-BB43-9AF8-A2F61817CCFF}" type="pres">
      <dgm:prSet presAssocID="{22A78367-6916-3041-886F-D786D164D0B6}" presName="hierChild4" presStyleCnt="0"/>
      <dgm:spPr/>
    </dgm:pt>
    <dgm:pt modelId="{4189C2BD-A7E6-E940-BCDF-9FC10748A369}" type="pres">
      <dgm:prSet presAssocID="{9B27307E-75DC-E844-8779-00ABB83C665C}" presName="Name37" presStyleLbl="parChTrans1D3" presStyleIdx="7" presStyleCnt="8"/>
      <dgm:spPr/>
      <dgm:t>
        <a:bodyPr/>
        <a:lstStyle/>
        <a:p>
          <a:endParaRPr lang="en-US"/>
        </a:p>
      </dgm:t>
    </dgm:pt>
    <dgm:pt modelId="{554D4206-9BD7-7B48-BFEC-CF7F1701A441}" type="pres">
      <dgm:prSet presAssocID="{232F48ED-A4F9-FF48-8684-1FCAC89A721D}" presName="hierRoot2" presStyleCnt="0">
        <dgm:presLayoutVars>
          <dgm:hierBranch val="init"/>
        </dgm:presLayoutVars>
      </dgm:prSet>
      <dgm:spPr/>
    </dgm:pt>
    <dgm:pt modelId="{16ECBA67-72F6-DB4C-86E1-629EE155F29B}" type="pres">
      <dgm:prSet presAssocID="{232F48ED-A4F9-FF48-8684-1FCAC89A721D}" presName="rootComposite" presStyleCnt="0"/>
      <dgm:spPr/>
    </dgm:pt>
    <dgm:pt modelId="{001CA8C8-25D1-1942-BC11-EC75B46D2827}" type="pres">
      <dgm:prSet presAssocID="{232F48ED-A4F9-FF48-8684-1FCAC89A721D}" presName="rootText" presStyleLbl="node3" presStyleIdx="7" presStyleCnt="8">
        <dgm:presLayoutVars>
          <dgm:chPref val="3"/>
        </dgm:presLayoutVars>
      </dgm:prSet>
      <dgm:spPr/>
      <dgm:t>
        <a:bodyPr/>
        <a:lstStyle/>
        <a:p>
          <a:endParaRPr lang="en-US"/>
        </a:p>
      </dgm:t>
    </dgm:pt>
    <dgm:pt modelId="{C2C5A2DD-1401-D043-BB4D-35A4C4C74D3F}" type="pres">
      <dgm:prSet presAssocID="{232F48ED-A4F9-FF48-8684-1FCAC89A721D}" presName="rootConnector" presStyleLbl="node3" presStyleIdx="7" presStyleCnt="8"/>
      <dgm:spPr/>
      <dgm:t>
        <a:bodyPr/>
        <a:lstStyle/>
        <a:p>
          <a:endParaRPr lang="en-US"/>
        </a:p>
      </dgm:t>
    </dgm:pt>
    <dgm:pt modelId="{38C9FB51-4BF3-514E-BE43-1197A82A8ACA}" type="pres">
      <dgm:prSet presAssocID="{232F48ED-A4F9-FF48-8684-1FCAC89A721D}" presName="hierChild4" presStyleCnt="0"/>
      <dgm:spPr/>
    </dgm:pt>
    <dgm:pt modelId="{B24A00C1-B92D-7D45-BA87-8391CF8D1B59}" type="pres">
      <dgm:prSet presAssocID="{232F48ED-A4F9-FF48-8684-1FCAC89A721D}" presName="hierChild5" presStyleCnt="0"/>
      <dgm:spPr/>
    </dgm:pt>
    <dgm:pt modelId="{74A478CE-3AF7-2A4E-A03E-22733D3E3810}" type="pres">
      <dgm:prSet presAssocID="{22A78367-6916-3041-886F-D786D164D0B6}" presName="hierChild5" presStyleCnt="0"/>
      <dgm:spPr/>
    </dgm:pt>
    <dgm:pt modelId="{63E18863-5C16-B045-88B2-1233181C41B8}" type="pres">
      <dgm:prSet presAssocID="{83B016B0-8E36-EF41-BF8F-78E560437AB4}" presName="hierChild3" presStyleCnt="0"/>
      <dgm:spPr/>
    </dgm:pt>
  </dgm:ptLst>
  <dgm:cxnLst>
    <dgm:cxn modelId="{9D26525C-2DA0-8749-A00F-8F23B88641C5}" type="presOf" srcId="{34342D3B-FDF0-FE45-810D-4AD45847364F}" destId="{D20533B6-D9A4-844D-B722-C9009D00C8AA}" srcOrd="0" destOrd="0" presId="urn:microsoft.com/office/officeart/2005/8/layout/orgChart1"/>
    <dgm:cxn modelId="{735EDDAE-C64E-3046-B57B-895A0471FD1B}" type="presOf" srcId="{FD7F9599-C737-1446-BF1C-C256875E9280}" destId="{C862A268-2400-5B47-B1F5-157A5038674B}" srcOrd="1"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2D7650FF-2AA0-934F-9C19-76270140DE2C}" type="presOf" srcId="{232F48ED-A4F9-FF48-8684-1FCAC89A721D}" destId="{001CA8C8-25D1-1942-BC11-EC75B46D2827}" srcOrd="0" destOrd="0" presId="urn:microsoft.com/office/officeart/2005/8/layout/orgChart1"/>
    <dgm:cxn modelId="{9E79E299-2C28-0B41-B5BD-9C56EE6D9F1E}" type="presOf" srcId="{A901AD6B-D786-B945-8173-F608EEA81551}" destId="{3F032905-E525-6E48-8529-7A021EB12BBB}" srcOrd="0" destOrd="0" presId="urn:microsoft.com/office/officeart/2005/8/layout/orgChart1"/>
    <dgm:cxn modelId="{E9D5569E-2896-EA49-95AD-2E833A0389F7}" type="presOf" srcId="{41AEDDEA-0BA4-D745-82A0-F111C74592C1}" destId="{48AB5295-7C8E-2440-B65A-6B4F71142DC1}" srcOrd="0" destOrd="0" presId="urn:microsoft.com/office/officeart/2005/8/layout/orgChart1"/>
    <dgm:cxn modelId="{0E1CC360-442C-D449-A074-DB674D92F0EC}" type="presOf" srcId="{D4F65DEC-974A-3C4C-9CFC-D5BAF805676E}" destId="{273BF22B-CDA8-C242-B12D-8A5CFA1A406A}" srcOrd="0" destOrd="0" presId="urn:microsoft.com/office/officeart/2005/8/layout/orgChart1"/>
    <dgm:cxn modelId="{E043F57D-8A74-0D40-BE94-DB3D4BE64183}" type="presOf" srcId="{72AE3274-3E34-424C-9C2A-769209C968DD}" destId="{0F0B8EF9-1D9C-7E46-9EDC-1CF4CE55BE9B}" srcOrd="1" destOrd="0" presId="urn:microsoft.com/office/officeart/2005/8/layout/orgChart1"/>
    <dgm:cxn modelId="{68CBA3C4-72B6-2745-B912-11C76AFF640F}" srcId="{CA5422A6-6D6C-084F-914E-99DAD1C9C2AD}" destId="{80A1EBFD-B065-F549-9A9B-EB844A372219}" srcOrd="1" destOrd="0" parTransId="{9840EA88-414E-1D4A-B78C-353CA6D77242}" sibTransId="{3DF614D0-BDC0-6D4C-89A7-80512924C478}"/>
    <dgm:cxn modelId="{F9917933-5291-8745-B203-32DC2AF19F5E}" type="presOf" srcId="{1D6EB29F-6521-A941-B16F-ECA7FE5AC5E4}" destId="{5EEE773A-D03D-1F4C-8191-695DC3D199C5}" srcOrd="0" destOrd="0" presId="urn:microsoft.com/office/officeart/2005/8/layout/orgChart1"/>
    <dgm:cxn modelId="{1EA9348E-FD55-FB44-9CBD-C560DF8BA4F7}" srcId="{83B016B0-8E36-EF41-BF8F-78E560437AB4}" destId="{CA5422A6-6D6C-084F-914E-99DAD1C9C2AD}" srcOrd="2" destOrd="0" parTransId="{A901AD6B-D786-B945-8173-F608EEA81551}" sibTransId="{577BAC0A-B9E7-F443-A777-3FEA60CC6EA4}"/>
    <dgm:cxn modelId="{480FC939-8260-384F-B244-C362F9FDBF27}" type="presOf" srcId="{83B016B0-8E36-EF41-BF8F-78E560437AB4}" destId="{0861F1DD-037B-D04E-B12B-E79DB2FEB8DE}" srcOrd="1" destOrd="0" presId="urn:microsoft.com/office/officeart/2005/8/layout/orgChart1"/>
    <dgm:cxn modelId="{FA2F0F57-8A4D-1748-8467-A1151FC246E1}" type="presOf" srcId="{3FFF6B03-AF44-F945-9E43-3AA7C5EB4A34}" destId="{7FB80D73-7C15-5442-B4E4-DBB5F6125CB6}" srcOrd="0" destOrd="0" presId="urn:microsoft.com/office/officeart/2005/8/layout/orgChart1"/>
    <dgm:cxn modelId="{9A6425D6-D30E-6E48-9204-1D387A1F419C}" srcId="{E223A853-10FC-B141-82C6-ADC9AA18CC56}" destId="{41AEDDEA-0BA4-D745-82A0-F111C74592C1}" srcOrd="1" destOrd="0" parTransId="{EB0B2B50-62E8-C44F-A9C4-C7EF6AD88556}" sibTransId="{27ECF33C-9574-1B41-BBEB-E4DBCD4343C6}"/>
    <dgm:cxn modelId="{9C2DE165-DB56-7146-AC05-DCD3CBF55E24}" type="presOf" srcId="{80A1EBFD-B065-F549-9A9B-EB844A372219}" destId="{44287E40-5AA9-EB4F-B757-F1921B852C8C}" srcOrd="0" destOrd="0" presId="urn:microsoft.com/office/officeart/2005/8/layout/orgChart1"/>
    <dgm:cxn modelId="{014D1DB9-730A-DF45-BEA4-5C131027B5DA}" type="presOf" srcId="{2CE0D934-74F5-BB4D-9FB3-7B8E6BDA166C}" destId="{1BFC9FEB-55F8-0048-8438-341A110048A9}" srcOrd="0" destOrd="0" presId="urn:microsoft.com/office/officeart/2005/8/layout/orgChart1"/>
    <dgm:cxn modelId="{B8A92807-B749-1C40-9AB1-26EEB8BBEB38}" type="presOf" srcId="{27EF2B47-03AA-6C4A-A9B6-C066D9809024}" destId="{DA44B372-3918-864E-8361-929BF944FC50}" srcOrd="1" destOrd="0" presId="urn:microsoft.com/office/officeart/2005/8/layout/orgChart1"/>
    <dgm:cxn modelId="{923C6F89-2EED-9A48-B940-5631D1AC1C2E}" type="presOf" srcId="{CA5422A6-6D6C-084F-914E-99DAD1C9C2AD}" destId="{0ECED03C-588F-5C49-883F-68341C3EF52A}" srcOrd="0" destOrd="0" presId="urn:microsoft.com/office/officeart/2005/8/layout/orgChart1"/>
    <dgm:cxn modelId="{5AED9A62-15FD-A54C-A0F2-431C28BF80F1}" type="presOf" srcId="{27EF2B47-03AA-6C4A-A9B6-C066D9809024}" destId="{2490AE6A-727D-4247-A1D3-DD0DA6AC9EC7}" srcOrd="0" destOrd="0" presId="urn:microsoft.com/office/officeart/2005/8/layout/orgChart1"/>
    <dgm:cxn modelId="{C430CAFE-8DF2-9F40-8626-6CF94E17B735}" srcId="{E223A853-10FC-B141-82C6-ADC9AA18CC56}" destId="{FD7F9599-C737-1446-BF1C-C256875E9280}" srcOrd="0" destOrd="0" parTransId="{D4F65DEC-974A-3C4C-9CFC-D5BAF805676E}" sibTransId="{7BB9618E-0D9B-6446-8B3C-5BE4052BA3D2}"/>
    <dgm:cxn modelId="{1C1F5514-BDA4-2446-AD03-BDA96E1DC62D}" type="presOf" srcId="{22A78367-6916-3041-886F-D786D164D0B6}" destId="{1CC23354-5F13-E943-8592-8CCEAD8AE2CA}" srcOrd="0" destOrd="0" presId="urn:microsoft.com/office/officeart/2005/8/layout/orgChart1"/>
    <dgm:cxn modelId="{4168CE11-6AF8-E743-B0A0-FF18A97EF43E}" srcId="{34342D3B-FDF0-FE45-810D-4AD45847364F}" destId="{27EF2B47-03AA-6C4A-A9B6-C066D9809024}" srcOrd="0" destOrd="0" parTransId="{3C3237CB-6580-0046-8F09-1763A0045C40}" sibTransId="{ECA391E8-D6E8-D94A-B4C5-8AF272D7EC66}"/>
    <dgm:cxn modelId="{0EB66F03-44CF-F34D-9867-F88F438ABD4C}" srcId="{1D6EB29F-6521-A941-B16F-ECA7FE5AC5E4}" destId="{D77BC84D-621E-CB47-874F-248DE0611D81}" srcOrd="0" destOrd="0" parTransId="{8CDA9CA9-2475-414C-B7A7-38331849123A}" sibTransId="{FE53DBCE-8D77-0841-8360-DA773A46F794}"/>
    <dgm:cxn modelId="{6BD99DFA-9577-A04C-A0A9-CCB2721AB8AF}" type="presOf" srcId="{3783A006-F8D8-F24C-9D74-6C77B3312C43}" destId="{99F29F4A-FCE3-2D4E-BCA8-A2FF88CAC836}" srcOrd="0" destOrd="0" presId="urn:microsoft.com/office/officeart/2005/8/layout/orgChart1"/>
    <dgm:cxn modelId="{57B3AABD-16DF-6B45-BA56-B6F625B777DA}" srcId="{CA5422A6-6D6C-084F-914E-99DAD1C9C2AD}" destId="{3783A006-F8D8-F24C-9D74-6C77B3312C43}" srcOrd="0" destOrd="0" parTransId="{E632120C-F731-3D42-B619-A5FDFD0A29ED}" sibTransId="{3D695D1C-4BC9-024F-98D4-C83B3A5EB21C}"/>
    <dgm:cxn modelId="{3E29D456-E915-EA4A-A18A-B6BCB058DC37}" type="presOf" srcId="{E632120C-F731-3D42-B619-A5FDFD0A29ED}" destId="{7577F898-DCA7-DC49-B748-F151FF44F634}" srcOrd="0" destOrd="0" presId="urn:microsoft.com/office/officeart/2005/8/layout/orgChart1"/>
    <dgm:cxn modelId="{C1A5A856-39D4-7847-9DE6-CB0D2251C9E9}" type="presOf" srcId="{FD7F9599-C737-1446-BF1C-C256875E9280}" destId="{0A6DAFF4-5A81-5045-AC95-C069EB32A858}" srcOrd="0" destOrd="0" presId="urn:microsoft.com/office/officeart/2005/8/layout/orgChart1"/>
    <dgm:cxn modelId="{5678BC73-2CC2-D846-8B48-A0EFB8C973E3}" srcId="{83B016B0-8E36-EF41-BF8F-78E560437AB4}" destId="{E223A853-10FC-B141-82C6-ADC9AA18CC56}" srcOrd="1" destOrd="0" parTransId="{3FFF6B03-AF44-F945-9E43-3AA7C5EB4A34}" sibTransId="{B314AA50-978C-AC40-92B6-D3E67AFBF640}"/>
    <dgm:cxn modelId="{A64B2A9F-2EA9-714C-922E-E710154E14E3}" srcId="{E223A853-10FC-B141-82C6-ADC9AA18CC56}" destId="{72AE3274-3E34-424C-9C2A-769209C968DD}" srcOrd="2" destOrd="0" parTransId="{CC7AD032-47E3-2A41-BBEE-6AAC70D1B059}" sibTransId="{4647E84D-36C2-CE42-BE10-A83E59769696}"/>
    <dgm:cxn modelId="{933D9A5D-17DD-224E-A543-A362FA5BA364}" type="presOf" srcId="{80A1EBFD-B065-F549-9A9B-EB844A372219}" destId="{E66E3A4D-F1D2-0D4B-B161-B4B2A89AEB42}" srcOrd="1" destOrd="0" presId="urn:microsoft.com/office/officeart/2005/8/layout/orgChart1"/>
    <dgm:cxn modelId="{5DFFC091-F3C2-5E4A-8208-825AC731A9FC}" srcId="{83B016B0-8E36-EF41-BF8F-78E560437AB4}" destId="{34342D3B-FDF0-FE45-810D-4AD45847364F}" srcOrd="0" destOrd="0" parTransId="{3B619E74-6822-DB4F-963E-E51A5EDE7592}" sibTransId="{988EB9E0-6A3E-4644-AECB-4D8ED9831622}"/>
    <dgm:cxn modelId="{AD1D20AF-CFF4-5B44-87D6-CEF617B14F07}" srcId="{83B016B0-8E36-EF41-BF8F-78E560437AB4}" destId="{22A78367-6916-3041-886F-D786D164D0B6}" srcOrd="4" destOrd="0" parTransId="{2CE0D934-74F5-BB4D-9FB3-7B8E6BDA166C}" sibTransId="{72CC2324-76F9-434D-AA61-26FDD2C6A4DC}"/>
    <dgm:cxn modelId="{A09657A6-4140-3F4C-A9F9-3DE7D630A45F}" type="presOf" srcId="{3B619E74-6822-DB4F-963E-E51A5EDE7592}" destId="{882248D5-2EC6-9041-9C1A-579E7AF02F86}" srcOrd="0" destOrd="0" presId="urn:microsoft.com/office/officeart/2005/8/layout/orgChart1"/>
    <dgm:cxn modelId="{903EF49A-D679-3C42-922C-FD0662BCB3E8}" type="presOf" srcId="{8CDA9CA9-2475-414C-B7A7-38331849123A}" destId="{37AF5681-8890-154A-BCE0-D0081188A137}" srcOrd="0" destOrd="0" presId="urn:microsoft.com/office/officeart/2005/8/layout/orgChart1"/>
    <dgm:cxn modelId="{A6567CC8-0C88-324C-82CE-36FB45E773E5}" srcId="{2B90040C-8B8B-9D47-93E4-5198BE779386}" destId="{83B016B0-8E36-EF41-BF8F-78E560437AB4}" srcOrd="0" destOrd="0" parTransId="{32D0DFBE-1A37-654C-BBFF-D7D3FC1EF02D}" sibTransId="{BD6A7407-B5F8-C440-B8CB-45D443216A68}"/>
    <dgm:cxn modelId="{6F53D4D3-FDBA-3741-BE35-2AF12D53B3E5}" type="presOf" srcId="{41AEDDEA-0BA4-D745-82A0-F111C74592C1}" destId="{1BB8701B-E349-674C-BAA0-5EB22110936D}" srcOrd="1" destOrd="0" presId="urn:microsoft.com/office/officeart/2005/8/layout/orgChart1"/>
    <dgm:cxn modelId="{2DB22A39-B169-714B-8AAC-0617E7AB78D7}" srcId="{22A78367-6916-3041-886F-D786D164D0B6}" destId="{232F48ED-A4F9-FF48-8684-1FCAC89A721D}" srcOrd="0" destOrd="0" parTransId="{9B27307E-75DC-E844-8779-00ABB83C665C}" sibTransId="{8EAB74E4-781B-BC4D-A435-A2F3B64F4F40}"/>
    <dgm:cxn modelId="{F040BF32-CBC4-EE4A-BF09-9D053837CDB1}" type="presOf" srcId="{3C3237CB-6580-0046-8F09-1763A0045C40}" destId="{89C0B37E-BAFC-8E48-94D5-846E9CB670C0}" srcOrd="0" destOrd="0" presId="urn:microsoft.com/office/officeart/2005/8/layout/orgChart1"/>
    <dgm:cxn modelId="{66854E1A-64C7-9C45-8BA1-2D46CA041150}" type="presOf" srcId="{E223A853-10FC-B141-82C6-ADC9AA18CC56}" destId="{B3567AD2-5843-5248-B1B1-09DAA266220A}" srcOrd="1" destOrd="0" presId="urn:microsoft.com/office/officeart/2005/8/layout/orgChart1"/>
    <dgm:cxn modelId="{F49010CF-E38E-D444-8FC6-69ED5A65CAB2}" type="presOf" srcId="{CA5422A6-6D6C-084F-914E-99DAD1C9C2AD}" destId="{779F354F-C36D-E541-91F1-CE796C84C47B}" srcOrd="1" destOrd="0" presId="urn:microsoft.com/office/officeart/2005/8/layout/orgChart1"/>
    <dgm:cxn modelId="{75304D14-706F-3044-8709-3853FEAB0756}" type="presOf" srcId="{D77BC84D-621E-CB47-874F-248DE0611D81}" destId="{C5B21C3D-72CD-584C-A489-8A628EE182A4}" srcOrd="1" destOrd="0" presId="urn:microsoft.com/office/officeart/2005/8/layout/orgChart1"/>
    <dgm:cxn modelId="{A8E1B581-AF11-FB44-9B25-755DCB9A228B}" type="presOf" srcId="{9840EA88-414E-1D4A-B78C-353CA6D77242}" destId="{797F3018-40DB-BE46-AC2F-29D1A5A3D8AA}" srcOrd="0" destOrd="0" presId="urn:microsoft.com/office/officeart/2005/8/layout/orgChart1"/>
    <dgm:cxn modelId="{80E3895E-72E1-B446-A5ED-29E879C936C1}" type="presOf" srcId="{9B27307E-75DC-E844-8779-00ABB83C665C}" destId="{4189C2BD-A7E6-E940-BCDF-9FC10748A369}" srcOrd="0" destOrd="0" presId="urn:microsoft.com/office/officeart/2005/8/layout/orgChart1"/>
    <dgm:cxn modelId="{3BA48295-2E1E-3D47-8F9A-D7D22282F397}" type="presOf" srcId="{E223A853-10FC-B141-82C6-ADC9AA18CC56}" destId="{99D28B42-84B6-C849-B6C4-7B03C24256B8}" srcOrd="0" destOrd="0" presId="urn:microsoft.com/office/officeart/2005/8/layout/orgChart1"/>
    <dgm:cxn modelId="{4AEF1460-12C1-C34E-BE8F-5DCF63C443EC}" type="presOf" srcId="{34342D3B-FDF0-FE45-810D-4AD45847364F}" destId="{DF35A9E0-2AED-A74A-9A95-C9EDA751F495}" srcOrd="1" destOrd="0" presId="urn:microsoft.com/office/officeart/2005/8/layout/orgChart1"/>
    <dgm:cxn modelId="{00F179DF-18EA-C142-8669-9D251DC25AF8}" type="presOf" srcId="{72AE3274-3E34-424C-9C2A-769209C968DD}" destId="{DF25E626-EFC8-364F-A20E-773EEFDEC857}" srcOrd="0" destOrd="0" presId="urn:microsoft.com/office/officeart/2005/8/layout/orgChart1"/>
    <dgm:cxn modelId="{63DD6043-A0FC-5143-A6AC-44766E372450}" type="presOf" srcId="{1D6EB29F-6521-A941-B16F-ECA7FE5AC5E4}" destId="{F3E1CB63-664A-FD4A-8ACA-A8540C435F01}" srcOrd="1" destOrd="0" presId="urn:microsoft.com/office/officeart/2005/8/layout/orgChart1"/>
    <dgm:cxn modelId="{ED3B658F-B870-FC43-94A3-27B574970E3A}" type="presOf" srcId="{83B016B0-8E36-EF41-BF8F-78E560437AB4}" destId="{9413C326-3AFE-E24D-924D-E14CF46559CB}" srcOrd="0" destOrd="0" presId="urn:microsoft.com/office/officeart/2005/8/layout/orgChart1"/>
    <dgm:cxn modelId="{BDEE4F15-D2A6-EE48-A9A1-B62C7107A8A9}" srcId="{83B016B0-8E36-EF41-BF8F-78E560437AB4}" destId="{1D6EB29F-6521-A941-B16F-ECA7FE5AC5E4}" srcOrd="3" destOrd="0" parTransId="{7FA4F07D-4BED-0E42-A71D-CE1504615ABC}" sibTransId="{8172360D-E532-644F-9EAF-C4C35FB83BFE}"/>
    <dgm:cxn modelId="{52D84629-0A67-5049-A648-E34CD29CEAD9}" type="presOf" srcId="{7FA4F07D-4BED-0E42-A71D-CE1504615ABC}" destId="{52211585-A24D-FE4A-AB7A-CD5B30FB3A6D}" srcOrd="0" destOrd="0" presId="urn:microsoft.com/office/officeart/2005/8/layout/orgChart1"/>
    <dgm:cxn modelId="{51CA3B4C-D093-6344-A240-482A4C2F03C8}" type="presOf" srcId="{232F48ED-A4F9-FF48-8684-1FCAC89A721D}" destId="{C2C5A2DD-1401-D043-BB4D-35A4C4C74D3F}" srcOrd="1" destOrd="0" presId="urn:microsoft.com/office/officeart/2005/8/layout/orgChart1"/>
    <dgm:cxn modelId="{A9CA1ABD-BFEC-0E44-934B-006114550916}" type="presOf" srcId="{22A78367-6916-3041-886F-D786D164D0B6}" destId="{5A764B1A-63E5-534F-A080-2206DD35B439}" srcOrd="1" destOrd="0" presId="urn:microsoft.com/office/officeart/2005/8/layout/orgChart1"/>
    <dgm:cxn modelId="{5D91A455-E1EB-7643-89A7-272F61A79C89}" type="presOf" srcId="{D77BC84D-621E-CB47-874F-248DE0611D81}" destId="{DCA5E597-30AD-994F-8BE5-A12D722790E5}" srcOrd="0" destOrd="0" presId="urn:microsoft.com/office/officeart/2005/8/layout/orgChart1"/>
    <dgm:cxn modelId="{46EA2CE6-8BFC-854F-A20A-197A99239366}" type="presOf" srcId="{CC7AD032-47E3-2A41-BBEE-6AAC70D1B059}" destId="{8224A60E-0234-F348-A889-C0FA15C232D3}" srcOrd="0" destOrd="0" presId="urn:microsoft.com/office/officeart/2005/8/layout/orgChart1"/>
    <dgm:cxn modelId="{D46B353A-3317-9045-8E8F-EAC92FF96534}" type="presOf" srcId="{3783A006-F8D8-F24C-9D74-6C77B3312C43}" destId="{6BE569C0-3EA3-7044-B3E9-BDB1EC2FE6E2}" srcOrd="1" destOrd="0" presId="urn:microsoft.com/office/officeart/2005/8/layout/orgChart1"/>
    <dgm:cxn modelId="{9B3D7442-5240-2B4E-A7CF-9415A7B3FD07}" type="presOf" srcId="{EB0B2B50-62E8-C44F-A9C4-C7EF6AD88556}" destId="{C2C91572-8B1C-CB4B-8059-20FA10D951BA}" srcOrd="0" destOrd="0" presId="urn:microsoft.com/office/officeart/2005/8/layout/orgChart1"/>
    <dgm:cxn modelId="{FE4E4B13-4E59-CA44-9E77-14E988E15871}" type="presParOf" srcId="{A7CA2F48-99E9-C543-8C13-D1F25A353F1E}" destId="{253B5523-9338-A54D-951F-DB13DA73041D}" srcOrd="0" destOrd="0" presId="urn:microsoft.com/office/officeart/2005/8/layout/orgChart1"/>
    <dgm:cxn modelId="{1A8EC2A7-1E8E-6346-A950-C884BC6E63A3}" type="presParOf" srcId="{253B5523-9338-A54D-951F-DB13DA73041D}" destId="{8FC85B21-60B2-3D4D-889B-ACF4438E58F0}" srcOrd="0" destOrd="0" presId="urn:microsoft.com/office/officeart/2005/8/layout/orgChart1"/>
    <dgm:cxn modelId="{E0E89AC4-CFF1-304F-A834-684FA8025999}" type="presParOf" srcId="{8FC85B21-60B2-3D4D-889B-ACF4438E58F0}" destId="{9413C326-3AFE-E24D-924D-E14CF46559CB}" srcOrd="0" destOrd="0" presId="urn:microsoft.com/office/officeart/2005/8/layout/orgChart1"/>
    <dgm:cxn modelId="{7DFC27C5-B5D3-BB4E-8FE9-289E7353A18D}" type="presParOf" srcId="{8FC85B21-60B2-3D4D-889B-ACF4438E58F0}" destId="{0861F1DD-037B-D04E-B12B-E79DB2FEB8DE}" srcOrd="1" destOrd="0" presId="urn:microsoft.com/office/officeart/2005/8/layout/orgChart1"/>
    <dgm:cxn modelId="{4CD7D552-FD14-A34E-AEC8-223E517A48DA}" type="presParOf" srcId="{253B5523-9338-A54D-951F-DB13DA73041D}" destId="{1E16B9EA-9862-DD45-B487-D3D1E98DABEB}" srcOrd="1" destOrd="0" presId="urn:microsoft.com/office/officeart/2005/8/layout/orgChart1"/>
    <dgm:cxn modelId="{186AF8A3-172B-044A-BF3A-F2B6AB07594D}" type="presParOf" srcId="{1E16B9EA-9862-DD45-B487-D3D1E98DABEB}" destId="{882248D5-2EC6-9041-9C1A-579E7AF02F86}" srcOrd="0" destOrd="0" presId="urn:microsoft.com/office/officeart/2005/8/layout/orgChart1"/>
    <dgm:cxn modelId="{3D6C792D-BC46-DB4F-AE69-2E0FDA78EE59}" type="presParOf" srcId="{1E16B9EA-9862-DD45-B487-D3D1E98DABEB}" destId="{64E95153-7E38-BB48-B7EA-EEBFDB81EF2F}" srcOrd="1" destOrd="0" presId="urn:microsoft.com/office/officeart/2005/8/layout/orgChart1"/>
    <dgm:cxn modelId="{A9927358-AFE1-1444-A8F1-ABE8CADA6456}" type="presParOf" srcId="{64E95153-7E38-BB48-B7EA-EEBFDB81EF2F}" destId="{C50C3B7B-857F-4D4B-A2F3-146F6D1CA4F4}" srcOrd="0" destOrd="0" presId="urn:microsoft.com/office/officeart/2005/8/layout/orgChart1"/>
    <dgm:cxn modelId="{1C9292E3-4F8C-8349-A7F9-AA850F57C368}" type="presParOf" srcId="{C50C3B7B-857F-4D4B-A2F3-146F6D1CA4F4}" destId="{D20533B6-D9A4-844D-B722-C9009D00C8AA}" srcOrd="0" destOrd="0" presId="urn:microsoft.com/office/officeart/2005/8/layout/orgChart1"/>
    <dgm:cxn modelId="{CB798D8B-AABE-0340-8070-1E8046A0AC49}" type="presParOf" srcId="{C50C3B7B-857F-4D4B-A2F3-146F6D1CA4F4}" destId="{DF35A9E0-2AED-A74A-9A95-C9EDA751F495}" srcOrd="1" destOrd="0" presId="urn:microsoft.com/office/officeart/2005/8/layout/orgChart1"/>
    <dgm:cxn modelId="{CA92188F-D2A9-B849-8FF0-3CD439381AAC}" type="presParOf" srcId="{64E95153-7E38-BB48-B7EA-EEBFDB81EF2F}" destId="{24A84CD5-C5D2-0C44-8A58-39DD15CF7FA6}" srcOrd="1" destOrd="0" presId="urn:microsoft.com/office/officeart/2005/8/layout/orgChart1"/>
    <dgm:cxn modelId="{65A6E8DB-9F5E-4F49-88F8-10DF51F8EC91}" type="presParOf" srcId="{24A84CD5-C5D2-0C44-8A58-39DD15CF7FA6}" destId="{89C0B37E-BAFC-8E48-94D5-846E9CB670C0}" srcOrd="0" destOrd="0" presId="urn:microsoft.com/office/officeart/2005/8/layout/orgChart1"/>
    <dgm:cxn modelId="{46842A5E-03CD-5245-A9E2-0C8629241FEC}" type="presParOf" srcId="{24A84CD5-C5D2-0C44-8A58-39DD15CF7FA6}" destId="{796AF8A0-2939-1042-8B90-F0F75B931E2A}" srcOrd="1" destOrd="0" presId="urn:microsoft.com/office/officeart/2005/8/layout/orgChart1"/>
    <dgm:cxn modelId="{B2AB51E7-7A78-0846-B116-BF791CBDC874}" type="presParOf" srcId="{796AF8A0-2939-1042-8B90-F0F75B931E2A}" destId="{BD7D3E1F-D4AF-5247-9682-DE044E94F3EB}" srcOrd="0" destOrd="0" presId="urn:microsoft.com/office/officeart/2005/8/layout/orgChart1"/>
    <dgm:cxn modelId="{BD1721ED-53C4-074B-B439-58461F8DCBBA}" type="presParOf" srcId="{BD7D3E1F-D4AF-5247-9682-DE044E94F3EB}" destId="{2490AE6A-727D-4247-A1D3-DD0DA6AC9EC7}" srcOrd="0" destOrd="0" presId="urn:microsoft.com/office/officeart/2005/8/layout/orgChart1"/>
    <dgm:cxn modelId="{258B317F-AC88-D345-87A3-8A01AB640951}" type="presParOf" srcId="{BD7D3E1F-D4AF-5247-9682-DE044E94F3EB}" destId="{DA44B372-3918-864E-8361-929BF944FC50}" srcOrd="1" destOrd="0" presId="urn:microsoft.com/office/officeart/2005/8/layout/orgChart1"/>
    <dgm:cxn modelId="{2714A377-997C-6B42-A11B-772416C1C632}" type="presParOf" srcId="{796AF8A0-2939-1042-8B90-F0F75B931E2A}" destId="{9894367D-3F55-D24F-91D6-A2FAFE9D0B12}" srcOrd="1" destOrd="0" presId="urn:microsoft.com/office/officeart/2005/8/layout/orgChart1"/>
    <dgm:cxn modelId="{49262CF8-8733-8E4E-988D-A8D5C12626E4}" type="presParOf" srcId="{796AF8A0-2939-1042-8B90-F0F75B931E2A}" destId="{5433BBBF-FB42-714E-9065-C5A1F6B9D01A}" srcOrd="2" destOrd="0" presId="urn:microsoft.com/office/officeart/2005/8/layout/orgChart1"/>
    <dgm:cxn modelId="{A6895768-EA21-BB4C-A9D9-95E0DF42C9D8}" type="presParOf" srcId="{64E95153-7E38-BB48-B7EA-EEBFDB81EF2F}" destId="{7F022863-E772-274B-929E-63498A2CEF14}" srcOrd="2" destOrd="0" presId="urn:microsoft.com/office/officeart/2005/8/layout/orgChart1"/>
    <dgm:cxn modelId="{CE823C1B-24D5-1342-A9C9-61D765BE5D9E}" type="presParOf" srcId="{1E16B9EA-9862-DD45-B487-D3D1E98DABEB}" destId="{7FB80D73-7C15-5442-B4E4-DBB5F6125CB6}" srcOrd="2" destOrd="0" presId="urn:microsoft.com/office/officeart/2005/8/layout/orgChart1"/>
    <dgm:cxn modelId="{46663C7B-BC4D-6E4D-A251-3DB838021E59}" type="presParOf" srcId="{1E16B9EA-9862-DD45-B487-D3D1E98DABEB}" destId="{CBDD64FD-30D9-F641-ABA5-0C2DEECBAA4F}" srcOrd="3" destOrd="0" presId="urn:microsoft.com/office/officeart/2005/8/layout/orgChart1"/>
    <dgm:cxn modelId="{D1FD9FD7-DD14-F342-B31F-FB82FE8A5C50}" type="presParOf" srcId="{CBDD64FD-30D9-F641-ABA5-0C2DEECBAA4F}" destId="{7A293FE1-7FDD-C149-99D8-EA30C29CAC42}" srcOrd="0" destOrd="0" presId="urn:microsoft.com/office/officeart/2005/8/layout/orgChart1"/>
    <dgm:cxn modelId="{9A183372-2AF7-4F45-BAB1-3D0DEE92172A}" type="presParOf" srcId="{7A293FE1-7FDD-C149-99D8-EA30C29CAC42}" destId="{99D28B42-84B6-C849-B6C4-7B03C24256B8}" srcOrd="0" destOrd="0" presId="urn:microsoft.com/office/officeart/2005/8/layout/orgChart1"/>
    <dgm:cxn modelId="{49FA9D0C-7E7B-BB4D-9112-3B01CF9BBB74}" type="presParOf" srcId="{7A293FE1-7FDD-C149-99D8-EA30C29CAC42}" destId="{B3567AD2-5843-5248-B1B1-09DAA266220A}" srcOrd="1" destOrd="0" presId="urn:microsoft.com/office/officeart/2005/8/layout/orgChart1"/>
    <dgm:cxn modelId="{8F03411E-F78E-2049-8C53-755A269E4C67}" type="presParOf" srcId="{CBDD64FD-30D9-F641-ABA5-0C2DEECBAA4F}" destId="{C2F6F2EB-FE8B-744C-AC66-5E159A4E1C73}" srcOrd="1" destOrd="0" presId="urn:microsoft.com/office/officeart/2005/8/layout/orgChart1"/>
    <dgm:cxn modelId="{D59AC09E-CF62-E84D-8DCC-1799CA515DD9}" type="presParOf" srcId="{C2F6F2EB-FE8B-744C-AC66-5E159A4E1C73}" destId="{273BF22B-CDA8-C242-B12D-8A5CFA1A406A}" srcOrd="0" destOrd="0" presId="urn:microsoft.com/office/officeart/2005/8/layout/orgChart1"/>
    <dgm:cxn modelId="{7C759677-C33D-2040-973E-8BA1CBB8A723}" type="presParOf" srcId="{C2F6F2EB-FE8B-744C-AC66-5E159A4E1C73}" destId="{E2FFD3F9-8100-A444-B286-87EAAEFDDD97}" srcOrd="1" destOrd="0" presId="urn:microsoft.com/office/officeart/2005/8/layout/orgChart1"/>
    <dgm:cxn modelId="{0B7258FE-0585-B746-8CC8-A955FFCC77F9}" type="presParOf" srcId="{E2FFD3F9-8100-A444-B286-87EAAEFDDD97}" destId="{80BB5840-C6D4-2D4E-9674-40ED727EB468}" srcOrd="0" destOrd="0" presId="urn:microsoft.com/office/officeart/2005/8/layout/orgChart1"/>
    <dgm:cxn modelId="{7A6A3834-320A-FF4E-BDC3-74895C91D3C6}" type="presParOf" srcId="{80BB5840-C6D4-2D4E-9674-40ED727EB468}" destId="{0A6DAFF4-5A81-5045-AC95-C069EB32A858}" srcOrd="0" destOrd="0" presId="urn:microsoft.com/office/officeart/2005/8/layout/orgChart1"/>
    <dgm:cxn modelId="{19845EBF-5297-054B-B419-8B43D04F0DAA}" type="presParOf" srcId="{80BB5840-C6D4-2D4E-9674-40ED727EB468}" destId="{C862A268-2400-5B47-B1F5-157A5038674B}" srcOrd="1" destOrd="0" presId="urn:microsoft.com/office/officeart/2005/8/layout/orgChart1"/>
    <dgm:cxn modelId="{2D81BEA8-E5B7-0E46-AF5D-CFC4A48FD48E}" type="presParOf" srcId="{E2FFD3F9-8100-A444-B286-87EAAEFDDD97}" destId="{E03C4A2D-3BEF-924F-81E8-4E9E7E78B342}" srcOrd="1" destOrd="0" presId="urn:microsoft.com/office/officeart/2005/8/layout/orgChart1"/>
    <dgm:cxn modelId="{C22AE622-4C72-D243-B851-67E7A5D7D784}" type="presParOf" srcId="{E2FFD3F9-8100-A444-B286-87EAAEFDDD97}" destId="{7EA58171-77F2-4148-B222-F834B8121C99}" srcOrd="2" destOrd="0" presId="urn:microsoft.com/office/officeart/2005/8/layout/orgChart1"/>
    <dgm:cxn modelId="{220D1843-514C-E447-A11B-6D9436742693}" type="presParOf" srcId="{C2F6F2EB-FE8B-744C-AC66-5E159A4E1C73}" destId="{C2C91572-8B1C-CB4B-8059-20FA10D951BA}" srcOrd="2" destOrd="0" presId="urn:microsoft.com/office/officeart/2005/8/layout/orgChart1"/>
    <dgm:cxn modelId="{7C3ABE26-8B4B-5E42-9E23-10E88A3BF9A4}" type="presParOf" srcId="{C2F6F2EB-FE8B-744C-AC66-5E159A4E1C73}" destId="{B35B7DAF-6696-DA4F-9047-A9C38F3A48CA}" srcOrd="3" destOrd="0" presId="urn:microsoft.com/office/officeart/2005/8/layout/orgChart1"/>
    <dgm:cxn modelId="{7D6CBC76-C683-514D-8473-0DAE02898D5E}" type="presParOf" srcId="{B35B7DAF-6696-DA4F-9047-A9C38F3A48CA}" destId="{1D79F10C-0394-6348-B46A-1B318CF792B0}" srcOrd="0" destOrd="0" presId="urn:microsoft.com/office/officeart/2005/8/layout/orgChart1"/>
    <dgm:cxn modelId="{F088A425-5F8F-B94D-B989-F1E395008115}" type="presParOf" srcId="{1D79F10C-0394-6348-B46A-1B318CF792B0}" destId="{48AB5295-7C8E-2440-B65A-6B4F71142DC1}" srcOrd="0" destOrd="0" presId="urn:microsoft.com/office/officeart/2005/8/layout/orgChart1"/>
    <dgm:cxn modelId="{DF550042-C0F6-1C4C-A58E-6192FF2471AF}" type="presParOf" srcId="{1D79F10C-0394-6348-B46A-1B318CF792B0}" destId="{1BB8701B-E349-674C-BAA0-5EB22110936D}" srcOrd="1" destOrd="0" presId="urn:microsoft.com/office/officeart/2005/8/layout/orgChart1"/>
    <dgm:cxn modelId="{6C33022D-91DC-AC43-88FA-2C548AEBA1AC}" type="presParOf" srcId="{B35B7DAF-6696-DA4F-9047-A9C38F3A48CA}" destId="{A693E425-9616-714C-8CC1-7B60B313ED69}" srcOrd="1" destOrd="0" presId="urn:microsoft.com/office/officeart/2005/8/layout/orgChart1"/>
    <dgm:cxn modelId="{C0E8B309-8BDA-6445-A8C7-CADF608CE77B}" type="presParOf" srcId="{B35B7DAF-6696-DA4F-9047-A9C38F3A48CA}" destId="{40921F75-4359-E64E-AEC1-69E7F68DFAF5}" srcOrd="2" destOrd="0" presId="urn:microsoft.com/office/officeart/2005/8/layout/orgChart1"/>
    <dgm:cxn modelId="{BEBD672E-1BB7-C542-A56B-6A29143E6A7F}" type="presParOf" srcId="{C2F6F2EB-FE8B-744C-AC66-5E159A4E1C73}" destId="{8224A60E-0234-F348-A889-C0FA15C232D3}" srcOrd="4" destOrd="0" presId="urn:microsoft.com/office/officeart/2005/8/layout/orgChart1"/>
    <dgm:cxn modelId="{DDAAD0B4-52C1-6D49-8222-A86A3A487408}" type="presParOf" srcId="{C2F6F2EB-FE8B-744C-AC66-5E159A4E1C73}" destId="{6F822065-ABD5-4B44-B5FB-E62676CEC7BF}" srcOrd="5" destOrd="0" presId="urn:microsoft.com/office/officeart/2005/8/layout/orgChart1"/>
    <dgm:cxn modelId="{FC214151-A0B7-3845-8F94-63F27C923D71}" type="presParOf" srcId="{6F822065-ABD5-4B44-B5FB-E62676CEC7BF}" destId="{A402D408-7B53-AC40-9342-AD812400E9F5}" srcOrd="0" destOrd="0" presId="urn:microsoft.com/office/officeart/2005/8/layout/orgChart1"/>
    <dgm:cxn modelId="{82FDB69D-F659-E045-85A9-E7846EA727B3}" type="presParOf" srcId="{A402D408-7B53-AC40-9342-AD812400E9F5}" destId="{DF25E626-EFC8-364F-A20E-773EEFDEC857}" srcOrd="0" destOrd="0" presId="urn:microsoft.com/office/officeart/2005/8/layout/orgChart1"/>
    <dgm:cxn modelId="{ADB13393-3DE1-1D47-8011-33F5F937EE46}" type="presParOf" srcId="{A402D408-7B53-AC40-9342-AD812400E9F5}" destId="{0F0B8EF9-1D9C-7E46-9EDC-1CF4CE55BE9B}" srcOrd="1" destOrd="0" presId="urn:microsoft.com/office/officeart/2005/8/layout/orgChart1"/>
    <dgm:cxn modelId="{490F8D07-5AF2-ED42-A2AE-55007A594AA6}" type="presParOf" srcId="{6F822065-ABD5-4B44-B5FB-E62676CEC7BF}" destId="{29CE7C53-352F-D84D-A603-EF9D8E3AD9CE}" srcOrd="1" destOrd="0" presId="urn:microsoft.com/office/officeart/2005/8/layout/orgChart1"/>
    <dgm:cxn modelId="{02760B65-23B8-A347-9EDC-1575FEC75F86}" type="presParOf" srcId="{6F822065-ABD5-4B44-B5FB-E62676CEC7BF}" destId="{F0EE1D9D-0C94-E34A-8C18-8704127AE22D}" srcOrd="2" destOrd="0" presId="urn:microsoft.com/office/officeart/2005/8/layout/orgChart1"/>
    <dgm:cxn modelId="{1D3EF620-48F1-464D-A966-8CCF6F4B92FD}" type="presParOf" srcId="{CBDD64FD-30D9-F641-ABA5-0C2DEECBAA4F}" destId="{67A05DE4-D313-1041-A100-4BBD927425FB}" srcOrd="2" destOrd="0" presId="urn:microsoft.com/office/officeart/2005/8/layout/orgChart1"/>
    <dgm:cxn modelId="{DD6746C9-056A-0648-9556-888A37FF227C}" type="presParOf" srcId="{1E16B9EA-9862-DD45-B487-D3D1E98DABEB}" destId="{3F032905-E525-6E48-8529-7A021EB12BBB}" srcOrd="4" destOrd="0" presId="urn:microsoft.com/office/officeart/2005/8/layout/orgChart1"/>
    <dgm:cxn modelId="{FF8AD245-355B-D747-8208-CA684322EF9D}" type="presParOf" srcId="{1E16B9EA-9862-DD45-B487-D3D1E98DABEB}" destId="{3299CC1B-B7CD-9B49-A832-22830FCD791F}" srcOrd="5" destOrd="0" presId="urn:microsoft.com/office/officeart/2005/8/layout/orgChart1"/>
    <dgm:cxn modelId="{0B8CE903-E253-AB47-88A6-7B41358BFCF9}" type="presParOf" srcId="{3299CC1B-B7CD-9B49-A832-22830FCD791F}" destId="{81ACF720-7F50-5246-A14B-C1D93E7AE6E0}" srcOrd="0" destOrd="0" presId="urn:microsoft.com/office/officeart/2005/8/layout/orgChart1"/>
    <dgm:cxn modelId="{3969EAFB-7373-D946-80E0-4F64FFD0E975}" type="presParOf" srcId="{81ACF720-7F50-5246-A14B-C1D93E7AE6E0}" destId="{0ECED03C-588F-5C49-883F-68341C3EF52A}" srcOrd="0" destOrd="0" presId="urn:microsoft.com/office/officeart/2005/8/layout/orgChart1"/>
    <dgm:cxn modelId="{E49DBAB3-6609-3040-ABD5-7AFB010BCD9D}" type="presParOf" srcId="{81ACF720-7F50-5246-A14B-C1D93E7AE6E0}" destId="{779F354F-C36D-E541-91F1-CE796C84C47B}" srcOrd="1" destOrd="0" presId="urn:microsoft.com/office/officeart/2005/8/layout/orgChart1"/>
    <dgm:cxn modelId="{D0D5E95D-124F-4649-964A-016A04443AF6}" type="presParOf" srcId="{3299CC1B-B7CD-9B49-A832-22830FCD791F}" destId="{8D7E550E-4022-6440-B898-7478A55E029B}" srcOrd="1" destOrd="0" presId="urn:microsoft.com/office/officeart/2005/8/layout/orgChart1"/>
    <dgm:cxn modelId="{5E5F3272-55C2-3B4D-98C5-D2A26BB5ADF9}" type="presParOf" srcId="{8D7E550E-4022-6440-B898-7478A55E029B}" destId="{7577F898-DCA7-DC49-B748-F151FF44F634}" srcOrd="0" destOrd="0" presId="urn:microsoft.com/office/officeart/2005/8/layout/orgChart1"/>
    <dgm:cxn modelId="{11282B58-063B-8443-868A-AADC12E3F820}" type="presParOf" srcId="{8D7E550E-4022-6440-B898-7478A55E029B}" destId="{CD50486A-6DDB-3548-A0B4-45EEC20599E0}" srcOrd="1" destOrd="0" presId="urn:microsoft.com/office/officeart/2005/8/layout/orgChart1"/>
    <dgm:cxn modelId="{21B42E4D-2FDB-6142-BFA9-7DD1D5ABF762}" type="presParOf" srcId="{CD50486A-6DDB-3548-A0B4-45EEC20599E0}" destId="{059DD858-A98F-A443-B5E3-05A29AB2AE02}" srcOrd="0" destOrd="0" presId="urn:microsoft.com/office/officeart/2005/8/layout/orgChart1"/>
    <dgm:cxn modelId="{1051EB2D-A3D5-C14E-BC96-E795C4EE6D94}" type="presParOf" srcId="{059DD858-A98F-A443-B5E3-05A29AB2AE02}" destId="{99F29F4A-FCE3-2D4E-BCA8-A2FF88CAC836}" srcOrd="0" destOrd="0" presId="urn:microsoft.com/office/officeart/2005/8/layout/orgChart1"/>
    <dgm:cxn modelId="{079773FF-8211-2F47-BC77-AF55074F266B}" type="presParOf" srcId="{059DD858-A98F-A443-B5E3-05A29AB2AE02}" destId="{6BE569C0-3EA3-7044-B3E9-BDB1EC2FE6E2}" srcOrd="1" destOrd="0" presId="urn:microsoft.com/office/officeart/2005/8/layout/orgChart1"/>
    <dgm:cxn modelId="{DA522ED9-6394-4C45-ABF8-70985A0F7C69}" type="presParOf" srcId="{CD50486A-6DDB-3548-A0B4-45EEC20599E0}" destId="{7FEA5A3F-3F7D-4942-8A43-ED4E536FA575}" srcOrd="1" destOrd="0" presId="urn:microsoft.com/office/officeart/2005/8/layout/orgChart1"/>
    <dgm:cxn modelId="{C2F46D58-EEC1-9042-9B54-F92F3F3F3759}" type="presParOf" srcId="{CD50486A-6DDB-3548-A0B4-45EEC20599E0}" destId="{CC50219C-6751-8447-BF15-6AF08E76A115}" srcOrd="2" destOrd="0" presId="urn:microsoft.com/office/officeart/2005/8/layout/orgChart1"/>
    <dgm:cxn modelId="{A9E5563B-91B5-854C-AE36-B89086490FC0}" type="presParOf" srcId="{8D7E550E-4022-6440-B898-7478A55E029B}" destId="{797F3018-40DB-BE46-AC2F-29D1A5A3D8AA}" srcOrd="2" destOrd="0" presId="urn:microsoft.com/office/officeart/2005/8/layout/orgChart1"/>
    <dgm:cxn modelId="{0F0E9ABF-EA9A-AF40-B668-933668CFC051}" type="presParOf" srcId="{8D7E550E-4022-6440-B898-7478A55E029B}" destId="{6059B628-30FB-D041-99D1-EAAA7FE3ADD0}" srcOrd="3" destOrd="0" presId="urn:microsoft.com/office/officeart/2005/8/layout/orgChart1"/>
    <dgm:cxn modelId="{815AEEAE-CB24-C84F-BA1B-278D4A23F0ED}" type="presParOf" srcId="{6059B628-30FB-D041-99D1-EAAA7FE3ADD0}" destId="{507A2C7E-0812-4348-8CFD-E7957635AC26}" srcOrd="0" destOrd="0" presId="urn:microsoft.com/office/officeart/2005/8/layout/orgChart1"/>
    <dgm:cxn modelId="{AC599884-4098-C848-BDA9-3B3F09E92658}" type="presParOf" srcId="{507A2C7E-0812-4348-8CFD-E7957635AC26}" destId="{44287E40-5AA9-EB4F-B757-F1921B852C8C}" srcOrd="0" destOrd="0" presId="urn:microsoft.com/office/officeart/2005/8/layout/orgChart1"/>
    <dgm:cxn modelId="{511C462E-F29F-E84E-9078-BB5D44537660}" type="presParOf" srcId="{507A2C7E-0812-4348-8CFD-E7957635AC26}" destId="{E66E3A4D-F1D2-0D4B-B161-B4B2A89AEB42}" srcOrd="1" destOrd="0" presId="urn:microsoft.com/office/officeart/2005/8/layout/orgChart1"/>
    <dgm:cxn modelId="{6EFF1FE7-252C-F54E-8EBE-A80EF0CB922B}" type="presParOf" srcId="{6059B628-30FB-D041-99D1-EAAA7FE3ADD0}" destId="{0EBFEC01-94A9-484E-B7AE-FC79E7831667}" srcOrd="1" destOrd="0" presId="urn:microsoft.com/office/officeart/2005/8/layout/orgChart1"/>
    <dgm:cxn modelId="{57255347-373D-234D-97B1-6F15582BECA8}" type="presParOf" srcId="{6059B628-30FB-D041-99D1-EAAA7FE3ADD0}" destId="{9FA1A517-CDC1-C944-9ED3-BA7A74E02A23}" srcOrd="2" destOrd="0" presId="urn:microsoft.com/office/officeart/2005/8/layout/orgChart1"/>
    <dgm:cxn modelId="{29B118E2-EBFF-7A4B-9111-95175DFD3ABA}" type="presParOf" srcId="{3299CC1B-B7CD-9B49-A832-22830FCD791F}" destId="{BA04ABD5-0C93-DB4D-A4AC-C9B6DAE6620F}" srcOrd="2" destOrd="0" presId="urn:microsoft.com/office/officeart/2005/8/layout/orgChart1"/>
    <dgm:cxn modelId="{F93E3D90-3E95-404E-B703-38CB04D6DE7D}" type="presParOf" srcId="{1E16B9EA-9862-DD45-B487-D3D1E98DABEB}" destId="{52211585-A24D-FE4A-AB7A-CD5B30FB3A6D}" srcOrd="6" destOrd="0" presId="urn:microsoft.com/office/officeart/2005/8/layout/orgChart1"/>
    <dgm:cxn modelId="{9642257D-6220-2744-BBFF-65D8254BF85A}" type="presParOf" srcId="{1E16B9EA-9862-DD45-B487-D3D1E98DABEB}" destId="{5E12E647-7D58-364D-9EB0-3EA43583E4D9}" srcOrd="7" destOrd="0" presId="urn:microsoft.com/office/officeart/2005/8/layout/orgChart1"/>
    <dgm:cxn modelId="{D834AB01-5EAC-2048-84CD-20E7BF45D401}" type="presParOf" srcId="{5E12E647-7D58-364D-9EB0-3EA43583E4D9}" destId="{C71494FC-A178-7D47-9A80-D6FC2EEFAE53}" srcOrd="0" destOrd="0" presId="urn:microsoft.com/office/officeart/2005/8/layout/orgChart1"/>
    <dgm:cxn modelId="{08283380-8440-3C49-8440-6E5DD1CC4114}" type="presParOf" srcId="{C71494FC-A178-7D47-9A80-D6FC2EEFAE53}" destId="{5EEE773A-D03D-1F4C-8191-695DC3D199C5}" srcOrd="0" destOrd="0" presId="urn:microsoft.com/office/officeart/2005/8/layout/orgChart1"/>
    <dgm:cxn modelId="{BB0B0A20-08A5-4542-889B-3DF94E28AB77}" type="presParOf" srcId="{C71494FC-A178-7D47-9A80-D6FC2EEFAE53}" destId="{F3E1CB63-664A-FD4A-8ACA-A8540C435F01}" srcOrd="1" destOrd="0" presId="urn:microsoft.com/office/officeart/2005/8/layout/orgChart1"/>
    <dgm:cxn modelId="{31FEC539-D75A-3444-950D-1D44592B8E60}" type="presParOf" srcId="{5E12E647-7D58-364D-9EB0-3EA43583E4D9}" destId="{1A9E2193-4923-BA46-A117-8E2D39196162}" srcOrd="1" destOrd="0" presId="urn:microsoft.com/office/officeart/2005/8/layout/orgChart1"/>
    <dgm:cxn modelId="{8A3A38C7-DE94-DB4E-B807-D236E3B9B512}" type="presParOf" srcId="{1A9E2193-4923-BA46-A117-8E2D39196162}" destId="{37AF5681-8890-154A-BCE0-D0081188A137}" srcOrd="0" destOrd="0" presId="urn:microsoft.com/office/officeart/2005/8/layout/orgChart1"/>
    <dgm:cxn modelId="{0C60E83F-74CD-9644-B05C-7863BB1F72F0}" type="presParOf" srcId="{1A9E2193-4923-BA46-A117-8E2D39196162}" destId="{E10502BE-F6D7-8440-A8EE-03CCD94D6E06}" srcOrd="1" destOrd="0" presId="urn:microsoft.com/office/officeart/2005/8/layout/orgChart1"/>
    <dgm:cxn modelId="{B74ED96F-AE65-764C-87AC-D7C6A26378A0}" type="presParOf" srcId="{E10502BE-F6D7-8440-A8EE-03CCD94D6E06}" destId="{FF20F4E5-1DA1-4A46-AD96-CA66CAF369FB}" srcOrd="0" destOrd="0" presId="urn:microsoft.com/office/officeart/2005/8/layout/orgChart1"/>
    <dgm:cxn modelId="{9A3567E4-EF08-774A-BE90-5313D56DC3FC}" type="presParOf" srcId="{FF20F4E5-1DA1-4A46-AD96-CA66CAF369FB}" destId="{DCA5E597-30AD-994F-8BE5-A12D722790E5}" srcOrd="0" destOrd="0" presId="urn:microsoft.com/office/officeart/2005/8/layout/orgChart1"/>
    <dgm:cxn modelId="{F52AAC95-7D14-0A40-BE14-42ED84DD828D}" type="presParOf" srcId="{FF20F4E5-1DA1-4A46-AD96-CA66CAF369FB}" destId="{C5B21C3D-72CD-584C-A489-8A628EE182A4}" srcOrd="1" destOrd="0" presId="urn:microsoft.com/office/officeart/2005/8/layout/orgChart1"/>
    <dgm:cxn modelId="{130F5941-1D88-C948-85FA-9847254E802B}" type="presParOf" srcId="{E10502BE-F6D7-8440-A8EE-03CCD94D6E06}" destId="{D4051A6E-6B06-7645-B89D-AA1069FBBED2}" srcOrd="1" destOrd="0" presId="urn:microsoft.com/office/officeart/2005/8/layout/orgChart1"/>
    <dgm:cxn modelId="{29E117F1-B267-B347-8FF6-5BF6C8DB46A1}" type="presParOf" srcId="{E10502BE-F6D7-8440-A8EE-03CCD94D6E06}" destId="{CF425060-E3EE-D549-876E-158EC7B32A58}" srcOrd="2" destOrd="0" presId="urn:microsoft.com/office/officeart/2005/8/layout/orgChart1"/>
    <dgm:cxn modelId="{CDB96DF0-399C-084C-8117-94EC257AA70B}" type="presParOf" srcId="{5E12E647-7D58-364D-9EB0-3EA43583E4D9}" destId="{FA4A0A9F-F6E3-0A4A-AE78-3056EA1F3078}" srcOrd="2" destOrd="0" presId="urn:microsoft.com/office/officeart/2005/8/layout/orgChart1"/>
    <dgm:cxn modelId="{9EFD0C55-C336-BE4C-832B-AA58D9CE0B5B}" type="presParOf" srcId="{1E16B9EA-9862-DD45-B487-D3D1E98DABEB}" destId="{1BFC9FEB-55F8-0048-8438-341A110048A9}" srcOrd="8" destOrd="0" presId="urn:microsoft.com/office/officeart/2005/8/layout/orgChart1"/>
    <dgm:cxn modelId="{1DFD8272-6BE5-8A43-AFCA-DCA371F8C1E2}" type="presParOf" srcId="{1E16B9EA-9862-DD45-B487-D3D1E98DABEB}" destId="{879DCA6C-B7E5-344A-9107-09A39F624669}" srcOrd="9" destOrd="0" presId="urn:microsoft.com/office/officeart/2005/8/layout/orgChart1"/>
    <dgm:cxn modelId="{AC8FCCAC-363D-5248-B167-5B77395DEB3E}" type="presParOf" srcId="{879DCA6C-B7E5-344A-9107-09A39F624669}" destId="{1AE4729F-A1E4-1B48-981D-F327BE760C80}" srcOrd="0" destOrd="0" presId="urn:microsoft.com/office/officeart/2005/8/layout/orgChart1"/>
    <dgm:cxn modelId="{A7A5C431-BD4A-FC4E-97DA-BDE05EFB1015}" type="presParOf" srcId="{1AE4729F-A1E4-1B48-981D-F327BE760C80}" destId="{1CC23354-5F13-E943-8592-8CCEAD8AE2CA}" srcOrd="0" destOrd="0" presId="urn:microsoft.com/office/officeart/2005/8/layout/orgChart1"/>
    <dgm:cxn modelId="{56E70122-342A-0548-A9A7-F53DED587ADA}" type="presParOf" srcId="{1AE4729F-A1E4-1B48-981D-F327BE760C80}" destId="{5A764B1A-63E5-534F-A080-2206DD35B439}" srcOrd="1" destOrd="0" presId="urn:microsoft.com/office/officeart/2005/8/layout/orgChart1"/>
    <dgm:cxn modelId="{DB7031B0-32FA-9442-803F-3054BF60940B}" type="presParOf" srcId="{879DCA6C-B7E5-344A-9107-09A39F624669}" destId="{6729EDA3-FB1B-BB43-9AF8-A2F61817CCFF}" srcOrd="1" destOrd="0" presId="urn:microsoft.com/office/officeart/2005/8/layout/orgChart1"/>
    <dgm:cxn modelId="{EC8C8DA3-5FFD-1248-8A36-6B8C2D88FE7F}" type="presParOf" srcId="{6729EDA3-FB1B-BB43-9AF8-A2F61817CCFF}" destId="{4189C2BD-A7E6-E940-BCDF-9FC10748A369}" srcOrd="0" destOrd="0" presId="urn:microsoft.com/office/officeart/2005/8/layout/orgChart1"/>
    <dgm:cxn modelId="{1A1796B3-E13C-AE4A-8D2A-316CEA0789EA}" type="presParOf" srcId="{6729EDA3-FB1B-BB43-9AF8-A2F61817CCFF}" destId="{554D4206-9BD7-7B48-BFEC-CF7F1701A441}" srcOrd="1" destOrd="0" presId="urn:microsoft.com/office/officeart/2005/8/layout/orgChart1"/>
    <dgm:cxn modelId="{AF3ECAD9-E713-B74C-863F-0F8A3FDBFB6C}" type="presParOf" srcId="{554D4206-9BD7-7B48-BFEC-CF7F1701A441}" destId="{16ECBA67-72F6-DB4C-86E1-629EE155F29B}" srcOrd="0" destOrd="0" presId="urn:microsoft.com/office/officeart/2005/8/layout/orgChart1"/>
    <dgm:cxn modelId="{E0EC5CAF-D442-D44A-82D6-809D7FD1CBC4}" type="presParOf" srcId="{16ECBA67-72F6-DB4C-86E1-629EE155F29B}" destId="{001CA8C8-25D1-1942-BC11-EC75B46D2827}" srcOrd="0" destOrd="0" presId="urn:microsoft.com/office/officeart/2005/8/layout/orgChart1"/>
    <dgm:cxn modelId="{BD4918AC-05E6-2747-AED7-7EFBCEE53920}" type="presParOf" srcId="{16ECBA67-72F6-DB4C-86E1-629EE155F29B}" destId="{C2C5A2DD-1401-D043-BB4D-35A4C4C74D3F}" srcOrd="1" destOrd="0" presId="urn:microsoft.com/office/officeart/2005/8/layout/orgChart1"/>
    <dgm:cxn modelId="{9736996A-B503-5141-9C95-204641CECA21}" type="presParOf" srcId="{554D4206-9BD7-7B48-BFEC-CF7F1701A441}" destId="{38C9FB51-4BF3-514E-BE43-1197A82A8ACA}" srcOrd="1" destOrd="0" presId="urn:microsoft.com/office/officeart/2005/8/layout/orgChart1"/>
    <dgm:cxn modelId="{4BA22285-AA7D-7640-8D66-AE45405F57B3}" type="presParOf" srcId="{554D4206-9BD7-7B48-BFEC-CF7F1701A441}" destId="{B24A00C1-B92D-7D45-BA87-8391CF8D1B59}" srcOrd="2" destOrd="0" presId="urn:microsoft.com/office/officeart/2005/8/layout/orgChart1"/>
    <dgm:cxn modelId="{58FB9490-8552-E544-8E3F-A2BCF59978CD}" type="presParOf" srcId="{879DCA6C-B7E5-344A-9107-09A39F624669}" destId="{74A478CE-3AF7-2A4E-A03E-22733D3E3810}" srcOrd="2" destOrd="0" presId="urn:microsoft.com/office/officeart/2005/8/layout/orgChart1"/>
    <dgm:cxn modelId="{0154CBF8-AB0C-834A-8634-711A9C860167}" type="presParOf" srcId="{253B5523-9338-A54D-951F-DB13DA73041D}" destId="{63E18863-5C16-B045-88B2-1233181C41B8}"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8FC699D-40F4-1648-A650-CD0F9A04CE3F}">
      <dgm:prSet custT="1"/>
      <dgm:spPr>
        <a:solidFill>
          <a:srgbClr val="CB8831"/>
        </a:solidFill>
      </dgm:spPr>
      <dgm:t>
        <a:bodyPr/>
        <a:lstStyle/>
        <a:p>
          <a:r>
            <a:rPr lang="en-US" sz="1400" dirty="0"/>
            <a:t>Navigators</a:t>
          </a:r>
          <a:endParaRPr lang="en-US" sz="1000" dirty="0"/>
        </a:p>
      </dgm:t>
    </dgm:pt>
    <dgm:pt modelId="{7E15C48D-D310-774A-9108-40EDF125E4E6}" type="parTrans" cxnId="{29640A7A-9851-C147-901F-1F1E4C8A8E4F}">
      <dgm:prSet/>
      <dgm:spPr/>
      <dgm:t>
        <a:bodyPr/>
        <a:lstStyle/>
        <a:p>
          <a:endParaRPr lang="en-US"/>
        </a:p>
      </dgm:t>
    </dgm:pt>
    <dgm:pt modelId="{3FA8EA13-3522-F442-AD42-F52D2876493D}" type="sibTrans" cxnId="{29640A7A-9851-C147-901F-1F1E4C8A8E4F}">
      <dgm:prSet/>
      <dgm:spPr/>
      <dgm:t>
        <a:bodyPr/>
        <a:lstStyle/>
        <a:p>
          <a:endParaRPr lang="en-US"/>
        </a:p>
      </dgm:t>
    </dgm:pt>
    <dgm:pt modelId="{69D97775-8D56-2744-A388-BB8F6F8E4930}">
      <dgm:prSet/>
      <dgm:spPr/>
      <dgm:t>
        <a:bodyPr/>
        <a:lstStyle/>
        <a:p>
          <a:r>
            <a:rPr lang="en-US" dirty="0"/>
            <a:t>BMC</a:t>
          </a:r>
        </a:p>
      </dgm:t>
    </dgm:pt>
    <dgm:pt modelId="{633C1F00-C374-3849-A589-C9B6A1587102}" type="parTrans" cxnId="{D46E9C6A-C7B5-044F-92F4-53B41E2E4021}">
      <dgm:prSet/>
      <dgm:spPr/>
      <dgm:t>
        <a:bodyPr/>
        <a:lstStyle/>
        <a:p>
          <a:endParaRPr lang="en-US"/>
        </a:p>
      </dgm:t>
    </dgm:pt>
    <dgm:pt modelId="{1D640FA8-2AD7-A046-94E6-66F1B1B2A2E4}" type="sibTrans" cxnId="{D46E9C6A-C7B5-044F-92F4-53B41E2E4021}">
      <dgm:prSet/>
      <dgm:spPr/>
      <dgm:t>
        <a:bodyPr/>
        <a:lstStyle/>
        <a:p>
          <a:endParaRPr lang="en-US"/>
        </a:p>
      </dgm:t>
    </dgm:pt>
    <dgm:pt modelId="{83E10B26-5B15-D743-A833-6575729B6A96}">
      <dgm:prSet/>
      <dgm:spPr/>
      <dgm:t>
        <a:bodyPr/>
        <a:lstStyle/>
        <a:p>
          <a:r>
            <a:rPr lang="en-US" dirty="0"/>
            <a:t>Jackie Hernandez (PN)</a:t>
          </a:r>
        </a:p>
      </dgm:t>
    </dgm:pt>
    <dgm:pt modelId="{77C54E52-2B59-6F42-806D-5C5736D05059}" type="parTrans" cxnId="{CD8413C6-E978-DA4B-8DF4-DBEE483473CF}">
      <dgm:prSet/>
      <dgm:spPr/>
      <dgm:t>
        <a:bodyPr/>
        <a:lstStyle/>
        <a:p>
          <a:endParaRPr lang="en-US"/>
        </a:p>
      </dgm:t>
    </dgm:pt>
    <dgm:pt modelId="{7848DF8F-FB6C-F443-9DBA-E39C9E61AD78}" type="sibTrans" cxnId="{CD8413C6-E978-DA4B-8DF4-DBEE483473CF}">
      <dgm:prSet/>
      <dgm:spPr/>
      <dgm:t>
        <a:bodyPr/>
        <a:lstStyle/>
        <a:p>
          <a:endParaRPr lang="en-US"/>
        </a:p>
      </dgm:t>
    </dgm:pt>
    <dgm:pt modelId="{7C5BFD2F-F275-1441-B60D-6B934EA68F3B}">
      <dgm:prSet/>
      <dgm:spPr/>
      <dgm:t>
        <a:bodyPr/>
        <a:lstStyle/>
        <a:p>
          <a:r>
            <a:rPr lang="en-US" dirty="0"/>
            <a:t>Alexis Finney (Supervisor)</a:t>
          </a:r>
        </a:p>
      </dgm:t>
    </dgm:pt>
    <dgm:pt modelId="{16899B0A-C055-0A44-B6C3-83979B96E55D}" type="parTrans" cxnId="{1FC47AAE-0052-984F-A15A-D965BD5172AE}">
      <dgm:prSet/>
      <dgm:spPr/>
      <dgm:t>
        <a:bodyPr/>
        <a:lstStyle/>
        <a:p>
          <a:endParaRPr lang="en-US"/>
        </a:p>
      </dgm:t>
    </dgm:pt>
    <dgm:pt modelId="{ECF51CEF-3DF4-EF47-AC75-C33B00240ABA}" type="sibTrans" cxnId="{1FC47AAE-0052-984F-A15A-D965BD5172AE}">
      <dgm:prSet/>
      <dgm:spPr/>
      <dgm:t>
        <a:bodyPr/>
        <a:lstStyle/>
        <a:p>
          <a:endParaRPr lang="en-US"/>
        </a:p>
      </dgm:t>
    </dgm:pt>
    <dgm:pt modelId="{66E8C81B-F916-EA43-A041-23F6AE9076C2}">
      <dgm:prSet/>
      <dgm:spPr/>
      <dgm:t>
        <a:bodyPr/>
        <a:lstStyle/>
        <a:p>
          <a:r>
            <a:rPr lang="en-US" dirty="0"/>
            <a:t>BIDMC</a:t>
          </a:r>
        </a:p>
      </dgm:t>
    </dgm:pt>
    <dgm:pt modelId="{1DF0894E-98C7-684D-A295-F6BAE44AD65B}" type="parTrans" cxnId="{8960DBDB-1756-9848-8D03-86BA68EC0EC3}">
      <dgm:prSet/>
      <dgm:spPr/>
      <dgm:t>
        <a:bodyPr/>
        <a:lstStyle/>
        <a:p>
          <a:endParaRPr lang="en-US"/>
        </a:p>
      </dgm:t>
    </dgm:pt>
    <dgm:pt modelId="{BFF3BC7C-4CF6-C345-9D96-F897FFF4B463}" type="sibTrans" cxnId="{8960DBDB-1756-9848-8D03-86BA68EC0EC3}">
      <dgm:prSet/>
      <dgm:spPr/>
      <dgm:t>
        <a:bodyPr/>
        <a:lstStyle/>
        <a:p>
          <a:endParaRPr lang="en-US"/>
        </a:p>
      </dgm:t>
    </dgm:pt>
    <dgm:pt modelId="{BA273D55-17CF-E64F-908B-D6BDD4DCD460}">
      <dgm:prSet/>
      <dgm:spPr/>
      <dgm:t>
        <a:bodyPr/>
        <a:lstStyle/>
        <a:p>
          <a:r>
            <a:rPr lang="en-US" dirty="0" err="1"/>
            <a:t>JoEllen</a:t>
          </a:r>
          <a:r>
            <a:rPr lang="en-US" dirty="0"/>
            <a:t> Ross RN (PN)</a:t>
          </a:r>
        </a:p>
      </dgm:t>
    </dgm:pt>
    <dgm:pt modelId="{D302426F-D47E-E447-9E86-FC1B7E0B9463}" type="parTrans" cxnId="{4C370E77-26AD-4847-A18C-BADE299355AE}">
      <dgm:prSet/>
      <dgm:spPr/>
      <dgm:t>
        <a:bodyPr/>
        <a:lstStyle/>
        <a:p>
          <a:endParaRPr lang="en-US"/>
        </a:p>
      </dgm:t>
    </dgm:pt>
    <dgm:pt modelId="{116164E5-0E30-BB41-B684-55633B5066B3}" type="sibTrans" cxnId="{4C370E77-26AD-4847-A18C-BADE299355AE}">
      <dgm:prSet/>
      <dgm:spPr/>
      <dgm:t>
        <a:bodyPr/>
        <a:lstStyle/>
        <a:p>
          <a:endParaRPr lang="en-US"/>
        </a:p>
      </dgm:t>
    </dgm:pt>
    <dgm:pt modelId="{43B7FE5D-7A1D-1640-B347-DCBA6AB72D27}">
      <dgm:prSet/>
      <dgm:spPr/>
      <dgm:t>
        <a:bodyPr/>
        <a:lstStyle/>
        <a:p>
          <a:r>
            <a:rPr lang="en-US" dirty="0"/>
            <a:t>Ellen </a:t>
          </a:r>
          <a:r>
            <a:rPr lang="en-US" dirty="0" err="1"/>
            <a:t>Ohrenberger</a:t>
          </a:r>
          <a:r>
            <a:rPr lang="en-US" dirty="0"/>
            <a:t> RN (PN)</a:t>
          </a:r>
        </a:p>
      </dgm:t>
    </dgm:pt>
    <dgm:pt modelId="{30198569-D51B-BF44-9DCF-BBFF7C6A0639}" type="parTrans" cxnId="{CC4A312F-B79C-7348-AC55-8857496B7347}">
      <dgm:prSet/>
      <dgm:spPr/>
      <dgm:t>
        <a:bodyPr/>
        <a:lstStyle/>
        <a:p>
          <a:endParaRPr lang="en-US"/>
        </a:p>
      </dgm:t>
    </dgm:pt>
    <dgm:pt modelId="{3C5F02BC-0993-994F-AAAB-8CE7228D112A}" type="sibTrans" cxnId="{CC4A312F-B79C-7348-AC55-8857496B7347}">
      <dgm:prSet/>
      <dgm:spPr/>
      <dgm:t>
        <a:bodyPr/>
        <a:lstStyle/>
        <a:p>
          <a:endParaRPr lang="en-US"/>
        </a:p>
      </dgm:t>
    </dgm:pt>
    <dgm:pt modelId="{8C14B50B-B494-9A42-A54D-7A6F3C482931}">
      <dgm:prSet/>
      <dgm:spPr/>
      <dgm:t>
        <a:bodyPr/>
        <a:lstStyle/>
        <a:p>
          <a:r>
            <a:rPr lang="en-US" dirty="0"/>
            <a:t>Tufts</a:t>
          </a:r>
        </a:p>
      </dgm:t>
    </dgm:pt>
    <dgm:pt modelId="{5A7AC11F-2CF9-C14E-BDE3-1249EA40612B}" type="parTrans" cxnId="{909C8DF7-959E-8A40-B398-BF9A3640EA03}">
      <dgm:prSet/>
      <dgm:spPr/>
      <dgm:t>
        <a:bodyPr/>
        <a:lstStyle/>
        <a:p>
          <a:endParaRPr lang="en-US"/>
        </a:p>
      </dgm:t>
    </dgm:pt>
    <dgm:pt modelId="{C01891C1-638A-1E4F-9E05-FFD76A13B43E}" type="sibTrans" cxnId="{909C8DF7-959E-8A40-B398-BF9A3640EA03}">
      <dgm:prSet/>
      <dgm:spPr/>
      <dgm:t>
        <a:bodyPr/>
        <a:lstStyle/>
        <a:p>
          <a:endParaRPr lang="en-US"/>
        </a:p>
      </dgm:t>
    </dgm:pt>
    <dgm:pt modelId="{56724FC5-FD48-3848-BD54-C90C9BFA3ED8}">
      <dgm:prSet/>
      <dgm:spPr/>
      <dgm:t>
        <a:bodyPr/>
        <a:lstStyle/>
        <a:p>
          <a:r>
            <a:rPr lang="en-US" dirty="0"/>
            <a:t>Feng Qing Wang (PN)</a:t>
          </a:r>
        </a:p>
      </dgm:t>
    </dgm:pt>
    <dgm:pt modelId="{AB1FF332-BA9A-E64B-84A7-22DCA9E7DA32}" type="parTrans" cxnId="{1BD946AE-29EC-034F-A9D5-70E89783C854}">
      <dgm:prSet/>
      <dgm:spPr/>
      <dgm:t>
        <a:bodyPr/>
        <a:lstStyle/>
        <a:p>
          <a:endParaRPr lang="en-US"/>
        </a:p>
      </dgm:t>
    </dgm:pt>
    <dgm:pt modelId="{E1C38377-A9DD-BF46-BD16-D73069292462}" type="sibTrans" cxnId="{1BD946AE-29EC-034F-A9D5-70E89783C854}">
      <dgm:prSet/>
      <dgm:spPr/>
      <dgm:t>
        <a:bodyPr/>
        <a:lstStyle/>
        <a:p>
          <a:endParaRPr lang="en-US"/>
        </a:p>
      </dgm:t>
    </dgm:pt>
    <dgm:pt modelId="{5B62DDFF-272C-0E4B-87E8-A01D6115F282}">
      <dgm:prSet/>
      <dgm:spPr/>
      <dgm:t>
        <a:bodyPr/>
        <a:lstStyle/>
        <a:p>
          <a:r>
            <a:rPr lang="en-US" dirty="0"/>
            <a:t>DFCI</a:t>
          </a:r>
        </a:p>
      </dgm:t>
    </dgm:pt>
    <dgm:pt modelId="{43D4FC37-F548-9946-A486-A7EC1B7AA238}" type="parTrans" cxnId="{C267230A-3958-E04E-8717-36A29950DBD5}">
      <dgm:prSet/>
      <dgm:spPr/>
      <dgm:t>
        <a:bodyPr/>
        <a:lstStyle/>
        <a:p>
          <a:endParaRPr lang="en-US"/>
        </a:p>
      </dgm:t>
    </dgm:pt>
    <dgm:pt modelId="{FBABB63E-C571-4743-B811-8B5332E0EAD0}" type="sibTrans" cxnId="{C267230A-3958-E04E-8717-36A29950DBD5}">
      <dgm:prSet/>
      <dgm:spPr/>
      <dgm:t>
        <a:bodyPr/>
        <a:lstStyle/>
        <a:p>
          <a:endParaRPr lang="en-US"/>
        </a:p>
      </dgm:t>
    </dgm:pt>
    <dgm:pt modelId="{9A47B57B-6596-6E4F-BBB2-DC19C4155CD7}">
      <dgm:prSet/>
      <dgm:spPr>
        <a:ln>
          <a:noFill/>
        </a:ln>
      </dgm:spPr>
      <dgm:t>
        <a:bodyPr/>
        <a:lstStyle/>
        <a:p>
          <a:r>
            <a:rPr lang="en-US" dirty="0"/>
            <a:t>Magnolia Contreras (Supervisor)</a:t>
          </a:r>
        </a:p>
      </dgm:t>
    </dgm:pt>
    <dgm:pt modelId="{0D7B022A-B10B-5545-B411-9F540A3AA090}" type="parTrans" cxnId="{8BF755D0-1917-014C-AF70-4B2C47BBEEE4}">
      <dgm:prSet/>
      <dgm:spPr/>
      <dgm:t>
        <a:bodyPr/>
        <a:lstStyle/>
        <a:p>
          <a:endParaRPr lang="en-US"/>
        </a:p>
      </dgm:t>
    </dgm:pt>
    <dgm:pt modelId="{27214F20-C77D-B54B-9178-2945BB4C1CD9}" type="sibTrans" cxnId="{8BF755D0-1917-014C-AF70-4B2C47BBEEE4}">
      <dgm:prSet/>
      <dgm:spPr/>
      <dgm:t>
        <a:bodyPr/>
        <a:lstStyle/>
        <a:p>
          <a:endParaRPr lang="en-US"/>
        </a:p>
      </dgm:t>
    </dgm:pt>
    <dgm:pt modelId="{AEC822E0-F3F5-4C4A-8208-3831AC97F7D3}">
      <dgm:prSet/>
      <dgm:spPr/>
      <dgm:t>
        <a:bodyPr/>
        <a:lstStyle/>
        <a:p>
          <a:r>
            <a:rPr lang="en-US" dirty="0"/>
            <a:t>Marlene Escobar (PN)</a:t>
          </a:r>
        </a:p>
      </dgm:t>
    </dgm:pt>
    <dgm:pt modelId="{3432CFD9-8A2B-5245-88E3-5FEE485C33B3}" type="parTrans" cxnId="{57372BC5-571A-FC4F-965D-2DB3BB045049}">
      <dgm:prSet/>
      <dgm:spPr/>
      <dgm:t>
        <a:bodyPr/>
        <a:lstStyle/>
        <a:p>
          <a:endParaRPr lang="en-US"/>
        </a:p>
      </dgm:t>
    </dgm:pt>
    <dgm:pt modelId="{7352F08D-B2BE-A449-AD22-7E1734E761D7}" type="sibTrans" cxnId="{57372BC5-571A-FC4F-965D-2DB3BB045049}">
      <dgm:prSet/>
      <dgm:spPr/>
      <dgm:t>
        <a:bodyPr/>
        <a:lstStyle/>
        <a:p>
          <a:endParaRPr lang="en-US"/>
        </a:p>
      </dgm:t>
    </dgm:pt>
    <dgm:pt modelId="{1BAE2617-7732-8848-A793-C3B9790A1B62}">
      <dgm:prSet/>
      <dgm:spPr/>
      <dgm:t>
        <a:bodyPr/>
        <a:lstStyle/>
        <a:p>
          <a:r>
            <a:rPr lang="en-US" dirty="0"/>
            <a:t>MGH</a:t>
          </a:r>
        </a:p>
      </dgm:t>
    </dgm:pt>
    <dgm:pt modelId="{8A11960F-C5A3-FF4C-8B13-9844D4453753}" type="parTrans" cxnId="{E06B59D2-E32A-6648-B5A5-7A5C995C275F}">
      <dgm:prSet/>
      <dgm:spPr/>
      <dgm:t>
        <a:bodyPr/>
        <a:lstStyle/>
        <a:p>
          <a:endParaRPr lang="en-US"/>
        </a:p>
      </dgm:t>
    </dgm:pt>
    <dgm:pt modelId="{531731BB-12D8-B54C-BD4A-E64244A7EFA6}" type="sibTrans" cxnId="{E06B59D2-E32A-6648-B5A5-7A5C995C275F}">
      <dgm:prSet/>
      <dgm:spPr/>
      <dgm:t>
        <a:bodyPr/>
        <a:lstStyle/>
        <a:p>
          <a:endParaRPr lang="en-US"/>
        </a:p>
      </dgm:t>
    </dgm:pt>
    <dgm:pt modelId="{2A07C2D6-C6D9-4311-AECD-8E4EC72AF7BD}">
      <dgm:prSet/>
      <dgm:spPr/>
      <dgm:t>
        <a:bodyPr/>
        <a:lstStyle/>
        <a:p>
          <a:r>
            <a:rPr lang="en-US" dirty="0"/>
            <a:t>Talissa Adrien (PN)</a:t>
          </a:r>
        </a:p>
      </dgm:t>
    </dgm:pt>
    <dgm:pt modelId="{E0BD80C8-4339-4A98-AC97-1FE7DC087FD6}" type="parTrans" cxnId="{99B78505-6B54-4743-9AC1-5D80630DC382}">
      <dgm:prSet/>
      <dgm:spPr/>
      <dgm:t>
        <a:bodyPr/>
        <a:lstStyle/>
        <a:p>
          <a:endParaRPr lang="en-US"/>
        </a:p>
      </dgm:t>
    </dgm:pt>
    <dgm:pt modelId="{FDDC29AF-B477-4E54-9D15-DD101C28D023}" type="sibTrans" cxnId="{99B78505-6B54-4743-9AC1-5D80630DC382}">
      <dgm:prSet/>
      <dgm:spPr/>
      <dgm:t>
        <a:bodyPr/>
        <a:lstStyle/>
        <a:p>
          <a:endParaRPr lang="en-US"/>
        </a:p>
      </dgm:t>
    </dgm:pt>
    <dgm:pt modelId="{9001F654-0772-465E-BD87-32DF0C63BCB6}">
      <dgm:prSet/>
      <dgm:spPr/>
      <dgm:t>
        <a:bodyPr/>
        <a:lstStyle/>
        <a:p>
          <a:r>
            <a:rPr lang="en-US" dirty="0"/>
            <a:t>Janice </a:t>
          </a:r>
          <a:r>
            <a:rPr lang="en-US" dirty="0" err="1"/>
            <a:t>DeBrito</a:t>
          </a:r>
          <a:r>
            <a:rPr lang="en-US" dirty="0"/>
            <a:t> (PN)</a:t>
          </a:r>
        </a:p>
      </dgm:t>
    </dgm:pt>
    <dgm:pt modelId="{0B4A1CDB-64DA-4101-B324-76D488E94555}" type="parTrans" cxnId="{E123E885-C7D1-4CCE-B6B9-FAEC2BB0A065}">
      <dgm:prSet/>
      <dgm:spPr/>
      <dgm:t>
        <a:bodyPr/>
        <a:lstStyle/>
        <a:p>
          <a:endParaRPr lang="en-US"/>
        </a:p>
      </dgm:t>
    </dgm:pt>
    <dgm:pt modelId="{2F6D79E2-1123-4BDD-88B3-2082AC8A3276}" type="sibTrans" cxnId="{E123E885-C7D1-4CCE-B6B9-FAEC2BB0A065}">
      <dgm:prSet/>
      <dgm:spPr/>
      <dgm:t>
        <a:bodyPr/>
        <a:lstStyle/>
        <a:p>
          <a:endParaRPr lang="en-US"/>
        </a:p>
      </dgm:t>
    </dgm:pt>
    <dgm:pt modelId="{07F23E3E-C905-8A46-8A93-553F38CEE397}">
      <dgm:prSet/>
      <dgm:spPr/>
      <dgm:t>
        <a:bodyPr/>
        <a:lstStyle/>
        <a:p>
          <a:r>
            <a:rPr lang="en-US" dirty="0"/>
            <a:t>Supervisor</a:t>
          </a:r>
        </a:p>
      </dgm:t>
    </dgm:pt>
    <dgm:pt modelId="{65B654B5-D069-6E42-830A-38EEBE9368E2}" type="sibTrans" cxnId="{E615BB00-F1EF-9E46-87B9-129379D65F1E}">
      <dgm:prSet/>
      <dgm:spPr/>
      <dgm:t>
        <a:bodyPr/>
        <a:lstStyle/>
        <a:p>
          <a:endParaRPr lang="en-US"/>
        </a:p>
      </dgm:t>
    </dgm:pt>
    <dgm:pt modelId="{C6BCF620-7C75-E449-A847-DB6E744451FE}" type="parTrans" cxnId="{E615BB00-F1EF-9E46-87B9-129379D65F1E}">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CE4F3C6-8933-B04A-8B55-20459ACA6CF7}" type="pres">
      <dgm:prSet presAssocID="{58FC699D-40F4-1648-A650-CD0F9A04CE3F}" presName="hierRoot1" presStyleCnt="0">
        <dgm:presLayoutVars>
          <dgm:hierBranch val="init"/>
        </dgm:presLayoutVars>
      </dgm:prSet>
      <dgm:spPr/>
    </dgm:pt>
    <dgm:pt modelId="{8A0DD553-F1B3-0146-9975-D1264DB56C24}" type="pres">
      <dgm:prSet presAssocID="{58FC699D-40F4-1648-A650-CD0F9A04CE3F}" presName="rootComposite1" presStyleCnt="0"/>
      <dgm:spPr/>
    </dgm:pt>
    <dgm:pt modelId="{FB8129D0-7A3B-A942-9117-F26BB1E9740D}" type="pres">
      <dgm:prSet presAssocID="{58FC699D-40F4-1648-A650-CD0F9A04CE3F}" presName="rootText1" presStyleLbl="node0" presStyleIdx="0" presStyleCnt="1" custScaleX="186457" custScaleY="64080">
        <dgm:presLayoutVars>
          <dgm:chPref val="3"/>
        </dgm:presLayoutVars>
      </dgm:prSet>
      <dgm:spPr/>
      <dgm:t>
        <a:bodyPr/>
        <a:lstStyle/>
        <a:p>
          <a:endParaRPr lang="en-US"/>
        </a:p>
      </dgm:t>
    </dgm:pt>
    <dgm:pt modelId="{E4C44CDC-17B6-3743-AFE8-68A0B6BC39AB}" type="pres">
      <dgm:prSet presAssocID="{58FC699D-40F4-1648-A650-CD0F9A04CE3F}" presName="rootConnector1" presStyleLbl="node1" presStyleIdx="0" presStyleCnt="0"/>
      <dgm:spPr/>
      <dgm:t>
        <a:bodyPr/>
        <a:lstStyle/>
        <a:p>
          <a:endParaRPr lang="en-US"/>
        </a:p>
      </dgm:t>
    </dgm:pt>
    <dgm:pt modelId="{29953BAB-832C-D040-9B81-57FB43817D78}" type="pres">
      <dgm:prSet presAssocID="{58FC699D-40F4-1648-A650-CD0F9A04CE3F}" presName="hierChild2" presStyleCnt="0"/>
      <dgm:spPr/>
    </dgm:pt>
    <dgm:pt modelId="{2DF6C2D2-E58F-534E-A592-7F7725A91888}" type="pres">
      <dgm:prSet presAssocID="{633C1F00-C374-3849-A589-C9B6A1587102}" presName="Name37" presStyleLbl="parChTrans1D2" presStyleIdx="0" presStyleCnt="5"/>
      <dgm:spPr/>
      <dgm:t>
        <a:bodyPr/>
        <a:lstStyle/>
        <a:p>
          <a:endParaRPr lang="en-US"/>
        </a:p>
      </dgm:t>
    </dgm:pt>
    <dgm:pt modelId="{A374EF23-C643-824F-8DA8-C4337DBFE855}" type="pres">
      <dgm:prSet presAssocID="{69D97775-8D56-2744-A388-BB8F6F8E4930}" presName="hierRoot2" presStyleCnt="0">
        <dgm:presLayoutVars>
          <dgm:hierBranch val="init"/>
        </dgm:presLayoutVars>
      </dgm:prSet>
      <dgm:spPr/>
    </dgm:pt>
    <dgm:pt modelId="{797A3273-BD4B-C648-B3DC-CD70387FA6D6}" type="pres">
      <dgm:prSet presAssocID="{69D97775-8D56-2744-A388-BB8F6F8E4930}" presName="rootComposite" presStyleCnt="0"/>
      <dgm:spPr/>
    </dgm:pt>
    <dgm:pt modelId="{61CFDE8A-D4F4-A74A-B4E7-CFEF66A336A8}" type="pres">
      <dgm:prSet presAssocID="{69D97775-8D56-2744-A388-BB8F6F8E4930}" presName="rootText" presStyleLbl="node2" presStyleIdx="0" presStyleCnt="5">
        <dgm:presLayoutVars>
          <dgm:chPref val="3"/>
        </dgm:presLayoutVars>
      </dgm:prSet>
      <dgm:spPr/>
      <dgm:t>
        <a:bodyPr/>
        <a:lstStyle/>
        <a:p>
          <a:endParaRPr lang="en-US"/>
        </a:p>
      </dgm:t>
    </dgm:pt>
    <dgm:pt modelId="{9FF1FD4D-47AC-3644-914F-EBB0F3A45B9D}" type="pres">
      <dgm:prSet presAssocID="{69D97775-8D56-2744-A388-BB8F6F8E4930}" presName="rootConnector" presStyleLbl="node2" presStyleIdx="0" presStyleCnt="5"/>
      <dgm:spPr/>
      <dgm:t>
        <a:bodyPr/>
        <a:lstStyle/>
        <a:p>
          <a:endParaRPr lang="en-US"/>
        </a:p>
      </dgm:t>
    </dgm:pt>
    <dgm:pt modelId="{379883FD-DF48-AA45-A36A-819ACBB76C6D}" type="pres">
      <dgm:prSet presAssocID="{69D97775-8D56-2744-A388-BB8F6F8E4930}" presName="hierChild4" presStyleCnt="0"/>
      <dgm:spPr/>
    </dgm:pt>
    <dgm:pt modelId="{7BA60278-B4D4-B549-B8E4-4DA9C23A382D}" type="pres">
      <dgm:prSet presAssocID="{C6BCF620-7C75-E449-A847-DB6E744451FE}" presName="Name37" presStyleLbl="parChTrans1D3" presStyleIdx="0" presStyleCnt="6"/>
      <dgm:spPr/>
      <dgm:t>
        <a:bodyPr/>
        <a:lstStyle/>
        <a:p>
          <a:endParaRPr lang="en-US"/>
        </a:p>
      </dgm:t>
    </dgm:pt>
    <dgm:pt modelId="{AFD222B7-A0AA-1240-9B84-4CFC29C8AB86}" type="pres">
      <dgm:prSet presAssocID="{07F23E3E-C905-8A46-8A93-553F38CEE397}" presName="hierRoot2" presStyleCnt="0">
        <dgm:presLayoutVars>
          <dgm:hierBranch val="init"/>
        </dgm:presLayoutVars>
      </dgm:prSet>
      <dgm:spPr/>
    </dgm:pt>
    <dgm:pt modelId="{29CA5DCA-FAD0-3F4D-844E-89E4542CA96C}" type="pres">
      <dgm:prSet presAssocID="{07F23E3E-C905-8A46-8A93-553F38CEE397}" presName="rootComposite" presStyleCnt="0"/>
      <dgm:spPr/>
    </dgm:pt>
    <dgm:pt modelId="{5564E14F-5281-C146-9352-2B3B3CD8799E}" type="pres">
      <dgm:prSet presAssocID="{07F23E3E-C905-8A46-8A93-553F38CEE397}" presName="rootText" presStyleLbl="node3" presStyleIdx="0" presStyleCnt="6" custScaleX="170157" custScaleY="155019">
        <dgm:presLayoutVars>
          <dgm:chPref val="3"/>
        </dgm:presLayoutVars>
      </dgm:prSet>
      <dgm:spPr/>
      <dgm:t>
        <a:bodyPr/>
        <a:lstStyle/>
        <a:p>
          <a:endParaRPr lang="en-US"/>
        </a:p>
      </dgm:t>
    </dgm:pt>
    <dgm:pt modelId="{05EB0D63-03E5-F84E-B0D5-8919D984C2DA}" type="pres">
      <dgm:prSet presAssocID="{07F23E3E-C905-8A46-8A93-553F38CEE397}" presName="rootConnector" presStyleLbl="node3" presStyleIdx="0" presStyleCnt="6"/>
      <dgm:spPr/>
      <dgm:t>
        <a:bodyPr/>
        <a:lstStyle/>
        <a:p>
          <a:endParaRPr lang="en-US"/>
        </a:p>
      </dgm:t>
    </dgm:pt>
    <dgm:pt modelId="{B78B993C-227C-4C4D-B568-75A374730799}" type="pres">
      <dgm:prSet presAssocID="{07F23E3E-C905-8A46-8A93-553F38CEE397}" presName="hierChild4" presStyleCnt="0"/>
      <dgm:spPr/>
    </dgm:pt>
    <dgm:pt modelId="{6DE10D0A-2D57-EC4A-A883-F0ED4B43EBD6}" type="pres">
      <dgm:prSet presAssocID="{77C54E52-2B59-6F42-806D-5C5736D05059}" presName="Name37" presStyleLbl="parChTrans1D4" presStyleIdx="0" presStyleCnt="4"/>
      <dgm:spPr/>
      <dgm:t>
        <a:bodyPr/>
        <a:lstStyle/>
        <a:p>
          <a:endParaRPr lang="en-US"/>
        </a:p>
      </dgm:t>
    </dgm:pt>
    <dgm:pt modelId="{49A20F55-D8AE-634A-B8F4-0B9AF2E5AD8B}" type="pres">
      <dgm:prSet presAssocID="{83E10B26-5B15-D743-A833-6575729B6A96}" presName="hierRoot2" presStyleCnt="0">
        <dgm:presLayoutVars>
          <dgm:hierBranch val="init"/>
        </dgm:presLayoutVars>
      </dgm:prSet>
      <dgm:spPr/>
    </dgm:pt>
    <dgm:pt modelId="{D15AE492-98DA-4149-8B56-9DAA8BBE10F6}" type="pres">
      <dgm:prSet presAssocID="{83E10B26-5B15-D743-A833-6575729B6A96}" presName="rootComposite" presStyleCnt="0"/>
      <dgm:spPr/>
    </dgm:pt>
    <dgm:pt modelId="{DBE5C18D-51F8-B844-9A94-6CFED4E068D5}" type="pres">
      <dgm:prSet presAssocID="{83E10B26-5B15-D743-A833-6575729B6A96}" presName="rootText" presStyleLbl="node4" presStyleIdx="0" presStyleCnt="4" custScaleX="170479" custScaleY="136590">
        <dgm:presLayoutVars>
          <dgm:chPref val="3"/>
        </dgm:presLayoutVars>
      </dgm:prSet>
      <dgm:spPr/>
      <dgm:t>
        <a:bodyPr/>
        <a:lstStyle/>
        <a:p>
          <a:endParaRPr lang="en-US"/>
        </a:p>
      </dgm:t>
    </dgm:pt>
    <dgm:pt modelId="{5513EB1B-1A3C-4045-B4C0-B42F4D408F4B}" type="pres">
      <dgm:prSet presAssocID="{83E10B26-5B15-D743-A833-6575729B6A96}" presName="rootConnector" presStyleLbl="node4" presStyleIdx="0" presStyleCnt="4"/>
      <dgm:spPr/>
      <dgm:t>
        <a:bodyPr/>
        <a:lstStyle/>
        <a:p>
          <a:endParaRPr lang="en-US"/>
        </a:p>
      </dgm:t>
    </dgm:pt>
    <dgm:pt modelId="{879E9949-BC3F-1D49-B184-37F865A3CB8E}" type="pres">
      <dgm:prSet presAssocID="{83E10B26-5B15-D743-A833-6575729B6A96}" presName="hierChild4" presStyleCnt="0"/>
      <dgm:spPr/>
    </dgm:pt>
    <dgm:pt modelId="{F73830A1-75B5-F242-AA07-F2DA6BBB31F3}" type="pres">
      <dgm:prSet presAssocID="{83E10B26-5B15-D743-A833-6575729B6A96}" presName="hierChild5" presStyleCnt="0"/>
      <dgm:spPr/>
    </dgm:pt>
    <dgm:pt modelId="{1E78B7BE-D9DA-46A0-9E13-DCED3048A94C}" type="pres">
      <dgm:prSet presAssocID="{E0BD80C8-4339-4A98-AC97-1FE7DC087FD6}" presName="Name37" presStyleLbl="parChTrans1D4" presStyleIdx="1" presStyleCnt="4"/>
      <dgm:spPr/>
      <dgm:t>
        <a:bodyPr/>
        <a:lstStyle/>
        <a:p>
          <a:endParaRPr lang="en-US"/>
        </a:p>
      </dgm:t>
    </dgm:pt>
    <dgm:pt modelId="{D6282D6F-6D1E-4D14-9E95-E21F04F68F16}" type="pres">
      <dgm:prSet presAssocID="{2A07C2D6-C6D9-4311-AECD-8E4EC72AF7BD}" presName="hierRoot2" presStyleCnt="0">
        <dgm:presLayoutVars>
          <dgm:hierBranch val="init"/>
        </dgm:presLayoutVars>
      </dgm:prSet>
      <dgm:spPr/>
    </dgm:pt>
    <dgm:pt modelId="{2AE9D815-A14B-4627-AB7C-C72E3F0E36FA}" type="pres">
      <dgm:prSet presAssocID="{2A07C2D6-C6D9-4311-AECD-8E4EC72AF7BD}" presName="rootComposite" presStyleCnt="0"/>
      <dgm:spPr/>
    </dgm:pt>
    <dgm:pt modelId="{A70448F5-4E64-4CD9-A042-F73E3259D55E}" type="pres">
      <dgm:prSet presAssocID="{2A07C2D6-C6D9-4311-AECD-8E4EC72AF7BD}" presName="rootText" presStyleLbl="node4" presStyleIdx="1" presStyleCnt="4">
        <dgm:presLayoutVars>
          <dgm:chPref val="3"/>
        </dgm:presLayoutVars>
      </dgm:prSet>
      <dgm:spPr/>
      <dgm:t>
        <a:bodyPr/>
        <a:lstStyle/>
        <a:p>
          <a:endParaRPr lang="en-US"/>
        </a:p>
      </dgm:t>
    </dgm:pt>
    <dgm:pt modelId="{A6F24AD0-9B4D-4F39-9720-7DA8060CAFF5}" type="pres">
      <dgm:prSet presAssocID="{2A07C2D6-C6D9-4311-AECD-8E4EC72AF7BD}" presName="rootConnector" presStyleLbl="node4" presStyleIdx="1" presStyleCnt="4"/>
      <dgm:spPr/>
      <dgm:t>
        <a:bodyPr/>
        <a:lstStyle/>
        <a:p>
          <a:endParaRPr lang="en-US"/>
        </a:p>
      </dgm:t>
    </dgm:pt>
    <dgm:pt modelId="{D1AC8814-023E-4408-B842-F5B88660472C}" type="pres">
      <dgm:prSet presAssocID="{2A07C2D6-C6D9-4311-AECD-8E4EC72AF7BD}" presName="hierChild4" presStyleCnt="0"/>
      <dgm:spPr/>
    </dgm:pt>
    <dgm:pt modelId="{1D7C6252-37F5-4B1C-A3FA-D30CA60ED47B}" type="pres">
      <dgm:prSet presAssocID="{2A07C2D6-C6D9-4311-AECD-8E4EC72AF7BD}" presName="hierChild5" presStyleCnt="0"/>
      <dgm:spPr/>
    </dgm:pt>
    <dgm:pt modelId="{289C41FC-53CE-094F-80E8-658A6BAC9D38}" type="pres">
      <dgm:prSet presAssocID="{07F23E3E-C905-8A46-8A93-553F38CEE397}" presName="hierChild5" presStyleCnt="0"/>
      <dgm:spPr/>
    </dgm:pt>
    <dgm:pt modelId="{2F5E4C67-9CEF-FE48-A0B8-F37D2B4799B3}" type="pres">
      <dgm:prSet presAssocID="{16899B0A-C055-0A44-B6C3-83979B96E55D}" presName="Name37" presStyleLbl="parChTrans1D3" presStyleIdx="1" presStyleCnt="6"/>
      <dgm:spPr/>
      <dgm:t>
        <a:bodyPr/>
        <a:lstStyle/>
        <a:p>
          <a:endParaRPr lang="en-US"/>
        </a:p>
      </dgm:t>
    </dgm:pt>
    <dgm:pt modelId="{E3A1048A-18BB-4148-A338-9060565C8AA0}" type="pres">
      <dgm:prSet presAssocID="{7C5BFD2F-F275-1441-B60D-6B934EA68F3B}" presName="hierRoot2" presStyleCnt="0">
        <dgm:presLayoutVars>
          <dgm:hierBranch val="init"/>
        </dgm:presLayoutVars>
      </dgm:prSet>
      <dgm:spPr/>
    </dgm:pt>
    <dgm:pt modelId="{5BBEE16A-5B86-384C-A62D-BA30CD7BE89A}" type="pres">
      <dgm:prSet presAssocID="{7C5BFD2F-F275-1441-B60D-6B934EA68F3B}" presName="rootComposite" presStyleCnt="0"/>
      <dgm:spPr/>
    </dgm:pt>
    <dgm:pt modelId="{BADA4CC2-F5BB-D14B-9358-714504EE1187}" type="pres">
      <dgm:prSet presAssocID="{7C5BFD2F-F275-1441-B60D-6B934EA68F3B}" presName="rootText" presStyleLbl="node3" presStyleIdx="1" presStyleCnt="6" custScaleY="229248">
        <dgm:presLayoutVars>
          <dgm:chPref val="3"/>
        </dgm:presLayoutVars>
      </dgm:prSet>
      <dgm:spPr/>
      <dgm:t>
        <a:bodyPr/>
        <a:lstStyle/>
        <a:p>
          <a:endParaRPr lang="en-US"/>
        </a:p>
      </dgm:t>
    </dgm:pt>
    <dgm:pt modelId="{92C0EEE9-46AB-DC42-AEEE-729A101B4D44}" type="pres">
      <dgm:prSet presAssocID="{7C5BFD2F-F275-1441-B60D-6B934EA68F3B}" presName="rootConnector" presStyleLbl="node3" presStyleIdx="1" presStyleCnt="6"/>
      <dgm:spPr/>
      <dgm:t>
        <a:bodyPr/>
        <a:lstStyle/>
        <a:p>
          <a:endParaRPr lang="en-US"/>
        </a:p>
      </dgm:t>
    </dgm:pt>
    <dgm:pt modelId="{E798B4E6-7BCC-9E46-B281-C9B8F79E3B6F}" type="pres">
      <dgm:prSet presAssocID="{7C5BFD2F-F275-1441-B60D-6B934EA68F3B}" presName="hierChild4" presStyleCnt="0"/>
      <dgm:spPr/>
    </dgm:pt>
    <dgm:pt modelId="{C0F3E88D-C7DF-461D-9368-8CF76DB00F82}" type="pres">
      <dgm:prSet presAssocID="{0B4A1CDB-64DA-4101-B324-76D488E94555}" presName="Name37" presStyleLbl="parChTrans1D4" presStyleIdx="2" presStyleCnt="4"/>
      <dgm:spPr/>
      <dgm:t>
        <a:bodyPr/>
        <a:lstStyle/>
        <a:p>
          <a:endParaRPr lang="en-US"/>
        </a:p>
      </dgm:t>
    </dgm:pt>
    <dgm:pt modelId="{8A3FE6C7-3302-40C6-BFAA-23EEBF28A70D}" type="pres">
      <dgm:prSet presAssocID="{9001F654-0772-465E-BD87-32DF0C63BCB6}" presName="hierRoot2" presStyleCnt="0">
        <dgm:presLayoutVars>
          <dgm:hierBranch val="init"/>
        </dgm:presLayoutVars>
      </dgm:prSet>
      <dgm:spPr/>
    </dgm:pt>
    <dgm:pt modelId="{4467A182-88AA-4729-B8FA-EC0583A23F0C}" type="pres">
      <dgm:prSet presAssocID="{9001F654-0772-465E-BD87-32DF0C63BCB6}" presName="rootComposite" presStyleCnt="0"/>
      <dgm:spPr/>
    </dgm:pt>
    <dgm:pt modelId="{00E8E446-A3EE-47D0-A64A-999723D2D9EA}" type="pres">
      <dgm:prSet presAssocID="{9001F654-0772-465E-BD87-32DF0C63BCB6}" presName="rootText" presStyleLbl="node4" presStyleIdx="2" presStyleCnt="4">
        <dgm:presLayoutVars>
          <dgm:chPref val="3"/>
        </dgm:presLayoutVars>
      </dgm:prSet>
      <dgm:spPr/>
      <dgm:t>
        <a:bodyPr/>
        <a:lstStyle/>
        <a:p>
          <a:endParaRPr lang="en-US"/>
        </a:p>
      </dgm:t>
    </dgm:pt>
    <dgm:pt modelId="{FC661C53-02A2-4BDD-921F-EE115722E4B8}" type="pres">
      <dgm:prSet presAssocID="{9001F654-0772-465E-BD87-32DF0C63BCB6}" presName="rootConnector" presStyleLbl="node4" presStyleIdx="2" presStyleCnt="4"/>
      <dgm:spPr/>
      <dgm:t>
        <a:bodyPr/>
        <a:lstStyle/>
        <a:p>
          <a:endParaRPr lang="en-US"/>
        </a:p>
      </dgm:t>
    </dgm:pt>
    <dgm:pt modelId="{210B5EB5-39E1-4E49-95FC-9276A650CD63}" type="pres">
      <dgm:prSet presAssocID="{9001F654-0772-465E-BD87-32DF0C63BCB6}" presName="hierChild4" presStyleCnt="0"/>
      <dgm:spPr/>
    </dgm:pt>
    <dgm:pt modelId="{20D317DD-87CC-4B1A-9537-0FB41C76D35A}" type="pres">
      <dgm:prSet presAssocID="{9001F654-0772-465E-BD87-32DF0C63BCB6}" presName="hierChild5" presStyleCnt="0"/>
      <dgm:spPr/>
    </dgm:pt>
    <dgm:pt modelId="{57436A6C-D5EC-4A43-B478-1122F5E0AC31}" type="pres">
      <dgm:prSet presAssocID="{7C5BFD2F-F275-1441-B60D-6B934EA68F3B}" presName="hierChild5" presStyleCnt="0"/>
      <dgm:spPr/>
    </dgm:pt>
    <dgm:pt modelId="{14EFB8B5-49E0-3349-BF1D-55FE4EC6079F}" type="pres">
      <dgm:prSet presAssocID="{69D97775-8D56-2744-A388-BB8F6F8E4930}" presName="hierChild5" presStyleCnt="0"/>
      <dgm:spPr/>
    </dgm:pt>
    <dgm:pt modelId="{BD41B62D-6D03-F845-A0A2-ADAE11157B67}" type="pres">
      <dgm:prSet presAssocID="{1DF0894E-98C7-684D-A295-F6BAE44AD65B}" presName="Name37" presStyleLbl="parChTrans1D2" presStyleIdx="1" presStyleCnt="5"/>
      <dgm:spPr/>
      <dgm:t>
        <a:bodyPr/>
        <a:lstStyle/>
        <a:p>
          <a:endParaRPr lang="en-US"/>
        </a:p>
      </dgm:t>
    </dgm:pt>
    <dgm:pt modelId="{404F6A09-DC4B-CB45-974B-C11E64340B89}" type="pres">
      <dgm:prSet presAssocID="{66E8C81B-F916-EA43-A041-23F6AE9076C2}" presName="hierRoot2" presStyleCnt="0">
        <dgm:presLayoutVars>
          <dgm:hierBranch val="init"/>
        </dgm:presLayoutVars>
      </dgm:prSet>
      <dgm:spPr/>
    </dgm:pt>
    <dgm:pt modelId="{FC392502-C676-6B49-B55D-920C0D553F62}" type="pres">
      <dgm:prSet presAssocID="{66E8C81B-F916-EA43-A041-23F6AE9076C2}" presName="rootComposite" presStyleCnt="0"/>
      <dgm:spPr/>
    </dgm:pt>
    <dgm:pt modelId="{88FE2DFC-9FDA-0842-9957-46C078B8DAE0}" type="pres">
      <dgm:prSet presAssocID="{66E8C81B-F916-EA43-A041-23F6AE9076C2}" presName="rootText" presStyleLbl="node2" presStyleIdx="1" presStyleCnt="5">
        <dgm:presLayoutVars>
          <dgm:chPref val="3"/>
        </dgm:presLayoutVars>
      </dgm:prSet>
      <dgm:spPr/>
      <dgm:t>
        <a:bodyPr/>
        <a:lstStyle/>
        <a:p>
          <a:endParaRPr lang="en-US"/>
        </a:p>
      </dgm:t>
    </dgm:pt>
    <dgm:pt modelId="{9BC7CC2A-8E96-434F-BC25-F8958C23F28D}" type="pres">
      <dgm:prSet presAssocID="{66E8C81B-F916-EA43-A041-23F6AE9076C2}" presName="rootConnector" presStyleLbl="node2" presStyleIdx="1" presStyleCnt="5"/>
      <dgm:spPr/>
      <dgm:t>
        <a:bodyPr/>
        <a:lstStyle/>
        <a:p>
          <a:endParaRPr lang="en-US"/>
        </a:p>
      </dgm:t>
    </dgm:pt>
    <dgm:pt modelId="{A69D1192-FB32-6847-A649-63080D979D6F}" type="pres">
      <dgm:prSet presAssocID="{66E8C81B-F916-EA43-A041-23F6AE9076C2}" presName="hierChild4" presStyleCnt="0"/>
      <dgm:spPr/>
    </dgm:pt>
    <dgm:pt modelId="{5990FDC9-BC9C-2D4A-BD9A-634542AFA3E4}" type="pres">
      <dgm:prSet presAssocID="{D302426F-D47E-E447-9E86-FC1B7E0B9463}" presName="Name37" presStyleLbl="parChTrans1D3" presStyleIdx="2" presStyleCnt="6"/>
      <dgm:spPr/>
      <dgm:t>
        <a:bodyPr/>
        <a:lstStyle/>
        <a:p>
          <a:endParaRPr lang="en-US"/>
        </a:p>
      </dgm:t>
    </dgm:pt>
    <dgm:pt modelId="{4B13D38B-73D7-454C-9053-4CF31CA0A862}" type="pres">
      <dgm:prSet presAssocID="{BA273D55-17CF-E64F-908B-D6BDD4DCD460}" presName="hierRoot2" presStyleCnt="0">
        <dgm:presLayoutVars>
          <dgm:hierBranch val="init"/>
        </dgm:presLayoutVars>
      </dgm:prSet>
      <dgm:spPr/>
    </dgm:pt>
    <dgm:pt modelId="{614D1445-7DBA-7C42-BFD5-7F1422490976}" type="pres">
      <dgm:prSet presAssocID="{BA273D55-17CF-E64F-908B-D6BDD4DCD460}" presName="rootComposite" presStyleCnt="0"/>
      <dgm:spPr/>
    </dgm:pt>
    <dgm:pt modelId="{F67528A2-853C-B94E-82F1-51693EACECF4}" type="pres">
      <dgm:prSet presAssocID="{BA273D55-17CF-E64F-908B-D6BDD4DCD460}" presName="rootText" presStyleLbl="node3" presStyleIdx="2" presStyleCnt="6" custScaleY="159377">
        <dgm:presLayoutVars>
          <dgm:chPref val="3"/>
        </dgm:presLayoutVars>
      </dgm:prSet>
      <dgm:spPr/>
      <dgm:t>
        <a:bodyPr/>
        <a:lstStyle/>
        <a:p>
          <a:endParaRPr lang="en-US"/>
        </a:p>
      </dgm:t>
    </dgm:pt>
    <dgm:pt modelId="{C7D86FBB-4476-B748-91AA-E9A86BCADB33}" type="pres">
      <dgm:prSet presAssocID="{BA273D55-17CF-E64F-908B-D6BDD4DCD460}" presName="rootConnector" presStyleLbl="node3" presStyleIdx="2" presStyleCnt="6"/>
      <dgm:spPr/>
      <dgm:t>
        <a:bodyPr/>
        <a:lstStyle/>
        <a:p>
          <a:endParaRPr lang="en-US"/>
        </a:p>
      </dgm:t>
    </dgm:pt>
    <dgm:pt modelId="{BD0EF46C-EB32-CB42-BBCC-F4A9304575EE}" type="pres">
      <dgm:prSet presAssocID="{BA273D55-17CF-E64F-908B-D6BDD4DCD460}" presName="hierChild4" presStyleCnt="0"/>
      <dgm:spPr/>
    </dgm:pt>
    <dgm:pt modelId="{A12FFDDF-148A-B24A-BCFC-44A2C3ADBA00}" type="pres">
      <dgm:prSet presAssocID="{BA273D55-17CF-E64F-908B-D6BDD4DCD460}" presName="hierChild5" presStyleCnt="0"/>
      <dgm:spPr/>
    </dgm:pt>
    <dgm:pt modelId="{AAA3BE27-57A9-014D-A3E9-30827F6EE901}" type="pres">
      <dgm:prSet presAssocID="{30198569-D51B-BF44-9DCF-BBFF7C6A0639}" presName="Name37" presStyleLbl="parChTrans1D3" presStyleIdx="3" presStyleCnt="6"/>
      <dgm:spPr/>
      <dgm:t>
        <a:bodyPr/>
        <a:lstStyle/>
        <a:p>
          <a:endParaRPr lang="en-US"/>
        </a:p>
      </dgm:t>
    </dgm:pt>
    <dgm:pt modelId="{8DCE9C41-B69A-064B-B9E0-CA6684167ABE}" type="pres">
      <dgm:prSet presAssocID="{43B7FE5D-7A1D-1640-B347-DCBA6AB72D27}" presName="hierRoot2" presStyleCnt="0">
        <dgm:presLayoutVars>
          <dgm:hierBranch val="init"/>
        </dgm:presLayoutVars>
      </dgm:prSet>
      <dgm:spPr/>
    </dgm:pt>
    <dgm:pt modelId="{20F81984-9E46-BD4A-A929-7F7A5B2F0BDD}" type="pres">
      <dgm:prSet presAssocID="{43B7FE5D-7A1D-1640-B347-DCBA6AB72D27}" presName="rootComposite" presStyleCnt="0"/>
      <dgm:spPr/>
    </dgm:pt>
    <dgm:pt modelId="{9248520A-6BCC-F549-A8FC-098D4B151EC6}" type="pres">
      <dgm:prSet presAssocID="{43B7FE5D-7A1D-1640-B347-DCBA6AB72D27}" presName="rootText" presStyleLbl="node3" presStyleIdx="3" presStyleCnt="6" custScaleX="152855" custScaleY="181472">
        <dgm:presLayoutVars>
          <dgm:chPref val="3"/>
        </dgm:presLayoutVars>
      </dgm:prSet>
      <dgm:spPr/>
      <dgm:t>
        <a:bodyPr/>
        <a:lstStyle/>
        <a:p>
          <a:endParaRPr lang="en-US"/>
        </a:p>
      </dgm:t>
    </dgm:pt>
    <dgm:pt modelId="{A8D5ED12-4FA9-224D-91BB-AD40267C3245}" type="pres">
      <dgm:prSet presAssocID="{43B7FE5D-7A1D-1640-B347-DCBA6AB72D27}" presName="rootConnector" presStyleLbl="node3" presStyleIdx="3" presStyleCnt="6"/>
      <dgm:spPr/>
      <dgm:t>
        <a:bodyPr/>
        <a:lstStyle/>
        <a:p>
          <a:endParaRPr lang="en-US"/>
        </a:p>
      </dgm:t>
    </dgm:pt>
    <dgm:pt modelId="{6129BCDA-E806-3B47-8077-F7F2835B2300}" type="pres">
      <dgm:prSet presAssocID="{43B7FE5D-7A1D-1640-B347-DCBA6AB72D27}" presName="hierChild4" presStyleCnt="0"/>
      <dgm:spPr/>
    </dgm:pt>
    <dgm:pt modelId="{2FC9C889-4B33-AA46-B499-3496D4033CC7}" type="pres">
      <dgm:prSet presAssocID="{43B7FE5D-7A1D-1640-B347-DCBA6AB72D27}" presName="hierChild5" presStyleCnt="0"/>
      <dgm:spPr/>
    </dgm:pt>
    <dgm:pt modelId="{C9356507-EBF3-734F-A24C-0C5D64A2E3E6}" type="pres">
      <dgm:prSet presAssocID="{66E8C81B-F916-EA43-A041-23F6AE9076C2}" presName="hierChild5" presStyleCnt="0"/>
      <dgm:spPr/>
    </dgm:pt>
    <dgm:pt modelId="{744872B5-08FF-BD41-81B4-4C255B0E9298}" type="pres">
      <dgm:prSet presAssocID="{5A7AC11F-2CF9-C14E-BDE3-1249EA40612B}" presName="Name37" presStyleLbl="parChTrans1D2" presStyleIdx="2" presStyleCnt="5"/>
      <dgm:spPr/>
      <dgm:t>
        <a:bodyPr/>
        <a:lstStyle/>
        <a:p>
          <a:endParaRPr lang="en-US"/>
        </a:p>
      </dgm:t>
    </dgm:pt>
    <dgm:pt modelId="{6E33D031-CFF4-7745-826C-F1D3520117DD}" type="pres">
      <dgm:prSet presAssocID="{8C14B50B-B494-9A42-A54D-7A6F3C482931}" presName="hierRoot2" presStyleCnt="0">
        <dgm:presLayoutVars>
          <dgm:hierBranch val="init"/>
        </dgm:presLayoutVars>
      </dgm:prSet>
      <dgm:spPr/>
    </dgm:pt>
    <dgm:pt modelId="{61FF7CCC-AD1D-314E-9C56-2296DCE315C2}" type="pres">
      <dgm:prSet presAssocID="{8C14B50B-B494-9A42-A54D-7A6F3C482931}" presName="rootComposite" presStyleCnt="0"/>
      <dgm:spPr/>
    </dgm:pt>
    <dgm:pt modelId="{9B9B6EA6-69C4-B94B-BFEE-29469C82E820}" type="pres">
      <dgm:prSet presAssocID="{8C14B50B-B494-9A42-A54D-7A6F3C482931}" presName="rootText" presStyleLbl="node2" presStyleIdx="2" presStyleCnt="5">
        <dgm:presLayoutVars>
          <dgm:chPref val="3"/>
        </dgm:presLayoutVars>
      </dgm:prSet>
      <dgm:spPr/>
      <dgm:t>
        <a:bodyPr/>
        <a:lstStyle/>
        <a:p>
          <a:endParaRPr lang="en-US"/>
        </a:p>
      </dgm:t>
    </dgm:pt>
    <dgm:pt modelId="{ACF94F9C-FCA7-494D-A39F-747E6FBD3DD8}" type="pres">
      <dgm:prSet presAssocID="{8C14B50B-B494-9A42-A54D-7A6F3C482931}" presName="rootConnector" presStyleLbl="node2" presStyleIdx="2" presStyleCnt="5"/>
      <dgm:spPr/>
      <dgm:t>
        <a:bodyPr/>
        <a:lstStyle/>
        <a:p>
          <a:endParaRPr lang="en-US"/>
        </a:p>
      </dgm:t>
    </dgm:pt>
    <dgm:pt modelId="{7DC074AE-C65E-064A-A97C-F2DD9F823E9A}" type="pres">
      <dgm:prSet presAssocID="{8C14B50B-B494-9A42-A54D-7A6F3C482931}" presName="hierChild4" presStyleCnt="0"/>
      <dgm:spPr/>
    </dgm:pt>
    <dgm:pt modelId="{8E9514B3-710E-E041-BE22-F22F7B5960A2}" type="pres">
      <dgm:prSet presAssocID="{AB1FF332-BA9A-E64B-84A7-22DCA9E7DA32}" presName="Name37" presStyleLbl="parChTrans1D3" presStyleIdx="4" presStyleCnt="6"/>
      <dgm:spPr/>
      <dgm:t>
        <a:bodyPr/>
        <a:lstStyle/>
        <a:p>
          <a:endParaRPr lang="en-US"/>
        </a:p>
      </dgm:t>
    </dgm:pt>
    <dgm:pt modelId="{C5B8AFA3-BE95-C24D-9296-F8F637726620}" type="pres">
      <dgm:prSet presAssocID="{56724FC5-FD48-3848-BD54-C90C9BFA3ED8}" presName="hierRoot2" presStyleCnt="0">
        <dgm:presLayoutVars>
          <dgm:hierBranch val="init"/>
        </dgm:presLayoutVars>
      </dgm:prSet>
      <dgm:spPr/>
    </dgm:pt>
    <dgm:pt modelId="{903153B4-2363-874B-8D98-A957B4E69747}" type="pres">
      <dgm:prSet presAssocID="{56724FC5-FD48-3848-BD54-C90C9BFA3ED8}" presName="rootComposite" presStyleCnt="0"/>
      <dgm:spPr/>
    </dgm:pt>
    <dgm:pt modelId="{7359A6C8-036F-FD43-9108-1D6119742AE6}" type="pres">
      <dgm:prSet presAssocID="{56724FC5-FD48-3848-BD54-C90C9BFA3ED8}" presName="rootText" presStyleLbl="node3" presStyleIdx="4" presStyleCnt="6" custScaleX="161833" custScaleY="152127">
        <dgm:presLayoutVars>
          <dgm:chPref val="3"/>
        </dgm:presLayoutVars>
      </dgm:prSet>
      <dgm:spPr/>
      <dgm:t>
        <a:bodyPr/>
        <a:lstStyle/>
        <a:p>
          <a:endParaRPr lang="en-US"/>
        </a:p>
      </dgm:t>
    </dgm:pt>
    <dgm:pt modelId="{1AFCC39F-866E-2C49-A718-6AD8C2DACCA1}" type="pres">
      <dgm:prSet presAssocID="{56724FC5-FD48-3848-BD54-C90C9BFA3ED8}" presName="rootConnector" presStyleLbl="node3" presStyleIdx="4" presStyleCnt="6"/>
      <dgm:spPr/>
      <dgm:t>
        <a:bodyPr/>
        <a:lstStyle/>
        <a:p>
          <a:endParaRPr lang="en-US"/>
        </a:p>
      </dgm:t>
    </dgm:pt>
    <dgm:pt modelId="{B1C30388-7924-1645-8DC1-7EA270D35A31}" type="pres">
      <dgm:prSet presAssocID="{56724FC5-FD48-3848-BD54-C90C9BFA3ED8}" presName="hierChild4" presStyleCnt="0"/>
      <dgm:spPr/>
    </dgm:pt>
    <dgm:pt modelId="{4C5647DA-E06F-6F43-A42E-C09AC2F7A176}" type="pres">
      <dgm:prSet presAssocID="{56724FC5-FD48-3848-BD54-C90C9BFA3ED8}" presName="hierChild5" presStyleCnt="0"/>
      <dgm:spPr/>
    </dgm:pt>
    <dgm:pt modelId="{D3517112-187B-8C4A-A751-DF75357347C6}" type="pres">
      <dgm:prSet presAssocID="{8C14B50B-B494-9A42-A54D-7A6F3C482931}" presName="hierChild5" presStyleCnt="0"/>
      <dgm:spPr/>
    </dgm:pt>
    <dgm:pt modelId="{6FD89B77-8C64-C54B-83CD-FA5CF3D3123E}" type="pres">
      <dgm:prSet presAssocID="{43D4FC37-F548-9946-A486-A7EC1B7AA238}" presName="Name37" presStyleLbl="parChTrans1D2" presStyleIdx="3" presStyleCnt="5"/>
      <dgm:spPr/>
      <dgm:t>
        <a:bodyPr/>
        <a:lstStyle/>
        <a:p>
          <a:endParaRPr lang="en-US"/>
        </a:p>
      </dgm:t>
    </dgm:pt>
    <dgm:pt modelId="{BC577D33-F71A-EF4D-937B-2F61360F5623}" type="pres">
      <dgm:prSet presAssocID="{5B62DDFF-272C-0E4B-87E8-A01D6115F282}" presName="hierRoot2" presStyleCnt="0">
        <dgm:presLayoutVars>
          <dgm:hierBranch val="init"/>
        </dgm:presLayoutVars>
      </dgm:prSet>
      <dgm:spPr/>
    </dgm:pt>
    <dgm:pt modelId="{778124A1-6346-FE42-BADD-923E6634C1F8}" type="pres">
      <dgm:prSet presAssocID="{5B62DDFF-272C-0E4B-87E8-A01D6115F282}" presName="rootComposite" presStyleCnt="0"/>
      <dgm:spPr/>
    </dgm:pt>
    <dgm:pt modelId="{D4A2153C-FE55-6C45-BF41-710F2E6BAEDA}" type="pres">
      <dgm:prSet presAssocID="{5B62DDFF-272C-0E4B-87E8-A01D6115F282}" presName="rootText" presStyleLbl="node2" presStyleIdx="3" presStyleCnt="5">
        <dgm:presLayoutVars>
          <dgm:chPref val="3"/>
        </dgm:presLayoutVars>
      </dgm:prSet>
      <dgm:spPr/>
      <dgm:t>
        <a:bodyPr/>
        <a:lstStyle/>
        <a:p>
          <a:endParaRPr lang="en-US"/>
        </a:p>
      </dgm:t>
    </dgm:pt>
    <dgm:pt modelId="{0101BD4F-75C4-3F4D-BAF1-441A73A52958}" type="pres">
      <dgm:prSet presAssocID="{5B62DDFF-272C-0E4B-87E8-A01D6115F282}" presName="rootConnector" presStyleLbl="node2" presStyleIdx="3" presStyleCnt="5"/>
      <dgm:spPr/>
      <dgm:t>
        <a:bodyPr/>
        <a:lstStyle/>
        <a:p>
          <a:endParaRPr lang="en-US"/>
        </a:p>
      </dgm:t>
    </dgm:pt>
    <dgm:pt modelId="{C85F433D-5F87-B344-B127-3E3AEBC64C15}" type="pres">
      <dgm:prSet presAssocID="{5B62DDFF-272C-0E4B-87E8-A01D6115F282}" presName="hierChild4" presStyleCnt="0"/>
      <dgm:spPr/>
    </dgm:pt>
    <dgm:pt modelId="{654041D5-F52E-4C46-B3F3-A1087471DD3C}" type="pres">
      <dgm:prSet presAssocID="{0D7B022A-B10B-5545-B411-9F540A3AA090}" presName="Name37" presStyleLbl="parChTrans1D3" presStyleIdx="5" presStyleCnt="6"/>
      <dgm:spPr/>
      <dgm:t>
        <a:bodyPr/>
        <a:lstStyle/>
        <a:p>
          <a:endParaRPr lang="en-US"/>
        </a:p>
      </dgm:t>
    </dgm:pt>
    <dgm:pt modelId="{889B9C8A-3F46-2A43-959A-391231860639}" type="pres">
      <dgm:prSet presAssocID="{9A47B57B-6596-6E4F-BBB2-DC19C4155CD7}" presName="hierRoot2" presStyleCnt="0">
        <dgm:presLayoutVars>
          <dgm:hierBranch val="init"/>
        </dgm:presLayoutVars>
      </dgm:prSet>
      <dgm:spPr/>
    </dgm:pt>
    <dgm:pt modelId="{F3F35684-1C00-A94F-B2C0-3F32341A58AD}" type="pres">
      <dgm:prSet presAssocID="{9A47B57B-6596-6E4F-BBB2-DC19C4155CD7}" presName="rootComposite" presStyleCnt="0"/>
      <dgm:spPr/>
    </dgm:pt>
    <dgm:pt modelId="{BC4C9193-0CE7-DE4F-A940-2C30CB033339}" type="pres">
      <dgm:prSet presAssocID="{9A47B57B-6596-6E4F-BBB2-DC19C4155CD7}" presName="rootText" presStyleLbl="node3" presStyleIdx="5" presStyleCnt="6" custScaleX="163651" custScaleY="145853">
        <dgm:presLayoutVars>
          <dgm:chPref val="3"/>
        </dgm:presLayoutVars>
      </dgm:prSet>
      <dgm:spPr/>
      <dgm:t>
        <a:bodyPr/>
        <a:lstStyle/>
        <a:p>
          <a:endParaRPr lang="en-US"/>
        </a:p>
      </dgm:t>
    </dgm:pt>
    <dgm:pt modelId="{D3E4AB46-6C48-F740-982D-92B6F84AF243}" type="pres">
      <dgm:prSet presAssocID="{9A47B57B-6596-6E4F-BBB2-DC19C4155CD7}" presName="rootConnector" presStyleLbl="node3" presStyleIdx="5" presStyleCnt="6"/>
      <dgm:spPr/>
      <dgm:t>
        <a:bodyPr/>
        <a:lstStyle/>
        <a:p>
          <a:endParaRPr lang="en-US"/>
        </a:p>
      </dgm:t>
    </dgm:pt>
    <dgm:pt modelId="{47609A4E-4EA2-F440-9C66-825B627FC9C9}" type="pres">
      <dgm:prSet presAssocID="{9A47B57B-6596-6E4F-BBB2-DC19C4155CD7}" presName="hierChild4" presStyleCnt="0"/>
      <dgm:spPr/>
    </dgm:pt>
    <dgm:pt modelId="{F0910ED5-2B2F-7E4B-ACC2-5A64427D67E7}" type="pres">
      <dgm:prSet presAssocID="{3432CFD9-8A2B-5245-88E3-5FEE485C33B3}" presName="Name37" presStyleLbl="parChTrans1D4" presStyleIdx="3" presStyleCnt="4"/>
      <dgm:spPr/>
      <dgm:t>
        <a:bodyPr/>
        <a:lstStyle/>
        <a:p>
          <a:endParaRPr lang="en-US"/>
        </a:p>
      </dgm:t>
    </dgm:pt>
    <dgm:pt modelId="{3B8D09EB-B08B-934E-A36D-BB897D351F27}" type="pres">
      <dgm:prSet presAssocID="{AEC822E0-F3F5-4C4A-8208-3831AC97F7D3}" presName="hierRoot2" presStyleCnt="0">
        <dgm:presLayoutVars>
          <dgm:hierBranch val="init"/>
        </dgm:presLayoutVars>
      </dgm:prSet>
      <dgm:spPr/>
    </dgm:pt>
    <dgm:pt modelId="{FBD3EF08-9835-8B4C-9743-310F3DE127EC}" type="pres">
      <dgm:prSet presAssocID="{AEC822E0-F3F5-4C4A-8208-3831AC97F7D3}" presName="rootComposite" presStyleCnt="0"/>
      <dgm:spPr/>
    </dgm:pt>
    <dgm:pt modelId="{2FE9DDA1-992C-EB48-BBF1-9D661D90444F}" type="pres">
      <dgm:prSet presAssocID="{AEC822E0-F3F5-4C4A-8208-3831AC97F7D3}" presName="rootText" presStyleLbl="node4" presStyleIdx="3" presStyleCnt="4" custScaleX="142340" custScaleY="159190">
        <dgm:presLayoutVars>
          <dgm:chPref val="3"/>
        </dgm:presLayoutVars>
      </dgm:prSet>
      <dgm:spPr/>
      <dgm:t>
        <a:bodyPr/>
        <a:lstStyle/>
        <a:p>
          <a:endParaRPr lang="en-US"/>
        </a:p>
      </dgm:t>
    </dgm:pt>
    <dgm:pt modelId="{61A45F6C-BC92-024E-9DD3-E413D48EDF3B}" type="pres">
      <dgm:prSet presAssocID="{AEC822E0-F3F5-4C4A-8208-3831AC97F7D3}" presName="rootConnector" presStyleLbl="node4" presStyleIdx="3" presStyleCnt="4"/>
      <dgm:spPr/>
      <dgm:t>
        <a:bodyPr/>
        <a:lstStyle/>
        <a:p>
          <a:endParaRPr lang="en-US"/>
        </a:p>
      </dgm:t>
    </dgm:pt>
    <dgm:pt modelId="{D4F883EF-0495-254C-8478-2AE0DBA90C96}" type="pres">
      <dgm:prSet presAssocID="{AEC822E0-F3F5-4C4A-8208-3831AC97F7D3}" presName="hierChild4" presStyleCnt="0"/>
      <dgm:spPr/>
    </dgm:pt>
    <dgm:pt modelId="{7AF6FE8E-9FA0-EB44-A151-9A5B543A5355}" type="pres">
      <dgm:prSet presAssocID="{AEC822E0-F3F5-4C4A-8208-3831AC97F7D3}" presName="hierChild5" presStyleCnt="0"/>
      <dgm:spPr/>
    </dgm:pt>
    <dgm:pt modelId="{9BC13BF5-0220-8941-97F6-A0E6ECBF1E86}" type="pres">
      <dgm:prSet presAssocID="{9A47B57B-6596-6E4F-BBB2-DC19C4155CD7}" presName="hierChild5" presStyleCnt="0"/>
      <dgm:spPr/>
    </dgm:pt>
    <dgm:pt modelId="{6BC5D760-F684-D346-AA3C-FC76EC815047}" type="pres">
      <dgm:prSet presAssocID="{5B62DDFF-272C-0E4B-87E8-A01D6115F282}" presName="hierChild5" presStyleCnt="0"/>
      <dgm:spPr/>
    </dgm:pt>
    <dgm:pt modelId="{EC58B2FA-77B3-0544-929D-C4F51372191D}" type="pres">
      <dgm:prSet presAssocID="{8A11960F-C5A3-FF4C-8B13-9844D4453753}" presName="Name37" presStyleLbl="parChTrans1D2" presStyleIdx="4" presStyleCnt="5"/>
      <dgm:spPr/>
      <dgm:t>
        <a:bodyPr/>
        <a:lstStyle/>
        <a:p>
          <a:endParaRPr lang="en-US"/>
        </a:p>
      </dgm:t>
    </dgm:pt>
    <dgm:pt modelId="{722E58B8-5037-9E44-AF67-578BF9F6F175}" type="pres">
      <dgm:prSet presAssocID="{1BAE2617-7732-8848-A793-C3B9790A1B62}" presName="hierRoot2" presStyleCnt="0">
        <dgm:presLayoutVars>
          <dgm:hierBranch val="init"/>
        </dgm:presLayoutVars>
      </dgm:prSet>
      <dgm:spPr/>
    </dgm:pt>
    <dgm:pt modelId="{DA948271-53AB-124F-85AB-8457F22CC57B}" type="pres">
      <dgm:prSet presAssocID="{1BAE2617-7732-8848-A793-C3B9790A1B62}" presName="rootComposite" presStyleCnt="0"/>
      <dgm:spPr/>
    </dgm:pt>
    <dgm:pt modelId="{3F07665B-EAA8-6947-A31E-A41C1DC10F60}" type="pres">
      <dgm:prSet presAssocID="{1BAE2617-7732-8848-A793-C3B9790A1B62}" presName="rootText" presStyleLbl="node2" presStyleIdx="4" presStyleCnt="5">
        <dgm:presLayoutVars>
          <dgm:chPref val="3"/>
        </dgm:presLayoutVars>
      </dgm:prSet>
      <dgm:spPr/>
      <dgm:t>
        <a:bodyPr/>
        <a:lstStyle/>
        <a:p>
          <a:endParaRPr lang="en-US"/>
        </a:p>
      </dgm:t>
    </dgm:pt>
    <dgm:pt modelId="{D3F685A0-EBA9-9049-8B44-E4B67B8D5FE0}" type="pres">
      <dgm:prSet presAssocID="{1BAE2617-7732-8848-A793-C3B9790A1B62}" presName="rootConnector" presStyleLbl="node2" presStyleIdx="4" presStyleCnt="5"/>
      <dgm:spPr/>
      <dgm:t>
        <a:bodyPr/>
        <a:lstStyle/>
        <a:p>
          <a:endParaRPr lang="en-US"/>
        </a:p>
      </dgm:t>
    </dgm:pt>
    <dgm:pt modelId="{40EC887E-A639-FD4B-A14D-2F89D5D684DC}" type="pres">
      <dgm:prSet presAssocID="{1BAE2617-7732-8848-A793-C3B9790A1B62}" presName="hierChild4" presStyleCnt="0"/>
      <dgm:spPr/>
    </dgm:pt>
    <dgm:pt modelId="{E2326655-3C24-7D46-B5D1-96DC74FA7426}" type="pres">
      <dgm:prSet presAssocID="{1BAE2617-7732-8848-A793-C3B9790A1B62}" presName="hierChild5" presStyleCnt="0"/>
      <dgm:spPr/>
    </dgm:pt>
    <dgm:pt modelId="{ADCCB45F-A4E4-9745-A28C-252649FC50EC}" type="pres">
      <dgm:prSet presAssocID="{58FC699D-40F4-1648-A650-CD0F9A04CE3F}" presName="hierChild3" presStyleCnt="0"/>
      <dgm:spPr/>
    </dgm:pt>
  </dgm:ptLst>
  <dgm:cxnLst>
    <dgm:cxn modelId="{2F63FDD1-3F61-FA4E-870A-B959E2E5F19F}" type="presOf" srcId="{1BAE2617-7732-8848-A793-C3B9790A1B62}" destId="{3F07665B-EAA8-6947-A31E-A41C1DC10F60}" srcOrd="0" destOrd="0" presId="urn:microsoft.com/office/officeart/2005/8/layout/orgChart1"/>
    <dgm:cxn modelId="{CB97CAB3-356C-41D0-91E3-76BA9CC1F4B8}" type="presOf" srcId="{16899B0A-C055-0A44-B6C3-83979B96E55D}" destId="{2F5E4C67-9CEF-FE48-A0B8-F37D2B4799B3}" srcOrd="0" destOrd="0" presId="urn:microsoft.com/office/officeart/2005/8/layout/orgChart1"/>
    <dgm:cxn modelId="{D46E9C6A-C7B5-044F-92F4-53B41E2E4021}" srcId="{58FC699D-40F4-1648-A650-CD0F9A04CE3F}" destId="{69D97775-8D56-2744-A388-BB8F6F8E4930}" srcOrd="0" destOrd="0" parTransId="{633C1F00-C374-3849-A589-C9B6A1587102}" sibTransId="{1D640FA8-2AD7-A046-94E6-66F1B1B2A2E4}"/>
    <dgm:cxn modelId="{8FFF5B76-F38A-3942-878F-C935C0CFB81E}" type="presOf" srcId="{83E10B26-5B15-D743-A833-6575729B6A96}" destId="{5513EB1B-1A3C-4045-B4C0-B42F4D408F4B}" srcOrd="1"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8960DBDB-1756-9848-8D03-86BA68EC0EC3}" srcId="{58FC699D-40F4-1648-A650-CD0F9A04CE3F}" destId="{66E8C81B-F916-EA43-A041-23F6AE9076C2}" srcOrd="1" destOrd="0" parTransId="{1DF0894E-98C7-684D-A295-F6BAE44AD65B}" sibTransId="{BFF3BC7C-4CF6-C345-9D96-F897FFF4B463}"/>
    <dgm:cxn modelId="{F7FFB7F2-EA6C-4EE2-B75C-53A2C142E751}" type="presOf" srcId="{0B4A1CDB-64DA-4101-B324-76D488E94555}" destId="{C0F3E88D-C7DF-461D-9368-8CF76DB00F82}" srcOrd="0" destOrd="0" presId="urn:microsoft.com/office/officeart/2005/8/layout/orgChart1"/>
    <dgm:cxn modelId="{57372BC5-571A-FC4F-965D-2DB3BB045049}" srcId="{9A47B57B-6596-6E4F-BBB2-DC19C4155CD7}" destId="{AEC822E0-F3F5-4C4A-8208-3831AC97F7D3}" srcOrd="0" destOrd="0" parTransId="{3432CFD9-8A2B-5245-88E3-5FEE485C33B3}" sibTransId="{7352F08D-B2BE-A449-AD22-7E1734E761D7}"/>
    <dgm:cxn modelId="{7406F781-D496-41A7-9BF9-883841C4CFBF}" type="presOf" srcId="{2A07C2D6-C6D9-4311-AECD-8E4EC72AF7BD}" destId="{A70448F5-4E64-4CD9-A042-F73E3259D55E}" srcOrd="0" destOrd="0" presId="urn:microsoft.com/office/officeart/2005/8/layout/orgChart1"/>
    <dgm:cxn modelId="{A1D78795-3824-471E-803C-E8A2B3891F06}" type="presOf" srcId="{E0BD80C8-4339-4A98-AC97-1FE7DC087FD6}" destId="{1E78B7BE-D9DA-46A0-9E13-DCED3048A94C}" srcOrd="0" destOrd="0" presId="urn:microsoft.com/office/officeart/2005/8/layout/orgChart1"/>
    <dgm:cxn modelId="{5BE1030D-E6AE-2842-A8D1-EDEBE6F5E3FF}" type="presOf" srcId="{0D7B022A-B10B-5545-B411-9F540A3AA090}" destId="{654041D5-F52E-4C46-B3F3-A1087471DD3C}" srcOrd="0" destOrd="0" presId="urn:microsoft.com/office/officeart/2005/8/layout/orgChart1"/>
    <dgm:cxn modelId="{C383AA77-F494-244D-91C9-7C7D5D634091}" type="presOf" srcId="{77C54E52-2B59-6F42-806D-5C5736D05059}" destId="{6DE10D0A-2D57-EC4A-A883-F0ED4B43EBD6}" srcOrd="0" destOrd="0" presId="urn:microsoft.com/office/officeart/2005/8/layout/orgChart1"/>
    <dgm:cxn modelId="{E123E885-C7D1-4CCE-B6B9-FAEC2BB0A065}" srcId="{7C5BFD2F-F275-1441-B60D-6B934EA68F3B}" destId="{9001F654-0772-465E-BD87-32DF0C63BCB6}" srcOrd="0" destOrd="0" parTransId="{0B4A1CDB-64DA-4101-B324-76D488E94555}" sibTransId="{2F6D79E2-1123-4BDD-88B3-2082AC8A3276}"/>
    <dgm:cxn modelId="{8FA757D5-233F-314C-9CC9-3EF56DE25317}" type="presOf" srcId="{5B62DDFF-272C-0E4B-87E8-A01D6115F282}" destId="{0101BD4F-75C4-3F4D-BAF1-441A73A52958}" srcOrd="1" destOrd="0" presId="urn:microsoft.com/office/officeart/2005/8/layout/orgChart1"/>
    <dgm:cxn modelId="{3F02756D-9CDA-FC48-9C3F-17982975EEE5}" type="presOf" srcId="{69D97775-8D56-2744-A388-BB8F6F8E4930}" destId="{61CFDE8A-D4F4-A74A-B4E7-CFEF66A336A8}" srcOrd="0" destOrd="0" presId="urn:microsoft.com/office/officeart/2005/8/layout/orgChart1"/>
    <dgm:cxn modelId="{D34501D4-99C0-B944-ACBD-53E84DD8316F}" type="presOf" srcId="{BA273D55-17CF-E64F-908B-D6BDD4DCD460}" destId="{F67528A2-853C-B94E-82F1-51693EACECF4}" srcOrd="0" destOrd="0" presId="urn:microsoft.com/office/officeart/2005/8/layout/orgChart1"/>
    <dgm:cxn modelId="{6ECBA67D-D2F0-1644-98A5-5F5917F663B7}" type="presOf" srcId="{AB1FF332-BA9A-E64B-84A7-22DCA9E7DA32}" destId="{8E9514B3-710E-E041-BE22-F22F7B5960A2}" srcOrd="0" destOrd="0" presId="urn:microsoft.com/office/officeart/2005/8/layout/orgChart1"/>
    <dgm:cxn modelId="{5ADBC24C-403C-8E40-9F01-85A22E70A3C8}" type="presOf" srcId="{8C14B50B-B494-9A42-A54D-7A6F3C482931}" destId="{9B9B6EA6-69C4-B94B-BFEE-29469C82E820}" srcOrd="0" destOrd="0" presId="urn:microsoft.com/office/officeart/2005/8/layout/orgChart1"/>
    <dgm:cxn modelId="{AABEDBED-B367-3548-A354-1761D65FC972}" type="presOf" srcId="{5B62DDFF-272C-0E4B-87E8-A01D6115F282}" destId="{D4A2153C-FE55-6C45-BF41-710F2E6BAEDA}" srcOrd="0" destOrd="0" presId="urn:microsoft.com/office/officeart/2005/8/layout/orgChart1"/>
    <dgm:cxn modelId="{F1725C2F-EA1E-4040-A9D0-51EA5AAAF405}" type="presOf" srcId="{43B7FE5D-7A1D-1640-B347-DCBA6AB72D27}" destId="{A8D5ED12-4FA9-224D-91BB-AD40267C3245}" srcOrd="1" destOrd="0" presId="urn:microsoft.com/office/officeart/2005/8/layout/orgChart1"/>
    <dgm:cxn modelId="{B6EB679A-714E-6D45-BD71-CDE1422ECEBF}" type="presOf" srcId="{D302426F-D47E-E447-9E86-FC1B7E0B9463}" destId="{5990FDC9-BC9C-2D4A-BD9A-634542AFA3E4}" srcOrd="0" destOrd="0" presId="urn:microsoft.com/office/officeart/2005/8/layout/orgChart1"/>
    <dgm:cxn modelId="{E615BB00-F1EF-9E46-87B9-129379D65F1E}" srcId="{69D97775-8D56-2744-A388-BB8F6F8E4930}" destId="{07F23E3E-C905-8A46-8A93-553F38CEE397}" srcOrd="0" destOrd="0" parTransId="{C6BCF620-7C75-E449-A847-DB6E744451FE}" sibTransId="{65B654B5-D069-6E42-830A-38EEBE9368E2}"/>
    <dgm:cxn modelId="{86906063-2418-1045-925B-B7A53D15249F}" type="presOf" srcId="{30198569-D51B-BF44-9DCF-BBFF7C6A0639}" destId="{AAA3BE27-57A9-014D-A3E9-30827F6EE901}" srcOrd="0" destOrd="0" presId="urn:microsoft.com/office/officeart/2005/8/layout/orgChart1"/>
    <dgm:cxn modelId="{74C3F198-F77B-4A8F-A6FF-B66624F60B5A}" type="presOf" srcId="{7C5BFD2F-F275-1441-B60D-6B934EA68F3B}" destId="{92C0EEE9-46AB-DC42-AEEE-729A101B4D44}" srcOrd="1" destOrd="0" presId="urn:microsoft.com/office/officeart/2005/8/layout/orgChart1"/>
    <dgm:cxn modelId="{C48D06DA-966A-DE43-B40D-DECE1565DCEA}" type="presOf" srcId="{BA273D55-17CF-E64F-908B-D6BDD4DCD460}" destId="{C7D86FBB-4476-B748-91AA-E9A86BCADB33}" srcOrd="1" destOrd="0" presId="urn:microsoft.com/office/officeart/2005/8/layout/orgChart1"/>
    <dgm:cxn modelId="{45A34584-00D8-1E4C-ACE0-13BC811AEA2E}" type="presOf" srcId="{66E8C81B-F916-EA43-A041-23F6AE9076C2}" destId="{9BC7CC2A-8E96-434F-BC25-F8958C23F28D}" srcOrd="1" destOrd="0" presId="urn:microsoft.com/office/officeart/2005/8/layout/orgChart1"/>
    <dgm:cxn modelId="{837FCCE3-05E3-48A2-BED1-5507F7AF8A7F}" type="presOf" srcId="{9001F654-0772-465E-BD87-32DF0C63BCB6}" destId="{00E8E446-A3EE-47D0-A64A-999723D2D9EA}" srcOrd="0" destOrd="0" presId="urn:microsoft.com/office/officeart/2005/8/layout/orgChart1"/>
    <dgm:cxn modelId="{13186C41-3DE1-CD48-95FA-2F7FD1462EFB}" type="presOf" srcId="{C6BCF620-7C75-E449-A847-DB6E744451FE}" destId="{7BA60278-B4D4-B549-B8E4-4DA9C23A382D}" srcOrd="0" destOrd="0" presId="urn:microsoft.com/office/officeart/2005/8/layout/orgChart1"/>
    <dgm:cxn modelId="{D7266B3C-2FE6-E04D-A716-F09FF2457E44}" type="presOf" srcId="{1DF0894E-98C7-684D-A295-F6BAE44AD65B}" destId="{BD41B62D-6D03-F845-A0A2-ADAE11157B67}" srcOrd="0" destOrd="0" presId="urn:microsoft.com/office/officeart/2005/8/layout/orgChart1"/>
    <dgm:cxn modelId="{90603165-EFA7-4244-93ED-D95521E8583F}" type="presOf" srcId="{9001F654-0772-465E-BD87-32DF0C63BCB6}" destId="{FC661C53-02A2-4BDD-921F-EE115722E4B8}" srcOrd="1" destOrd="0" presId="urn:microsoft.com/office/officeart/2005/8/layout/orgChart1"/>
    <dgm:cxn modelId="{54166FBE-7AE2-844B-B6CD-94AD103BB8E2}" type="presOf" srcId="{633C1F00-C374-3849-A589-C9B6A1587102}" destId="{2DF6C2D2-E58F-534E-A592-7F7725A91888}" srcOrd="0" destOrd="0" presId="urn:microsoft.com/office/officeart/2005/8/layout/orgChart1"/>
    <dgm:cxn modelId="{CD8413C6-E978-DA4B-8DF4-DBEE483473CF}" srcId="{07F23E3E-C905-8A46-8A93-553F38CEE397}" destId="{83E10B26-5B15-D743-A833-6575729B6A96}" srcOrd="0" destOrd="0" parTransId="{77C54E52-2B59-6F42-806D-5C5736D05059}" sibTransId="{7848DF8F-FB6C-F443-9DBA-E39C9E61AD78}"/>
    <dgm:cxn modelId="{1BB79F3E-2E5E-446C-93BC-CE7EFFEBDAE4}" type="presOf" srcId="{7C5BFD2F-F275-1441-B60D-6B934EA68F3B}" destId="{BADA4CC2-F5BB-D14B-9358-714504EE1187}" srcOrd="0" destOrd="0" presId="urn:microsoft.com/office/officeart/2005/8/layout/orgChart1"/>
    <dgm:cxn modelId="{03449882-B705-F24F-8C28-ED749A95E42C}" type="presOf" srcId="{5A7AC11F-2CF9-C14E-BDE3-1249EA40612B}" destId="{744872B5-08FF-BD41-81B4-4C255B0E9298}" srcOrd="0" destOrd="0" presId="urn:microsoft.com/office/officeart/2005/8/layout/orgChart1"/>
    <dgm:cxn modelId="{717BD0D2-4469-6146-94D2-17A78DB66985}" type="presOf" srcId="{1BAE2617-7732-8848-A793-C3B9790A1B62}" destId="{D3F685A0-EBA9-9049-8B44-E4B67B8D5FE0}" srcOrd="1" destOrd="0" presId="urn:microsoft.com/office/officeart/2005/8/layout/orgChart1"/>
    <dgm:cxn modelId="{29640A7A-9851-C147-901F-1F1E4C8A8E4F}" srcId="{2B90040C-8B8B-9D47-93E4-5198BE779386}" destId="{58FC699D-40F4-1648-A650-CD0F9A04CE3F}" srcOrd="0" destOrd="0" parTransId="{7E15C48D-D310-774A-9108-40EDF125E4E6}" sibTransId="{3FA8EA13-3522-F442-AD42-F52D2876493D}"/>
    <dgm:cxn modelId="{A155D646-F313-2B44-89EE-6B99758471E6}" type="presOf" srcId="{43D4FC37-F548-9946-A486-A7EC1B7AA238}" destId="{6FD89B77-8C64-C54B-83CD-FA5CF3D3123E}" srcOrd="0" destOrd="0" presId="urn:microsoft.com/office/officeart/2005/8/layout/orgChart1"/>
    <dgm:cxn modelId="{F3F65F2D-5A28-1C46-AE08-7DB5CB5B344B}" type="presOf" srcId="{8C14B50B-B494-9A42-A54D-7A6F3C482931}" destId="{ACF94F9C-FCA7-494D-A39F-747E6FBD3DD8}" srcOrd="1" destOrd="0" presId="urn:microsoft.com/office/officeart/2005/8/layout/orgChart1"/>
    <dgm:cxn modelId="{A09F7AA0-5372-484E-82B0-22E3B4D5B7AF}" type="presOf" srcId="{56724FC5-FD48-3848-BD54-C90C9BFA3ED8}" destId="{1AFCC39F-866E-2C49-A718-6AD8C2DACCA1}" srcOrd="1" destOrd="0" presId="urn:microsoft.com/office/officeart/2005/8/layout/orgChart1"/>
    <dgm:cxn modelId="{FF84644D-90BF-3E4E-AEF9-DB931381D34D}" type="presOf" srcId="{9A47B57B-6596-6E4F-BBB2-DC19C4155CD7}" destId="{D3E4AB46-6C48-F740-982D-92B6F84AF243}" srcOrd="1" destOrd="0" presId="urn:microsoft.com/office/officeart/2005/8/layout/orgChart1"/>
    <dgm:cxn modelId="{85A27A30-0B27-FE49-BB46-8988E3624D66}" type="presOf" srcId="{8A11960F-C5A3-FF4C-8B13-9844D4453753}" destId="{EC58B2FA-77B3-0544-929D-C4F51372191D}" srcOrd="0" destOrd="0" presId="urn:microsoft.com/office/officeart/2005/8/layout/orgChart1"/>
    <dgm:cxn modelId="{70284F84-380C-3341-A017-9EC25CFAC070}" type="presOf" srcId="{58FC699D-40F4-1648-A650-CD0F9A04CE3F}" destId="{FB8129D0-7A3B-A942-9117-F26BB1E9740D}" srcOrd="0" destOrd="0" presId="urn:microsoft.com/office/officeart/2005/8/layout/orgChart1"/>
    <dgm:cxn modelId="{99B78505-6B54-4743-9AC1-5D80630DC382}" srcId="{07F23E3E-C905-8A46-8A93-553F38CEE397}" destId="{2A07C2D6-C6D9-4311-AECD-8E4EC72AF7BD}" srcOrd="1" destOrd="0" parTransId="{E0BD80C8-4339-4A98-AC97-1FE7DC087FD6}" sibTransId="{FDDC29AF-B477-4E54-9D15-DD101C28D023}"/>
    <dgm:cxn modelId="{1FC47AAE-0052-984F-A15A-D965BD5172AE}" srcId="{69D97775-8D56-2744-A388-BB8F6F8E4930}" destId="{7C5BFD2F-F275-1441-B60D-6B934EA68F3B}" srcOrd="1" destOrd="0" parTransId="{16899B0A-C055-0A44-B6C3-83979B96E55D}" sibTransId="{ECF51CEF-3DF4-EF47-AC75-C33B00240ABA}"/>
    <dgm:cxn modelId="{DBDECC04-66BD-B244-9416-22FFF7A7EB08}" type="presOf" srcId="{56724FC5-FD48-3848-BD54-C90C9BFA3ED8}" destId="{7359A6C8-036F-FD43-9108-1D6119742AE6}" srcOrd="0" destOrd="0" presId="urn:microsoft.com/office/officeart/2005/8/layout/orgChart1"/>
    <dgm:cxn modelId="{D37047F5-0522-D842-A80A-600781855026}" type="presOf" srcId="{9A47B57B-6596-6E4F-BBB2-DC19C4155CD7}" destId="{BC4C9193-0CE7-DE4F-A940-2C30CB033339}" srcOrd="0" destOrd="0" presId="urn:microsoft.com/office/officeart/2005/8/layout/orgChart1"/>
    <dgm:cxn modelId="{909C8DF7-959E-8A40-B398-BF9A3640EA03}" srcId="{58FC699D-40F4-1648-A650-CD0F9A04CE3F}" destId="{8C14B50B-B494-9A42-A54D-7A6F3C482931}" srcOrd="2" destOrd="0" parTransId="{5A7AC11F-2CF9-C14E-BDE3-1249EA40612B}" sibTransId="{C01891C1-638A-1E4F-9E05-FFD76A13B43E}"/>
    <dgm:cxn modelId="{8694F62A-A039-8B42-BD3B-3B518B07E5F8}" type="presOf" srcId="{83E10B26-5B15-D743-A833-6575729B6A96}" destId="{DBE5C18D-51F8-B844-9A94-6CFED4E068D5}" srcOrd="0" destOrd="0" presId="urn:microsoft.com/office/officeart/2005/8/layout/orgChart1"/>
    <dgm:cxn modelId="{4C370E77-26AD-4847-A18C-BADE299355AE}" srcId="{66E8C81B-F916-EA43-A041-23F6AE9076C2}" destId="{BA273D55-17CF-E64F-908B-D6BDD4DCD460}" srcOrd="0" destOrd="0" parTransId="{D302426F-D47E-E447-9E86-FC1B7E0B9463}" sibTransId="{116164E5-0E30-BB41-B684-55633B5066B3}"/>
    <dgm:cxn modelId="{E06B59D2-E32A-6648-B5A5-7A5C995C275F}" srcId="{58FC699D-40F4-1648-A650-CD0F9A04CE3F}" destId="{1BAE2617-7732-8848-A793-C3B9790A1B62}" srcOrd="4" destOrd="0" parTransId="{8A11960F-C5A3-FF4C-8B13-9844D4453753}" sibTransId="{531731BB-12D8-B54C-BD4A-E64244A7EFA6}"/>
    <dgm:cxn modelId="{DDCBD29A-1D4C-6840-99F8-30E7D966A36A}" type="presOf" srcId="{07F23E3E-C905-8A46-8A93-553F38CEE397}" destId="{05EB0D63-03E5-F84E-B0D5-8919D984C2DA}" srcOrd="1" destOrd="0" presId="urn:microsoft.com/office/officeart/2005/8/layout/orgChart1"/>
    <dgm:cxn modelId="{C267230A-3958-E04E-8717-36A29950DBD5}" srcId="{58FC699D-40F4-1648-A650-CD0F9A04CE3F}" destId="{5B62DDFF-272C-0E4B-87E8-A01D6115F282}" srcOrd="3" destOrd="0" parTransId="{43D4FC37-F548-9946-A486-A7EC1B7AA238}" sibTransId="{FBABB63E-C571-4743-B811-8B5332E0EAD0}"/>
    <dgm:cxn modelId="{11B9D7E2-90B6-DB40-8353-DA0F7D68D93E}" type="presOf" srcId="{69D97775-8D56-2744-A388-BB8F6F8E4930}" destId="{9FF1FD4D-47AC-3644-914F-EBB0F3A45B9D}" srcOrd="1" destOrd="0" presId="urn:microsoft.com/office/officeart/2005/8/layout/orgChart1"/>
    <dgm:cxn modelId="{BE91AC4B-D0EC-F94A-8F08-D4B81250FF61}" type="presOf" srcId="{3432CFD9-8A2B-5245-88E3-5FEE485C33B3}" destId="{F0910ED5-2B2F-7E4B-ACC2-5A64427D67E7}" srcOrd="0" destOrd="0" presId="urn:microsoft.com/office/officeart/2005/8/layout/orgChart1"/>
    <dgm:cxn modelId="{FFCB5353-C698-D049-A633-059BBC64A2E4}" type="presOf" srcId="{AEC822E0-F3F5-4C4A-8208-3831AC97F7D3}" destId="{2FE9DDA1-992C-EB48-BBF1-9D661D90444F}" srcOrd="0" destOrd="0" presId="urn:microsoft.com/office/officeart/2005/8/layout/orgChart1"/>
    <dgm:cxn modelId="{9C7F15B0-E9B0-4A48-9CAD-5668482249C8}" type="presOf" srcId="{07F23E3E-C905-8A46-8A93-553F38CEE397}" destId="{5564E14F-5281-C146-9352-2B3B3CD8799E}" srcOrd="0" destOrd="0" presId="urn:microsoft.com/office/officeart/2005/8/layout/orgChart1"/>
    <dgm:cxn modelId="{8BF755D0-1917-014C-AF70-4B2C47BBEEE4}" srcId="{5B62DDFF-272C-0E4B-87E8-A01D6115F282}" destId="{9A47B57B-6596-6E4F-BBB2-DC19C4155CD7}" srcOrd="0" destOrd="0" parTransId="{0D7B022A-B10B-5545-B411-9F540A3AA090}" sibTransId="{27214F20-C77D-B54B-9178-2945BB4C1CD9}"/>
    <dgm:cxn modelId="{A4E00381-8576-434F-9A2E-356518C93659}" type="presOf" srcId="{2A07C2D6-C6D9-4311-AECD-8E4EC72AF7BD}" destId="{A6F24AD0-9B4D-4F39-9720-7DA8060CAFF5}" srcOrd="1" destOrd="0" presId="urn:microsoft.com/office/officeart/2005/8/layout/orgChart1"/>
    <dgm:cxn modelId="{CC4A312F-B79C-7348-AC55-8857496B7347}" srcId="{66E8C81B-F916-EA43-A041-23F6AE9076C2}" destId="{43B7FE5D-7A1D-1640-B347-DCBA6AB72D27}" srcOrd="1" destOrd="0" parTransId="{30198569-D51B-BF44-9DCF-BBFF7C6A0639}" sibTransId="{3C5F02BC-0993-994F-AAAB-8CE7228D112A}"/>
    <dgm:cxn modelId="{1BD946AE-29EC-034F-A9D5-70E89783C854}" srcId="{8C14B50B-B494-9A42-A54D-7A6F3C482931}" destId="{56724FC5-FD48-3848-BD54-C90C9BFA3ED8}" srcOrd="0" destOrd="0" parTransId="{AB1FF332-BA9A-E64B-84A7-22DCA9E7DA32}" sibTransId="{E1C38377-A9DD-BF46-BD16-D73069292462}"/>
    <dgm:cxn modelId="{4D00582B-405D-C841-9873-C9D0CDD164AA}" type="presOf" srcId="{66E8C81B-F916-EA43-A041-23F6AE9076C2}" destId="{88FE2DFC-9FDA-0842-9957-46C078B8DAE0}" srcOrd="0" destOrd="0" presId="urn:microsoft.com/office/officeart/2005/8/layout/orgChart1"/>
    <dgm:cxn modelId="{6C681730-72E6-224A-A6D4-AA2CF32FBBDB}" type="presOf" srcId="{AEC822E0-F3F5-4C4A-8208-3831AC97F7D3}" destId="{61A45F6C-BC92-024E-9DD3-E413D48EDF3B}" srcOrd="1" destOrd="0" presId="urn:microsoft.com/office/officeart/2005/8/layout/orgChart1"/>
    <dgm:cxn modelId="{4306F6EB-1B55-A041-8E80-B988ACA38A5B}" type="presOf" srcId="{58FC699D-40F4-1648-A650-CD0F9A04CE3F}" destId="{E4C44CDC-17B6-3743-AFE8-68A0B6BC39AB}" srcOrd="1" destOrd="0" presId="urn:microsoft.com/office/officeart/2005/8/layout/orgChart1"/>
    <dgm:cxn modelId="{D8D0C445-137C-5B49-AA9D-538AFA141138}" type="presOf" srcId="{43B7FE5D-7A1D-1640-B347-DCBA6AB72D27}" destId="{9248520A-6BCC-F549-A8FC-098D4B151EC6}" srcOrd="0" destOrd="0" presId="urn:microsoft.com/office/officeart/2005/8/layout/orgChart1"/>
    <dgm:cxn modelId="{1C9D9884-9EFC-5A49-9DA9-534407DD6443}" type="presParOf" srcId="{A7CA2F48-99E9-C543-8C13-D1F25A353F1E}" destId="{ACE4F3C6-8933-B04A-8B55-20459ACA6CF7}" srcOrd="0" destOrd="0" presId="urn:microsoft.com/office/officeart/2005/8/layout/orgChart1"/>
    <dgm:cxn modelId="{A32131D9-CB22-7F4A-9D2E-25A654C8229A}" type="presParOf" srcId="{ACE4F3C6-8933-B04A-8B55-20459ACA6CF7}" destId="{8A0DD553-F1B3-0146-9975-D1264DB56C24}" srcOrd="0" destOrd="0" presId="urn:microsoft.com/office/officeart/2005/8/layout/orgChart1"/>
    <dgm:cxn modelId="{9A4CB514-8BA0-D845-B8C7-2742649C03F2}" type="presParOf" srcId="{8A0DD553-F1B3-0146-9975-D1264DB56C24}" destId="{FB8129D0-7A3B-A942-9117-F26BB1E9740D}" srcOrd="0" destOrd="0" presId="urn:microsoft.com/office/officeart/2005/8/layout/orgChart1"/>
    <dgm:cxn modelId="{8A8A01E8-90A9-814B-AA48-F72DA064E779}" type="presParOf" srcId="{8A0DD553-F1B3-0146-9975-D1264DB56C24}" destId="{E4C44CDC-17B6-3743-AFE8-68A0B6BC39AB}" srcOrd="1" destOrd="0" presId="urn:microsoft.com/office/officeart/2005/8/layout/orgChart1"/>
    <dgm:cxn modelId="{F98162D0-738B-ED41-BAC8-4A60F675014E}" type="presParOf" srcId="{ACE4F3C6-8933-B04A-8B55-20459ACA6CF7}" destId="{29953BAB-832C-D040-9B81-57FB43817D78}" srcOrd="1" destOrd="0" presId="urn:microsoft.com/office/officeart/2005/8/layout/orgChart1"/>
    <dgm:cxn modelId="{DDC0E7C1-AA50-894D-8B26-73A32F013088}" type="presParOf" srcId="{29953BAB-832C-D040-9B81-57FB43817D78}" destId="{2DF6C2D2-E58F-534E-A592-7F7725A91888}" srcOrd="0" destOrd="0" presId="urn:microsoft.com/office/officeart/2005/8/layout/orgChart1"/>
    <dgm:cxn modelId="{8F0A5F9E-0050-624B-A266-62BCF17C188E}" type="presParOf" srcId="{29953BAB-832C-D040-9B81-57FB43817D78}" destId="{A374EF23-C643-824F-8DA8-C4337DBFE855}" srcOrd="1" destOrd="0" presId="urn:microsoft.com/office/officeart/2005/8/layout/orgChart1"/>
    <dgm:cxn modelId="{B96CD11F-E81E-7F43-96D3-949C16D0FD61}" type="presParOf" srcId="{A374EF23-C643-824F-8DA8-C4337DBFE855}" destId="{797A3273-BD4B-C648-B3DC-CD70387FA6D6}" srcOrd="0" destOrd="0" presId="urn:microsoft.com/office/officeart/2005/8/layout/orgChart1"/>
    <dgm:cxn modelId="{7C352C99-2BF8-9541-B9AF-E0E9693665C6}" type="presParOf" srcId="{797A3273-BD4B-C648-B3DC-CD70387FA6D6}" destId="{61CFDE8A-D4F4-A74A-B4E7-CFEF66A336A8}" srcOrd="0" destOrd="0" presId="urn:microsoft.com/office/officeart/2005/8/layout/orgChart1"/>
    <dgm:cxn modelId="{7B4C3C92-7E21-E542-8F1E-49F678DD39A3}" type="presParOf" srcId="{797A3273-BD4B-C648-B3DC-CD70387FA6D6}" destId="{9FF1FD4D-47AC-3644-914F-EBB0F3A45B9D}" srcOrd="1" destOrd="0" presId="urn:microsoft.com/office/officeart/2005/8/layout/orgChart1"/>
    <dgm:cxn modelId="{35C7F425-90CC-374F-94CA-6DF59218F27B}" type="presParOf" srcId="{A374EF23-C643-824F-8DA8-C4337DBFE855}" destId="{379883FD-DF48-AA45-A36A-819ACBB76C6D}" srcOrd="1" destOrd="0" presId="urn:microsoft.com/office/officeart/2005/8/layout/orgChart1"/>
    <dgm:cxn modelId="{6E1EC263-A3DD-D941-9E44-B6E551CCB2B4}" type="presParOf" srcId="{379883FD-DF48-AA45-A36A-819ACBB76C6D}" destId="{7BA60278-B4D4-B549-B8E4-4DA9C23A382D}" srcOrd="0" destOrd="0" presId="urn:microsoft.com/office/officeart/2005/8/layout/orgChart1"/>
    <dgm:cxn modelId="{E2A6F8FB-B77B-7E41-8D0E-0933B519265D}" type="presParOf" srcId="{379883FD-DF48-AA45-A36A-819ACBB76C6D}" destId="{AFD222B7-A0AA-1240-9B84-4CFC29C8AB86}" srcOrd="1" destOrd="0" presId="urn:microsoft.com/office/officeart/2005/8/layout/orgChart1"/>
    <dgm:cxn modelId="{B633E0A9-44F8-8F4C-A887-A2A73E68DA54}" type="presParOf" srcId="{AFD222B7-A0AA-1240-9B84-4CFC29C8AB86}" destId="{29CA5DCA-FAD0-3F4D-844E-89E4542CA96C}" srcOrd="0" destOrd="0" presId="urn:microsoft.com/office/officeart/2005/8/layout/orgChart1"/>
    <dgm:cxn modelId="{F93561A5-C4C2-3843-9B19-25B829354D2D}" type="presParOf" srcId="{29CA5DCA-FAD0-3F4D-844E-89E4542CA96C}" destId="{5564E14F-5281-C146-9352-2B3B3CD8799E}" srcOrd="0" destOrd="0" presId="urn:microsoft.com/office/officeart/2005/8/layout/orgChart1"/>
    <dgm:cxn modelId="{DEDB5FB5-5153-6F4E-BCA9-C1354279F7EC}" type="presParOf" srcId="{29CA5DCA-FAD0-3F4D-844E-89E4542CA96C}" destId="{05EB0D63-03E5-F84E-B0D5-8919D984C2DA}" srcOrd="1" destOrd="0" presId="urn:microsoft.com/office/officeart/2005/8/layout/orgChart1"/>
    <dgm:cxn modelId="{6F3C85E5-0A3C-0148-A9F6-15A40E4B07F1}" type="presParOf" srcId="{AFD222B7-A0AA-1240-9B84-4CFC29C8AB86}" destId="{B78B993C-227C-4C4D-B568-75A374730799}" srcOrd="1" destOrd="0" presId="urn:microsoft.com/office/officeart/2005/8/layout/orgChart1"/>
    <dgm:cxn modelId="{87C0EC1A-3C3D-A64D-97F0-90AC666F4FC9}" type="presParOf" srcId="{B78B993C-227C-4C4D-B568-75A374730799}" destId="{6DE10D0A-2D57-EC4A-A883-F0ED4B43EBD6}" srcOrd="0" destOrd="0" presId="urn:microsoft.com/office/officeart/2005/8/layout/orgChart1"/>
    <dgm:cxn modelId="{155EB87A-25E8-FD46-9920-6F220D4885D7}" type="presParOf" srcId="{B78B993C-227C-4C4D-B568-75A374730799}" destId="{49A20F55-D8AE-634A-B8F4-0B9AF2E5AD8B}" srcOrd="1" destOrd="0" presId="urn:microsoft.com/office/officeart/2005/8/layout/orgChart1"/>
    <dgm:cxn modelId="{DC254298-0899-814C-B7AE-73F7E2F42DCB}" type="presParOf" srcId="{49A20F55-D8AE-634A-B8F4-0B9AF2E5AD8B}" destId="{D15AE492-98DA-4149-8B56-9DAA8BBE10F6}" srcOrd="0" destOrd="0" presId="urn:microsoft.com/office/officeart/2005/8/layout/orgChart1"/>
    <dgm:cxn modelId="{8F101094-0883-0949-9907-97EB013742F1}" type="presParOf" srcId="{D15AE492-98DA-4149-8B56-9DAA8BBE10F6}" destId="{DBE5C18D-51F8-B844-9A94-6CFED4E068D5}" srcOrd="0" destOrd="0" presId="urn:microsoft.com/office/officeart/2005/8/layout/orgChart1"/>
    <dgm:cxn modelId="{1098571A-152E-1F44-BB4F-9038499E89DC}" type="presParOf" srcId="{D15AE492-98DA-4149-8B56-9DAA8BBE10F6}" destId="{5513EB1B-1A3C-4045-B4C0-B42F4D408F4B}" srcOrd="1" destOrd="0" presId="urn:microsoft.com/office/officeart/2005/8/layout/orgChart1"/>
    <dgm:cxn modelId="{598E41AF-E209-D24A-9D61-AC03F0E48953}" type="presParOf" srcId="{49A20F55-D8AE-634A-B8F4-0B9AF2E5AD8B}" destId="{879E9949-BC3F-1D49-B184-37F865A3CB8E}" srcOrd="1" destOrd="0" presId="urn:microsoft.com/office/officeart/2005/8/layout/orgChart1"/>
    <dgm:cxn modelId="{B829AA14-F0B9-184B-8BF3-8A25C0C51037}" type="presParOf" srcId="{49A20F55-D8AE-634A-B8F4-0B9AF2E5AD8B}" destId="{F73830A1-75B5-F242-AA07-F2DA6BBB31F3}" srcOrd="2" destOrd="0" presId="urn:microsoft.com/office/officeart/2005/8/layout/orgChart1"/>
    <dgm:cxn modelId="{7836012E-6D3C-4750-9E78-6DED69F3D0D1}" type="presParOf" srcId="{B78B993C-227C-4C4D-B568-75A374730799}" destId="{1E78B7BE-D9DA-46A0-9E13-DCED3048A94C}" srcOrd="2" destOrd="0" presId="urn:microsoft.com/office/officeart/2005/8/layout/orgChart1"/>
    <dgm:cxn modelId="{F59075A9-EACE-4508-96C8-33BFF430C0E1}" type="presParOf" srcId="{B78B993C-227C-4C4D-B568-75A374730799}" destId="{D6282D6F-6D1E-4D14-9E95-E21F04F68F16}" srcOrd="3" destOrd="0" presId="urn:microsoft.com/office/officeart/2005/8/layout/orgChart1"/>
    <dgm:cxn modelId="{2039F33D-D1F7-40C7-94AE-4D3D20864A7D}" type="presParOf" srcId="{D6282D6F-6D1E-4D14-9E95-E21F04F68F16}" destId="{2AE9D815-A14B-4627-AB7C-C72E3F0E36FA}" srcOrd="0" destOrd="0" presId="urn:microsoft.com/office/officeart/2005/8/layout/orgChart1"/>
    <dgm:cxn modelId="{225FBFF9-EFE3-4514-8361-6D56FF46399E}" type="presParOf" srcId="{2AE9D815-A14B-4627-AB7C-C72E3F0E36FA}" destId="{A70448F5-4E64-4CD9-A042-F73E3259D55E}" srcOrd="0" destOrd="0" presId="urn:microsoft.com/office/officeart/2005/8/layout/orgChart1"/>
    <dgm:cxn modelId="{0F9EBA6B-FF8A-43A2-8431-F0DCD0D1B42F}" type="presParOf" srcId="{2AE9D815-A14B-4627-AB7C-C72E3F0E36FA}" destId="{A6F24AD0-9B4D-4F39-9720-7DA8060CAFF5}" srcOrd="1" destOrd="0" presId="urn:microsoft.com/office/officeart/2005/8/layout/orgChart1"/>
    <dgm:cxn modelId="{F7E6345A-37B5-4AB4-91A1-30F46FF63D04}" type="presParOf" srcId="{D6282D6F-6D1E-4D14-9E95-E21F04F68F16}" destId="{D1AC8814-023E-4408-B842-F5B88660472C}" srcOrd="1" destOrd="0" presId="urn:microsoft.com/office/officeart/2005/8/layout/orgChart1"/>
    <dgm:cxn modelId="{4B282AD4-9913-40D5-9FBA-BF720389834D}" type="presParOf" srcId="{D6282D6F-6D1E-4D14-9E95-E21F04F68F16}" destId="{1D7C6252-37F5-4B1C-A3FA-D30CA60ED47B}" srcOrd="2" destOrd="0" presId="urn:microsoft.com/office/officeart/2005/8/layout/orgChart1"/>
    <dgm:cxn modelId="{02FB57AA-0922-2E4F-8A90-299B46F9C14E}" type="presParOf" srcId="{AFD222B7-A0AA-1240-9B84-4CFC29C8AB86}" destId="{289C41FC-53CE-094F-80E8-658A6BAC9D38}" srcOrd="2" destOrd="0" presId="urn:microsoft.com/office/officeart/2005/8/layout/orgChart1"/>
    <dgm:cxn modelId="{3B986965-A3FE-458A-B916-453F7E99579A}" type="presParOf" srcId="{379883FD-DF48-AA45-A36A-819ACBB76C6D}" destId="{2F5E4C67-9CEF-FE48-A0B8-F37D2B4799B3}" srcOrd="2" destOrd="0" presId="urn:microsoft.com/office/officeart/2005/8/layout/orgChart1"/>
    <dgm:cxn modelId="{28449571-BD2E-4E9F-A53E-D81CDB70101E}" type="presParOf" srcId="{379883FD-DF48-AA45-A36A-819ACBB76C6D}" destId="{E3A1048A-18BB-4148-A338-9060565C8AA0}" srcOrd="3" destOrd="0" presId="urn:microsoft.com/office/officeart/2005/8/layout/orgChart1"/>
    <dgm:cxn modelId="{558373A4-0561-4FB7-87C3-C49E5363580C}" type="presParOf" srcId="{E3A1048A-18BB-4148-A338-9060565C8AA0}" destId="{5BBEE16A-5B86-384C-A62D-BA30CD7BE89A}" srcOrd="0" destOrd="0" presId="urn:microsoft.com/office/officeart/2005/8/layout/orgChart1"/>
    <dgm:cxn modelId="{0C3CACF0-3403-47FF-A50B-DA97686BFF1C}" type="presParOf" srcId="{5BBEE16A-5B86-384C-A62D-BA30CD7BE89A}" destId="{BADA4CC2-F5BB-D14B-9358-714504EE1187}" srcOrd="0" destOrd="0" presId="urn:microsoft.com/office/officeart/2005/8/layout/orgChart1"/>
    <dgm:cxn modelId="{DCE332C7-9C5F-491B-8535-E6CCFBF5B4FE}" type="presParOf" srcId="{5BBEE16A-5B86-384C-A62D-BA30CD7BE89A}" destId="{92C0EEE9-46AB-DC42-AEEE-729A101B4D44}" srcOrd="1" destOrd="0" presId="urn:microsoft.com/office/officeart/2005/8/layout/orgChart1"/>
    <dgm:cxn modelId="{0C9011BD-3035-4513-AAC7-A0CF9644B3E2}" type="presParOf" srcId="{E3A1048A-18BB-4148-A338-9060565C8AA0}" destId="{E798B4E6-7BCC-9E46-B281-C9B8F79E3B6F}" srcOrd="1" destOrd="0" presId="urn:microsoft.com/office/officeart/2005/8/layout/orgChart1"/>
    <dgm:cxn modelId="{5DE04F1A-1A4B-48D5-9187-7E531C032E4A}" type="presParOf" srcId="{E798B4E6-7BCC-9E46-B281-C9B8F79E3B6F}" destId="{C0F3E88D-C7DF-461D-9368-8CF76DB00F82}" srcOrd="0" destOrd="0" presId="urn:microsoft.com/office/officeart/2005/8/layout/orgChart1"/>
    <dgm:cxn modelId="{9E83114C-236E-49D7-B753-4733ADDE367E}" type="presParOf" srcId="{E798B4E6-7BCC-9E46-B281-C9B8F79E3B6F}" destId="{8A3FE6C7-3302-40C6-BFAA-23EEBF28A70D}" srcOrd="1" destOrd="0" presId="urn:microsoft.com/office/officeart/2005/8/layout/orgChart1"/>
    <dgm:cxn modelId="{D9B95F57-2D72-42BD-A60F-BD907819BBB9}" type="presParOf" srcId="{8A3FE6C7-3302-40C6-BFAA-23EEBF28A70D}" destId="{4467A182-88AA-4729-B8FA-EC0583A23F0C}" srcOrd="0" destOrd="0" presId="urn:microsoft.com/office/officeart/2005/8/layout/orgChart1"/>
    <dgm:cxn modelId="{B24E9ECF-8523-4D22-819E-8FE443EF82A1}" type="presParOf" srcId="{4467A182-88AA-4729-B8FA-EC0583A23F0C}" destId="{00E8E446-A3EE-47D0-A64A-999723D2D9EA}" srcOrd="0" destOrd="0" presId="urn:microsoft.com/office/officeart/2005/8/layout/orgChart1"/>
    <dgm:cxn modelId="{9ADAC017-1010-476E-8057-A2A4A16F243C}" type="presParOf" srcId="{4467A182-88AA-4729-B8FA-EC0583A23F0C}" destId="{FC661C53-02A2-4BDD-921F-EE115722E4B8}" srcOrd="1" destOrd="0" presId="urn:microsoft.com/office/officeart/2005/8/layout/orgChart1"/>
    <dgm:cxn modelId="{74A42FE5-9AC9-4402-A714-530C277EF83F}" type="presParOf" srcId="{8A3FE6C7-3302-40C6-BFAA-23EEBF28A70D}" destId="{210B5EB5-39E1-4E49-95FC-9276A650CD63}" srcOrd="1" destOrd="0" presId="urn:microsoft.com/office/officeart/2005/8/layout/orgChart1"/>
    <dgm:cxn modelId="{776C6BF3-761F-4E75-9373-08D32BF19E02}" type="presParOf" srcId="{8A3FE6C7-3302-40C6-BFAA-23EEBF28A70D}" destId="{20D317DD-87CC-4B1A-9537-0FB41C76D35A}" srcOrd="2" destOrd="0" presId="urn:microsoft.com/office/officeart/2005/8/layout/orgChart1"/>
    <dgm:cxn modelId="{63771E9A-A13E-4544-BB9A-FEA6C2B016BE}" type="presParOf" srcId="{E3A1048A-18BB-4148-A338-9060565C8AA0}" destId="{57436A6C-D5EC-4A43-B478-1122F5E0AC31}" srcOrd="2" destOrd="0" presId="urn:microsoft.com/office/officeart/2005/8/layout/orgChart1"/>
    <dgm:cxn modelId="{2C4D28F3-A4CB-2B46-844D-DA68EA83C7DA}" type="presParOf" srcId="{A374EF23-C643-824F-8DA8-C4337DBFE855}" destId="{14EFB8B5-49E0-3349-BF1D-55FE4EC6079F}" srcOrd="2" destOrd="0" presId="urn:microsoft.com/office/officeart/2005/8/layout/orgChart1"/>
    <dgm:cxn modelId="{420447D8-0EAE-4A41-8763-F3DECA6D395B}" type="presParOf" srcId="{29953BAB-832C-D040-9B81-57FB43817D78}" destId="{BD41B62D-6D03-F845-A0A2-ADAE11157B67}" srcOrd="2" destOrd="0" presId="urn:microsoft.com/office/officeart/2005/8/layout/orgChart1"/>
    <dgm:cxn modelId="{FB4E41C5-828C-424C-9209-D53E41AFE0A0}" type="presParOf" srcId="{29953BAB-832C-D040-9B81-57FB43817D78}" destId="{404F6A09-DC4B-CB45-974B-C11E64340B89}" srcOrd="3" destOrd="0" presId="urn:microsoft.com/office/officeart/2005/8/layout/orgChart1"/>
    <dgm:cxn modelId="{BFF6841C-4370-1747-974F-8742AA82B683}" type="presParOf" srcId="{404F6A09-DC4B-CB45-974B-C11E64340B89}" destId="{FC392502-C676-6B49-B55D-920C0D553F62}" srcOrd="0" destOrd="0" presId="urn:microsoft.com/office/officeart/2005/8/layout/orgChart1"/>
    <dgm:cxn modelId="{CF826A71-21E4-634E-9EE0-BDE64A2C12D4}" type="presParOf" srcId="{FC392502-C676-6B49-B55D-920C0D553F62}" destId="{88FE2DFC-9FDA-0842-9957-46C078B8DAE0}" srcOrd="0" destOrd="0" presId="urn:microsoft.com/office/officeart/2005/8/layout/orgChart1"/>
    <dgm:cxn modelId="{C254DF6A-5BF5-5849-9457-5B47B04EBC50}" type="presParOf" srcId="{FC392502-C676-6B49-B55D-920C0D553F62}" destId="{9BC7CC2A-8E96-434F-BC25-F8958C23F28D}" srcOrd="1" destOrd="0" presId="urn:microsoft.com/office/officeart/2005/8/layout/orgChart1"/>
    <dgm:cxn modelId="{A21FB9B7-A1CD-634D-B6A0-74A0E918D906}" type="presParOf" srcId="{404F6A09-DC4B-CB45-974B-C11E64340B89}" destId="{A69D1192-FB32-6847-A649-63080D979D6F}" srcOrd="1" destOrd="0" presId="urn:microsoft.com/office/officeart/2005/8/layout/orgChart1"/>
    <dgm:cxn modelId="{E721C29C-DF35-9144-8DAD-4BED06944778}" type="presParOf" srcId="{A69D1192-FB32-6847-A649-63080D979D6F}" destId="{5990FDC9-BC9C-2D4A-BD9A-634542AFA3E4}" srcOrd="0" destOrd="0" presId="urn:microsoft.com/office/officeart/2005/8/layout/orgChart1"/>
    <dgm:cxn modelId="{22891202-81BE-1648-AF0C-C4048637469C}" type="presParOf" srcId="{A69D1192-FB32-6847-A649-63080D979D6F}" destId="{4B13D38B-73D7-454C-9053-4CF31CA0A862}" srcOrd="1" destOrd="0" presId="urn:microsoft.com/office/officeart/2005/8/layout/orgChart1"/>
    <dgm:cxn modelId="{5B26090E-D14E-9849-9489-4814050C1A0F}" type="presParOf" srcId="{4B13D38B-73D7-454C-9053-4CF31CA0A862}" destId="{614D1445-7DBA-7C42-BFD5-7F1422490976}" srcOrd="0" destOrd="0" presId="urn:microsoft.com/office/officeart/2005/8/layout/orgChart1"/>
    <dgm:cxn modelId="{95319965-17ED-5A4D-8C3B-E4C64FE0C55E}" type="presParOf" srcId="{614D1445-7DBA-7C42-BFD5-7F1422490976}" destId="{F67528A2-853C-B94E-82F1-51693EACECF4}" srcOrd="0" destOrd="0" presId="urn:microsoft.com/office/officeart/2005/8/layout/orgChart1"/>
    <dgm:cxn modelId="{62FC8D47-7F7F-F948-B949-C87BA6AD5184}" type="presParOf" srcId="{614D1445-7DBA-7C42-BFD5-7F1422490976}" destId="{C7D86FBB-4476-B748-91AA-E9A86BCADB33}" srcOrd="1" destOrd="0" presId="urn:microsoft.com/office/officeart/2005/8/layout/orgChart1"/>
    <dgm:cxn modelId="{9312942E-0635-384A-9CDE-C4AF36D75B80}" type="presParOf" srcId="{4B13D38B-73D7-454C-9053-4CF31CA0A862}" destId="{BD0EF46C-EB32-CB42-BBCC-F4A9304575EE}" srcOrd="1" destOrd="0" presId="urn:microsoft.com/office/officeart/2005/8/layout/orgChart1"/>
    <dgm:cxn modelId="{C05B6BE4-5465-234E-90EC-F74A3CD1F73D}" type="presParOf" srcId="{4B13D38B-73D7-454C-9053-4CF31CA0A862}" destId="{A12FFDDF-148A-B24A-BCFC-44A2C3ADBA00}" srcOrd="2" destOrd="0" presId="urn:microsoft.com/office/officeart/2005/8/layout/orgChart1"/>
    <dgm:cxn modelId="{0E797273-8C2E-1047-8145-3D37A584A283}" type="presParOf" srcId="{A69D1192-FB32-6847-A649-63080D979D6F}" destId="{AAA3BE27-57A9-014D-A3E9-30827F6EE901}" srcOrd="2" destOrd="0" presId="urn:microsoft.com/office/officeart/2005/8/layout/orgChart1"/>
    <dgm:cxn modelId="{8D306F6D-90EB-3A4A-BD49-62F5FA6F4870}" type="presParOf" srcId="{A69D1192-FB32-6847-A649-63080D979D6F}" destId="{8DCE9C41-B69A-064B-B9E0-CA6684167ABE}" srcOrd="3" destOrd="0" presId="urn:microsoft.com/office/officeart/2005/8/layout/orgChart1"/>
    <dgm:cxn modelId="{6A410A7E-DB4D-2847-8A75-8A4C3F0389BB}" type="presParOf" srcId="{8DCE9C41-B69A-064B-B9E0-CA6684167ABE}" destId="{20F81984-9E46-BD4A-A929-7F7A5B2F0BDD}" srcOrd="0" destOrd="0" presId="urn:microsoft.com/office/officeart/2005/8/layout/orgChart1"/>
    <dgm:cxn modelId="{81DD8C28-9C7D-B244-ADDE-7416CE5864EB}" type="presParOf" srcId="{20F81984-9E46-BD4A-A929-7F7A5B2F0BDD}" destId="{9248520A-6BCC-F549-A8FC-098D4B151EC6}" srcOrd="0" destOrd="0" presId="urn:microsoft.com/office/officeart/2005/8/layout/orgChart1"/>
    <dgm:cxn modelId="{D049E3EF-4699-404E-B482-ED0B83DDB43A}" type="presParOf" srcId="{20F81984-9E46-BD4A-A929-7F7A5B2F0BDD}" destId="{A8D5ED12-4FA9-224D-91BB-AD40267C3245}" srcOrd="1" destOrd="0" presId="urn:microsoft.com/office/officeart/2005/8/layout/orgChart1"/>
    <dgm:cxn modelId="{4A06C56B-396E-6047-8055-A2934AAEB9CF}" type="presParOf" srcId="{8DCE9C41-B69A-064B-B9E0-CA6684167ABE}" destId="{6129BCDA-E806-3B47-8077-F7F2835B2300}" srcOrd="1" destOrd="0" presId="urn:microsoft.com/office/officeart/2005/8/layout/orgChart1"/>
    <dgm:cxn modelId="{06531717-AFA9-674B-8718-EAF57D572595}" type="presParOf" srcId="{8DCE9C41-B69A-064B-B9E0-CA6684167ABE}" destId="{2FC9C889-4B33-AA46-B499-3496D4033CC7}" srcOrd="2" destOrd="0" presId="urn:microsoft.com/office/officeart/2005/8/layout/orgChart1"/>
    <dgm:cxn modelId="{F23DD06E-9F44-894F-958A-A5C1477F7B7F}" type="presParOf" srcId="{404F6A09-DC4B-CB45-974B-C11E64340B89}" destId="{C9356507-EBF3-734F-A24C-0C5D64A2E3E6}" srcOrd="2" destOrd="0" presId="urn:microsoft.com/office/officeart/2005/8/layout/orgChart1"/>
    <dgm:cxn modelId="{43CFB81F-B03E-A14B-BA83-241BDE6682BF}" type="presParOf" srcId="{29953BAB-832C-D040-9B81-57FB43817D78}" destId="{744872B5-08FF-BD41-81B4-4C255B0E9298}" srcOrd="4" destOrd="0" presId="urn:microsoft.com/office/officeart/2005/8/layout/orgChart1"/>
    <dgm:cxn modelId="{33BED9FA-A699-1D4B-9892-EBF35DF0E71A}" type="presParOf" srcId="{29953BAB-832C-D040-9B81-57FB43817D78}" destId="{6E33D031-CFF4-7745-826C-F1D3520117DD}" srcOrd="5" destOrd="0" presId="urn:microsoft.com/office/officeart/2005/8/layout/orgChart1"/>
    <dgm:cxn modelId="{03266303-DF23-B640-9FF6-0D15A3FDC439}" type="presParOf" srcId="{6E33D031-CFF4-7745-826C-F1D3520117DD}" destId="{61FF7CCC-AD1D-314E-9C56-2296DCE315C2}" srcOrd="0" destOrd="0" presId="urn:microsoft.com/office/officeart/2005/8/layout/orgChart1"/>
    <dgm:cxn modelId="{E9B7E7EF-FB27-634F-9EFA-EF8475CBE4BD}" type="presParOf" srcId="{61FF7CCC-AD1D-314E-9C56-2296DCE315C2}" destId="{9B9B6EA6-69C4-B94B-BFEE-29469C82E820}" srcOrd="0" destOrd="0" presId="urn:microsoft.com/office/officeart/2005/8/layout/orgChart1"/>
    <dgm:cxn modelId="{181CAEB2-4902-A14E-9AE9-E676B6C1EC99}" type="presParOf" srcId="{61FF7CCC-AD1D-314E-9C56-2296DCE315C2}" destId="{ACF94F9C-FCA7-494D-A39F-747E6FBD3DD8}" srcOrd="1" destOrd="0" presId="urn:microsoft.com/office/officeart/2005/8/layout/orgChart1"/>
    <dgm:cxn modelId="{9249F0A6-0DA3-4343-9CCD-5F7D06D58580}" type="presParOf" srcId="{6E33D031-CFF4-7745-826C-F1D3520117DD}" destId="{7DC074AE-C65E-064A-A97C-F2DD9F823E9A}" srcOrd="1" destOrd="0" presId="urn:microsoft.com/office/officeart/2005/8/layout/orgChart1"/>
    <dgm:cxn modelId="{CAECE996-E97D-3B4F-96F9-E2E99A93882B}" type="presParOf" srcId="{7DC074AE-C65E-064A-A97C-F2DD9F823E9A}" destId="{8E9514B3-710E-E041-BE22-F22F7B5960A2}" srcOrd="0" destOrd="0" presId="urn:microsoft.com/office/officeart/2005/8/layout/orgChart1"/>
    <dgm:cxn modelId="{41FC8F0B-72B8-FA47-A991-ECA398C56E06}" type="presParOf" srcId="{7DC074AE-C65E-064A-A97C-F2DD9F823E9A}" destId="{C5B8AFA3-BE95-C24D-9296-F8F637726620}" srcOrd="1" destOrd="0" presId="urn:microsoft.com/office/officeart/2005/8/layout/orgChart1"/>
    <dgm:cxn modelId="{BFAE8C69-128E-B84C-95B8-BC2EE05D4BE1}" type="presParOf" srcId="{C5B8AFA3-BE95-C24D-9296-F8F637726620}" destId="{903153B4-2363-874B-8D98-A957B4E69747}" srcOrd="0" destOrd="0" presId="urn:microsoft.com/office/officeart/2005/8/layout/orgChart1"/>
    <dgm:cxn modelId="{402888F0-F15E-3548-82D7-D66A019E2859}" type="presParOf" srcId="{903153B4-2363-874B-8D98-A957B4E69747}" destId="{7359A6C8-036F-FD43-9108-1D6119742AE6}" srcOrd="0" destOrd="0" presId="urn:microsoft.com/office/officeart/2005/8/layout/orgChart1"/>
    <dgm:cxn modelId="{84D3737D-3675-1D46-8BD6-E057D2021618}" type="presParOf" srcId="{903153B4-2363-874B-8D98-A957B4E69747}" destId="{1AFCC39F-866E-2C49-A718-6AD8C2DACCA1}" srcOrd="1" destOrd="0" presId="urn:microsoft.com/office/officeart/2005/8/layout/orgChart1"/>
    <dgm:cxn modelId="{980E7250-6952-7348-832B-8346F463E7C8}" type="presParOf" srcId="{C5B8AFA3-BE95-C24D-9296-F8F637726620}" destId="{B1C30388-7924-1645-8DC1-7EA270D35A31}" srcOrd="1" destOrd="0" presId="urn:microsoft.com/office/officeart/2005/8/layout/orgChart1"/>
    <dgm:cxn modelId="{09AA30A0-A707-C247-8A62-170159AF9C13}" type="presParOf" srcId="{C5B8AFA3-BE95-C24D-9296-F8F637726620}" destId="{4C5647DA-E06F-6F43-A42E-C09AC2F7A176}" srcOrd="2" destOrd="0" presId="urn:microsoft.com/office/officeart/2005/8/layout/orgChart1"/>
    <dgm:cxn modelId="{88E379F0-F429-EB4E-B48E-B8C9B53739E3}" type="presParOf" srcId="{6E33D031-CFF4-7745-826C-F1D3520117DD}" destId="{D3517112-187B-8C4A-A751-DF75357347C6}" srcOrd="2" destOrd="0" presId="urn:microsoft.com/office/officeart/2005/8/layout/orgChart1"/>
    <dgm:cxn modelId="{E975B2F0-7002-0846-A76C-F5B80F96A5BA}" type="presParOf" srcId="{29953BAB-832C-D040-9B81-57FB43817D78}" destId="{6FD89B77-8C64-C54B-83CD-FA5CF3D3123E}" srcOrd="6" destOrd="0" presId="urn:microsoft.com/office/officeart/2005/8/layout/orgChart1"/>
    <dgm:cxn modelId="{A6F4DEE5-CCFF-344F-B0DA-0814CA550666}" type="presParOf" srcId="{29953BAB-832C-D040-9B81-57FB43817D78}" destId="{BC577D33-F71A-EF4D-937B-2F61360F5623}" srcOrd="7" destOrd="0" presId="urn:microsoft.com/office/officeart/2005/8/layout/orgChart1"/>
    <dgm:cxn modelId="{0B8AE242-0D8B-234D-AD43-C89FFE14AAAC}" type="presParOf" srcId="{BC577D33-F71A-EF4D-937B-2F61360F5623}" destId="{778124A1-6346-FE42-BADD-923E6634C1F8}" srcOrd="0" destOrd="0" presId="urn:microsoft.com/office/officeart/2005/8/layout/orgChart1"/>
    <dgm:cxn modelId="{D15DE264-65E7-F049-A173-9B79708F749E}" type="presParOf" srcId="{778124A1-6346-FE42-BADD-923E6634C1F8}" destId="{D4A2153C-FE55-6C45-BF41-710F2E6BAEDA}" srcOrd="0" destOrd="0" presId="urn:microsoft.com/office/officeart/2005/8/layout/orgChart1"/>
    <dgm:cxn modelId="{0F173D36-99DE-3E4E-92A9-1A5B9509B8AD}" type="presParOf" srcId="{778124A1-6346-FE42-BADD-923E6634C1F8}" destId="{0101BD4F-75C4-3F4D-BAF1-441A73A52958}" srcOrd="1" destOrd="0" presId="urn:microsoft.com/office/officeart/2005/8/layout/orgChart1"/>
    <dgm:cxn modelId="{35DCC858-93C2-E943-B9F5-E8E159C08A09}" type="presParOf" srcId="{BC577D33-F71A-EF4D-937B-2F61360F5623}" destId="{C85F433D-5F87-B344-B127-3E3AEBC64C15}" srcOrd="1" destOrd="0" presId="urn:microsoft.com/office/officeart/2005/8/layout/orgChart1"/>
    <dgm:cxn modelId="{B192DAE7-2515-A745-A72E-C1BB42E23E8C}" type="presParOf" srcId="{C85F433D-5F87-B344-B127-3E3AEBC64C15}" destId="{654041D5-F52E-4C46-B3F3-A1087471DD3C}" srcOrd="0" destOrd="0" presId="urn:microsoft.com/office/officeart/2005/8/layout/orgChart1"/>
    <dgm:cxn modelId="{F4710419-29B3-F245-A5C9-487364BA438F}" type="presParOf" srcId="{C85F433D-5F87-B344-B127-3E3AEBC64C15}" destId="{889B9C8A-3F46-2A43-959A-391231860639}" srcOrd="1" destOrd="0" presId="urn:microsoft.com/office/officeart/2005/8/layout/orgChart1"/>
    <dgm:cxn modelId="{E6928976-2A7D-E944-9CF2-5D7CCB0FC8B6}" type="presParOf" srcId="{889B9C8A-3F46-2A43-959A-391231860639}" destId="{F3F35684-1C00-A94F-B2C0-3F32341A58AD}" srcOrd="0" destOrd="0" presId="urn:microsoft.com/office/officeart/2005/8/layout/orgChart1"/>
    <dgm:cxn modelId="{E253F5E8-D1D5-524E-ABB3-14489204E247}" type="presParOf" srcId="{F3F35684-1C00-A94F-B2C0-3F32341A58AD}" destId="{BC4C9193-0CE7-DE4F-A940-2C30CB033339}" srcOrd="0" destOrd="0" presId="urn:microsoft.com/office/officeart/2005/8/layout/orgChart1"/>
    <dgm:cxn modelId="{2D2ECDB7-3358-7644-AE3D-1E2FE478A386}" type="presParOf" srcId="{F3F35684-1C00-A94F-B2C0-3F32341A58AD}" destId="{D3E4AB46-6C48-F740-982D-92B6F84AF243}" srcOrd="1" destOrd="0" presId="urn:microsoft.com/office/officeart/2005/8/layout/orgChart1"/>
    <dgm:cxn modelId="{2A54482B-B7CE-3A43-BB69-28BBCEE3391B}" type="presParOf" srcId="{889B9C8A-3F46-2A43-959A-391231860639}" destId="{47609A4E-4EA2-F440-9C66-825B627FC9C9}" srcOrd="1" destOrd="0" presId="urn:microsoft.com/office/officeart/2005/8/layout/orgChart1"/>
    <dgm:cxn modelId="{152A907E-2C68-E340-AE87-80680BE153BE}" type="presParOf" srcId="{47609A4E-4EA2-F440-9C66-825B627FC9C9}" destId="{F0910ED5-2B2F-7E4B-ACC2-5A64427D67E7}" srcOrd="0" destOrd="0" presId="urn:microsoft.com/office/officeart/2005/8/layout/orgChart1"/>
    <dgm:cxn modelId="{2AEB6775-EA1A-2F41-A378-3E597DD1A76B}" type="presParOf" srcId="{47609A4E-4EA2-F440-9C66-825B627FC9C9}" destId="{3B8D09EB-B08B-934E-A36D-BB897D351F27}" srcOrd="1" destOrd="0" presId="urn:microsoft.com/office/officeart/2005/8/layout/orgChart1"/>
    <dgm:cxn modelId="{E7A91637-3E64-4D4C-820C-D8A378F6AF14}" type="presParOf" srcId="{3B8D09EB-B08B-934E-A36D-BB897D351F27}" destId="{FBD3EF08-9835-8B4C-9743-310F3DE127EC}" srcOrd="0" destOrd="0" presId="urn:microsoft.com/office/officeart/2005/8/layout/orgChart1"/>
    <dgm:cxn modelId="{166C89B5-3711-704A-9239-34D7242DE533}" type="presParOf" srcId="{FBD3EF08-9835-8B4C-9743-310F3DE127EC}" destId="{2FE9DDA1-992C-EB48-BBF1-9D661D90444F}" srcOrd="0" destOrd="0" presId="urn:microsoft.com/office/officeart/2005/8/layout/orgChart1"/>
    <dgm:cxn modelId="{585D5656-A55A-0646-AAC2-5E812E3FFB66}" type="presParOf" srcId="{FBD3EF08-9835-8B4C-9743-310F3DE127EC}" destId="{61A45F6C-BC92-024E-9DD3-E413D48EDF3B}" srcOrd="1" destOrd="0" presId="urn:microsoft.com/office/officeart/2005/8/layout/orgChart1"/>
    <dgm:cxn modelId="{9C2815EF-2E20-F842-83D6-D2A187AD6949}" type="presParOf" srcId="{3B8D09EB-B08B-934E-A36D-BB897D351F27}" destId="{D4F883EF-0495-254C-8478-2AE0DBA90C96}" srcOrd="1" destOrd="0" presId="urn:microsoft.com/office/officeart/2005/8/layout/orgChart1"/>
    <dgm:cxn modelId="{342DF54A-99BE-2546-BFEC-65BD46CD3E66}" type="presParOf" srcId="{3B8D09EB-B08B-934E-A36D-BB897D351F27}" destId="{7AF6FE8E-9FA0-EB44-A151-9A5B543A5355}" srcOrd="2" destOrd="0" presId="urn:microsoft.com/office/officeart/2005/8/layout/orgChart1"/>
    <dgm:cxn modelId="{9221EF27-D3D7-7E44-A832-811CA57ABCEF}" type="presParOf" srcId="{889B9C8A-3F46-2A43-959A-391231860639}" destId="{9BC13BF5-0220-8941-97F6-A0E6ECBF1E86}" srcOrd="2" destOrd="0" presId="urn:microsoft.com/office/officeart/2005/8/layout/orgChart1"/>
    <dgm:cxn modelId="{89FFBADD-B0A2-7A43-AF5A-245E2D03451F}" type="presParOf" srcId="{BC577D33-F71A-EF4D-937B-2F61360F5623}" destId="{6BC5D760-F684-D346-AA3C-FC76EC815047}" srcOrd="2" destOrd="0" presId="urn:microsoft.com/office/officeart/2005/8/layout/orgChart1"/>
    <dgm:cxn modelId="{F7204FA5-CDB6-034B-9F21-74A74ED3FDCA}" type="presParOf" srcId="{29953BAB-832C-D040-9B81-57FB43817D78}" destId="{EC58B2FA-77B3-0544-929D-C4F51372191D}" srcOrd="8" destOrd="0" presId="urn:microsoft.com/office/officeart/2005/8/layout/orgChart1"/>
    <dgm:cxn modelId="{BFA0BDFE-6D1F-4C40-8303-E9F73D8A4D75}" type="presParOf" srcId="{29953BAB-832C-D040-9B81-57FB43817D78}" destId="{722E58B8-5037-9E44-AF67-578BF9F6F175}" srcOrd="9" destOrd="0" presId="urn:microsoft.com/office/officeart/2005/8/layout/orgChart1"/>
    <dgm:cxn modelId="{0AE2C0C4-31B6-2440-9A13-702358FD895A}" type="presParOf" srcId="{722E58B8-5037-9E44-AF67-578BF9F6F175}" destId="{DA948271-53AB-124F-85AB-8457F22CC57B}" srcOrd="0" destOrd="0" presId="urn:microsoft.com/office/officeart/2005/8/layout/orgChart1"/>
    <dgm:cxn modelId="{774F71E9-018D-4A4F-B2B8-C29F3334C3C4}" type="presParOf" srcId="{DA948271-53AB-124F-85AB-8457F22CC57B}" destId="{3F07665B-EAA8-6947-A31E-A41C1DC10F60}" srcOrd="0" destOrd="0" presId="urn:microsoft.com/office/officeart/2005/8/layout/orgChart1"/>
    <dgm:cxn modelId="{4346AC7E-6B9C-954C-9D68-3CF077DE3CDB}" type="presParOf" srcId="{DA948271-53AB-124F-85AB-8457F22CC57B}" destId="{D3F685A0-EBA9-9049-8B44-E4B67B8D5FE0}" srcOrd="1" destOrd="0" presId="urn:microsoft.com/office/officeart/2005/8/layout/orgChart1"/>
    <dgm:cxn modelId="{37F052BB-626F-CA48-843A-E4477DA73A43}" type="presParOf" srcId="{722E58B8-5037-9E44-AF67-578BF9F6F175}" destId="{40EC887E-A639-FD4B-A14D-2F89D5D684DC}" srcOrd="1" destOrd="0" presId="urn:microsoft.com/office/officeart/2005/8/layout/orgChart1"/>
    <dgm:cxn modelId="{D8A68615-671E-0E40-953B-181D3627C1A4}" type="presParOf" srcId="{722E58B8-5037-9E44-AF67-578BF9F6F175}" destId="{E2326655-3C24-7D46-B5D1-96DC74FA7426}" srcOrd="2" destOrd="0" presId="urn:microsoft.com/office/officeart/2005/8/layout/orgChart1"/>
    <dgm:cxn modelId="{EA67546F-DB98-7D48-80D5-D4AA86CE59FB}" type="presParOf" srcId="{ACE4F3C6-8933-B04A-8B55-20459ACA6CF7}" destId="{ADCCB45F-A4E4-9745-A28C-252649FC50EC}"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C43BEE2-DFD3-CB44-9379-D57471CEEB98}">
      <dgm:prSet/>
      <dgm:spPr>
        <a:solidFill>
          <a:srgbClr val="92D050"/>
        </a:solidFill>
      </dgm:spPr>
      <dgm:t>
        <a:bodyPr/>
        <a:lstStyle/>
        <a:p>
          <a:r>
            <a:rPr lang="en-US" b="0" i="0" dirty="0"/>
            <a:t>Tracy Battaglia MD MPH (BU/BMC)</a:t>
          </a:r>
          <a:endParaRPr lang="en-US" dirty="0"/>
        </a:p>
      </dgm:t>
    </dgm:pt>
    <dgm:pt modelId="{5A598772-F284-7F46-9487-0CBCFB2A5D74}" type="parTrans" cxnId="{CC9BB1B7-93E1-564F-A6A2-9413895C80AF}">
      <dgm:prSet/>
      <dgm:spPr>
        <a:ln>
          <a:solidFill>
            <a:srgbClr val="00B050"/>
          </a:solidFill>
        </a:ln>
      </dgm:spPr>
      <dgm:t>
        <a:bodyPr/>
        <a:lstStyle/>
        <a:p>
          <a:endParaRPr lang="en-US"/>
        </a:p>
      </dgm:t>
    </dgm:pt>
    <dgm:pt modelId="{E2287263-9F6D-7A4D-A38C-7FDCC6A5D815}" type="sibTrans" cxnId="{CC9BB1B7-93E1-564F-A6A2-9413895C80AF}">
      <dgm:prSet/>
      <dgm:spPr/>
      <dgm:t>
        <a:bodyPr/>
        <a:lstStyle/>
        <a:p>
          <a:endParaRPr lang="en-US"/>
        </a:p>
      </dgm:t>
    </dgm:pt>
    <dgm:pt modelId="{56924800-2856-D942-AE90-730151D37FA6}">
      <dgm:prSet/>
      <dgm:spPr>
        <a:solidFill>
          <a:srgbClr val="92D050"/>
        </a:solidFill>
      </dgm:spPr>
      <dgm:t>
        <a:bodyPr/>
        <a:lstStyle/>
        <a:p>
          <a:r>
            <a:rPr lang="en-US" b="0" i="0" dirty="0"/>
            <a:t>Karen Freund MD MPH (Tufts)</a:t>
          </a:r>
          <a:endParaRPr lang="en-US" dirty="0"/>
        </a:p>
      </dgm:t>
    </dgm:pt>
    <dgm:pt modelId="{B06F27D3-EFC6-C44A-BA4D-260D4DCF880B}" type="parTrans" cxnId="{BFA3F6A6-5628-F34D-A1CE-36D7AB8E7825}">
      <dgm:prSet/>
      <dgm:spPr>
        <a:ln>
          <a:solidFill>
            <a:srgbClr val="00B050"/>
          </a:solidFill>
        </a:ln>
      </dgm:spPr>
      <dgm:t>
        <a:bodyPr/>
        <a:lstStyle/>
        <a:p>
          <a:endParaRPr lang="en-US"/>
        </a:p>
      </dgm:t>
    </dgm:pt>
    <dgm:pt modelId="{847E547C-07F3-D542-AB2C-34EF7C9A1B62}" type="sibTrans" cxnId="{BFA3F6A6-5628-F34D-A1CE-36D7AB8E7825}">
      <dgm:prSet/>
      <dgm:spPr/>
      <dgm:t>
        <a:bodyPr/>
        <a:lstStyle/>
        <a:p>
          <a:endParaRPr lang="en-US"/>
        </a:p>
      </dgm:t>
    </dgm:pt>
    <dgm:pt modelId="{74549247-65F5-D140-960A-CA332DDE75ED}">
      <dgm:prSet/>
      <dgm:spPr>
        <a:solidFill>
          <a:srgbClr val="92D050"/>
        </a:solidFill>
      </dgm:spPr>
      <dgm:t>
        <a:bodyPr/>
        <a:lstStyle/>
        <a:p>
          <a:r>
            <a:rPr lang="en-US" b="0" i="0" dirty="0"/>
            <a:t>Jennifer Haas MD MPH (MGH)</a:t>
          </a:r>
          <a:endParaRPr lang="en-US" dirty="0"/>
        </a:p>
      </dgm:t>
    </dgm:pt>
    <dgm:pt modelId="{A8BBC570-F001-0840-99E0-50F52A361BB8}" type="parTrans" cxnId="{581B5836-6351-AD40-BCF0-88EED755EC04}">
      <dgm:prSet/>
      <dgm:spPr>
        <a:ln>
          <a:solidFill>
            <a:srgbClr val="00B050"/>
          </a:solidFill>
        </a:ln>
      </dgm:spPr>
      <dgm:t>
        <a:bodyPr/>
        <a:lstStyle/>
        <a:p>
          <a:endParaRPr lang="en-US"/>
        </a:p>
      </dgm:t>
    </dgm:pt>
    <dgm:pt modelId="{49DF2F8F-3E8B-9F45-9806-461A2902F5DD}" type="sibTrans" cxnId="{581B5836-6351-AD40-BCF0-88EED755EC04}">
      <dgm:prSet/>
      <dgm:spPr/>
      <dgm:t>
        <a:bodyPr/>
        <a:lstStyle/>
        <a:p>
          <a:endParaRPr lang="en-US"/>
        </a:p>
      </dgm:t>
    </dgm:pt>
    <dgm:pt modelId="{CA55E5E1-DA19-2940-8AA9-12B586A97F2B}">
      <dgm:prSet/>
      <dgm:spPr>
        <a:solidFill>
          <a:srgbClr val="92D050"/>
        </a:solidFill>
      </dgm:spPr>
      <dgm:t>
        <a:bodyPr/>
        <a:lstStyle/>
        <a:p>
          <a:r>
            <a:rPr lang="en-US" b="0" i="0" dirty="0"/>
            <a:t>Stephenie Lemon PhD (UMass)</a:t>
          </a:r>
          <a:endParaRPr lang="en-US" dirty="0"/>
        </a:p>
      </dgm:t>
    </dgm:pt>
    <dgm:pt modelId="{45DD6824-2CAA-EB4A-9708-7B10545049F5}" type="parTrans" cxnId="{B471597B-53A4-0742-A21D-B8B43CAB95CB}">
      <dgm:prSet/>
      <dgm:spPr>
        <a:ln>
          <a:solidFill>
            <a:srgbClr val="00B050"/>
          </a:solidFill>
        </a:ln>
      </dgm:spPr>
      <dgm:t>
        <a:bodyPr/>
        <a:lstStyle/>
        <a:p>
          <a:endParaRPr lang="en-US"/>
        </a:p>
      </dgm:t>
    </dgm:pt>
    <dgm:pt modelId="{C516F94F-BF53-E240-A078-9A9E1BB0529B}" type="sibTrans" cxnId="{B471597B-53A4-0742-A21D-B8B43CAB95CB}">
      <dgm:prSet/>
      <dgm:spPr/>
      <dgm:t>
        <a:bodyPr/>
        <a:lstStyle/>
        <a:p>
          <a:endParaRPr lang="en-US"/>
        </a:p>
      </dgm:t>
    </dgm:pt>
    <dgm:pt modelId="{E3D26BE7-036F-1140-83D8-8EFC046FBF61}">
      <dgm:prSet custT="1"/>
      <dgm:spPr>
        <a:solidFill>
          <a:srgbClr val="00B050"/>
        </a:solidFill>
        <a:ln>
          <a:solidFill>
            <a:srgbClr val="92D050"/>
          </a:solidFill>
        </a:ln>
      </dgm:spPr>
      <dgm:t>
        <a:bodyPr/>
        <a:lstStyle/>
        <a:p>
          <a:r>
            <a:rPr lang="en-US" sz="1400" dirty="0"/>
            <a:t>Principal Investigators</a:t>
          </a:r>
        </a:p>
      </dgm:t>
    </dgm:pt>
    <dgm:pt modelId="{ECBA0CAC-27EF-5448-9044-47F8C13CFF36}" type="parTrans" cxnId="{380F6293-4D30-9443-9A05-F2DD53A3E5D0}">
      <dgm:prSet/>
      <dgm:spPr/>
      <dgm:t>
        <a:bodyPr/>
        <a:lstStyle/>
        <a:p>
          <a:endParaRPr lang="en-US"/>
        </a:p>
      </dgm:t>
    </dgm:pt>
    <dgm:pt modelId="{0F8757C9-55D0-0045-A2C9-18E5B8C3818C}" type="sibTrans" cxnId="{380F6293-4D30-9443-9A05-F2DD53A3E5D0}">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4B2197B9-3D82-9C48-9A08-09D064CD0C3F}" type="pres">
      <dgm:prSet presAssocID="{5A598772-F284-7F46-9487-0CBCFB2A5D74}" presName="Name37" presStyleLbl="parChTrans1D2" presStyleIdx="0" presStyleCnt="4"/>
      <dgm:spPr/>
      <dgm:t>
        <a:bodyPr/>
        <a:lstStyle/>
        <a:p>
          <a:endParaRPr lang="en-US"/>
        </a:p>
      </dgm:t>
    </dgm:pt>
    <dgm:pt modelId="{F0614D57-9A49-B640-B2D0-62C83CA14F22}" type="pres">
      <dgm:prSet presAssocID="{CC43BEE2-DFD3-CB44-9379-D57471CEEB98}" presName="hierRoot2" presStyleCnt="0">
        <dgm:presLayoutVars>
          <dgm:hierBranch val="init"/>
        </dgm:presLayoutVars>
      </dgm:prSet>
      <dgm:spPr/>
    </dgm:pt>
    <dgm:pt modelId="{EDC1DC40-D931-9740-995F-0652E1E67C98}" type="pres">
      <dgm:prSet presAssocID="{CC43BEE2-DFD3-CB44-9379-D57471CEEB98}" presName="rootComposite" presStyleCnt="0"/>
      <dgm:spPr/>
    </dgm:pt>
    <dgm:pt modelId="{3876357B-A49B-2945-92FB-95B7C41ADF1E}" type="pres">
      <dgm:prSet presAssocID="{CC43BEE2-DFD3-CB44-9379-D57471CEEB98}" presName="rootText" presStyleLbl="node2" presStyleIdx="0" presStyleCnt="4">
        <dgm:presLayoutVars>
          <dgm:chPref val="3"/>
        </dgm:presLayoutVars>
      </dgm:prSet>
      <dgm:spPr/>
      <dgm:t>
        <a:bodyPr/>
        <a:lstStyle/>
        <a:p>
          <a:endParaRPr lang="en-US"/>
        </a:p>
      </dgm:t>
    </dgm:pt>
    <dgm:pt modelId="{4037E65D-532C-824C-8B66-6542CC0573CC}" type="pres">
      <dgm:prSet presAssocID="{CC43BEE2-DFD3-CB44-9379-D57471CEEB98}" presName="rootConnector" presStyleLbl="node2" presStyleIdx="0" presStyleCnt="4"/>
      <dgm:spPr/>
      <dgm:t>
        <a:bodyPr/>
        <a:lstStyle/>
        <a:p>
          <a:endParaRPr lang="en-US"/>
        </a:p>
      </dgm:t>
    </dgm:pt>
    <dgm:pt modelId="{84F2B7AF-A30E-A341-98F9-F8629FB7CF72}" type="pres">
      <dgm:prSet presAssocID="{CC43BEE2-DFD3-CB44-9379-D57471CEEB98}" presName="hierChild4" presStyleCnt="0"/>
      <dgm:spPr/>
    </dgm:pt>
    <dgm:pt modelId="{021D1E71-E7C1-024C-89DB-66373A84763B}" type="pres">
      <dgm:prSet presAssocID="{CC43BEE2-DFD3-CB44-9379-D57471CEEB98}" presName="hierChild5" presStyleCnt="0"/>
      <dgm:spPr/>
    </dgm:pt>
    <dgm:pt modelId="{704A8CFB-5841-3741-84F0-346611923312}" type="pres">
      <dgm:prSet presAssocID="{B06F27D3-EFC6-C44A-BA4D-260D4DCF880B}" presName="Name37" presStyleLbl="parChTrans1D2" presStyleIdx="1" presStyleCnt="4"/>
      <dgm:spPr/>
      <dgm:t>
        <a:bodyPr/>
        <a:lstStyle/>
        <a:p>
          <a:endParaRPr lang="en-US"/>
        </a:p>
      </dgm:t>
    </dgm:pt>
    <dgm:pt modelId="{679FF2A8-4EDC-3D48-8263-4C2235B5C552}" type="pres">
      <dgm:prSet presAssocID="{56924800-2856-D942-AE90-730151D37FA6}" presName="hierRoot2" presStyleCnt="0">
        <dgm:presLayoutVars>
          <dgm:hierBranch val="init"/>
        </dgm:presLayoutVars>
      </dgm:prSet>
      <dgm:spPr/>
    </dgm:pt>
    <dgm:pt modelId="{E5FE74B1-CB73-C048-BB1C-333A74A663F7}" type="pres">
      <dgm:prSet presAssocID="{56924800-2856-D942-AE90-730151D37FA6}" presName="rootComposite" presStyleCnt="0"/>
      <dgm:spPr/>
    </dgm:pt>
    <dgm:pt modelId="{D0F8C120-0DA8-2F4E-A08E-CCA340DE26A0}" type="pres">
      <dgm:prSet presAssocID="{56924800-2856-D942-AE90-730151D37FA6}" presName="rootText" presStyleLbl="node2" presStyleIdx="1" presStyleCnt="4">
        <dgm:presLayoutVars>
          <dgm:chPref val="3"/>
        </dgm:presLayoutVars>
      </dgm:prSet>
      <dgm:spPr/>
      <dgm:t>
        <a:bodyPr/>
        <a:lstStyle/>
        <a:p>
          <a:endParaRPr lang="en-US"/>
        </a:p>
      </dgm:t>
    </dgm:pt>
    <dgm:pt modelId="{3AC30547-0DB4-6E4B-A6CE-94AAA935D829}" type="pres">
      <dgm:prSet presAssocID="{56924800-2856-D942-AE90-730151D37FA6}" presName="rootConnector" presStyleLbl="node2" presStyleIdx="1" presStyleCnt="4"/>
      <dgm:spPr/>
      <dgm:t>
        <a:bodyPr/>
        <a:lstStyle/>
        <a:p>
          <a:endParaRPr lang="en-US"/>
        </a:p>
      </dgm:t>
    </dgm:pt>
    <dgm:pt modelId="{766A78AC-DAB3-6E4F-B974-2928CD2FE6CF}" type="pres">
      <dgm:prSet presAssocID="{56924800-2856-D942-AE90-730151D37FA6}" presName="hierChild4" presStyleCnt="0"/>
      <dgm:spPr/>
    </dgm:pt>
    <dgm:pt modelId="{AE50B7CC-1260-9947-AEB6-45A5BDFA2048}" type="pres">
      <dgm:prSet presAssocID="{56924800-2856-D942-AE90-730151D37FA6}" presName="hierChild5" presStyleCnt="0"/>
      <dgm:spPr/>
    </dgm:pt>
    <dgm:pt modelId="{442F422D-83EC-4C45-88E9-C6B55E44B66C}" type="pres">
      <dgm:prSet presAssocID="{A8BBC570-F001-0840-99E0-50F52A361BB8}" presName="Name37" presStyleLbl="parChTrans1D2" presStyleIdx="2" presStyleCnt="4"/>
      <dgm:spPr/>
      <dgm:t>
        <a:bodyPr/>
        <a:lstStyle/>
        <a:p>
          <a:endParaRPr lang="en-US"/>
        </a:p>
      </dgm:t>
    </dgm:pt>
    <dgm:pt modelId="{7FBC396A-5A04-2245-A933-A46D4BC373DE}" type="pres">
      <dgm:prSet presAssocID="{74549247-65F5-D140-960A-CA332DDE75ED}" presName="hierRoot2" presStyleCnt="0">
        <dgm:presLayoutVars>
          <dgm:hierBranch val="init"/>
        </dgm:presLayoutVars>
      </dgm:prSet>
      <dgm:spPr/>
    </dgm:pt>
    <dgm:pt modelId="{63F33DDE-35CE-8945-9604-86B40E627E1C}" type="pres">
      <dgm:prSet presAssocID="{74549247-65F5-D140-960A-CA332DDE75ED}" presName="rootComposite" presStyleCnt="0"/>
      <dgm:spPr/>
    </dgm:pt>
    <dgm:pt modelId="{BE5D4A3A-1C86-FD4D-81DE-CC4BA3FEFA27}" type="pres">
      <dgm:prSet presAssocID="{74549247-65F5-D140-960A-CA332DDE75ED}" presName="rootText" presStyleLbl="node2" presStyleIdx="2" presStyleCnt="4">
        <dgm:presLayoutVars>
          <dgm:chPref val="3"/>
        </dgm:presLayoutVars>
      </dgm:prSet>
      <dgm:spPr/>
      <dgm:t>
        <a:bodyPr/>
        <a:lstStyle/>
        <a:p>
          <a:endParaRPr lang="en-US"/>
        </a:p>
      </dgm:t>
    </dgm:pt>
    <dgm:pt modelId="{62056F95-1996-6B4C-AE66-CC603CCB4D5C}" type="pres">
      <dgm:prSet presAssocID="{74549247-65F5-D140-960A-CA332DDE75ED}" presName="rootConnector" presStyleLbl="node2" presStyleIdx="2" presStyleCnt="4"/>
      <dgm:spPr/>
      <dgm:t>
        <a:bodyPr/>
        <a:lstStyle/>
        <a:p>
          <a:endParaRPr lang="en-US"/>
        </a:p>
      </dgm:t>
    </dgm:pt>
    <dgm:pt modelId="{D88DE028-8F9F-1D44-B8C7-DAEAE10DC887}" type="pres">
      <dgm:prSet presAssocID="{74549247-65F5-D140-960A-CA332DDE75ED}" presName="hierChild4" presStyleCnt="0"/>
      <dgm:spPr/>
    </dgm:pt>
    <dgm:pt modelId="{4FC976B0-BBB4-BB42-8715-C08AF561BB5F}" type="pres">
      <dgm:prSet presAssocID="{74549247-65F5-D140-960A-CA332DDE75ED}" presName="hierChild5" presStyleCnt="0"/>
      <dgm:spPr/>
    </dgm:pt>
    <dgm:pt modelId="{BE3F07F3-C5EC-E04A-88C7-36558EB43591}" type="pres">
      <dgm:prSet presAssocID="{45DD6824-2CAA-EB4A-9708-7B10545049F5}" presName="Name37" presStyleLbl="parChTrans1D2" presStyleIdx="3" presStyleCnt="4"/>
      <dgm:spPr/>
      <dgm:t>
        <a:bodyPr/>
        <a:lstStyle/>
        <a:p>
          <a:endParaRPr lang="en-US"/>
        </a:p>
      </dgm:t>
    </dgm:pt>
    <dgm:pt modelId="{07475B5A-768F-2F46-9800-E3C27CA66220}" type="pres">
      <dgm:prSet presAssocID="{CA55E5E1-DA19-2940-8AA9-12B586A97F2B}" presName="hierRoot2" presStyleCnt="0">
        <dgm:presLayoutVars>
          <dgm:hierBranch val="init"/>
        </dgm:presLayoutVars>
      </dgm:prSet>
      <dgm:spPr/>
    </dgm:pt>
    <dgm:pt modelId="{D1BC24BF-833C-DA4E-B295-8A01297F81CC}" type="pres">
      <dgm:prSet presAssocID="{CA55E5E1-DA19-2940-8AA9-12B586A97F2B}" presName="rootComposite" presStyleCnt="0"/>
      <dgm:spPr/>
    </dgm:pt>
    <dgm:pt modelId="{830B4DEB-1177-E348-BB3A-11CEC6E691B8}" type="pres">
      <dgm:prSet presAssocID="{CA55E5E1-DA19-2940-8AA9-12B586A97F2B}" presName="rootText" presStyleLbl="node2" presStyleIdx="3" presStyleCnt="4">
        <dgm:presLayoutVars>
          <dgm:chPref val="3"/>
        </dgm:presLayoutVars>
      </dgm:prSet>
      <dgm:spPr/>
      <dgm:t>
        <a:bodyPr/>
        <a:lstStyle/>
        <a:p>
          <a:endParaRPr lang="en-US"/>
        </a:p>
      </dgm:t>
    </dgm:pt>
    <dgm:pt modelId="{3ADBA060-ADEF-6E4C-AFC5-A69824B51457}" type="pres">
      <dgm:prSet presAssocID="{CA55E5E1-DA19-2940-8AA9-12B586A97F2B}" presName="rootConnector" presStyleLbl="node2" presStyleIdx="3" presStyleCnt="4"/>
      <dgm:spPr/>
      <dgm:t>
        <a:bodyPr/>
        <a:lstStyle/>
        <a:p>
          <a:endParaRPr lang="en-US"/>
        </a:p>
      </dgm:t>
    </dgm:pt>
    <dgm:pt modelId="{1DBA9172-D210-0C48-9E6E-267C40667C1E}" type="pres">
      <dgm:prSet presAssocID="{CA55E5E1-DA19-2940-8AA9-12B586A97F2B}" presName="hierChild4" presStyleCnt="0"/>
      <dgm:spPr/>
    </dgm:pt>
    <dgm:pt modelId="{50974BFD-DECB-4C45-8EEC-DC06C8B1E7AF}" type="pres">
      <dgm:prSet presAssocID="{CA55E5E1-DA19-2940-8AA9-12B586A97F2B}" presName="hierChild5" presStyleCnt="0"/>
      <dgm:spPr/>
    </dgm:pt>
    <dgm:pt modelId="{711C55F5-3B2E-B642-8BB3-8265481ED5C9}" type="pres">
      <dgm:prSet presAssocID="{E3D26BE7-036F-1140-83D8-8EFC046FBF61}" presName="hierChild3" presStyleCnt="0"/>
      <dgm:spPr/>
    </dgm:pt>
  </dgm:ptLst>
  <dgm:cxnLst>
    <dgm:cxn modelId="{BAFFAA5E-699D-DE4E-86F7-8FE7E841FFDB}" type="presOf" srcId="{CC43BEE2-DFD3-CB44-9379-D57471CEEB98}" destId="{4037E65D-532C-824C-8B66-6542CC0573CC}" srcOrd="1" destOrd="0" presId="urn:microsoft.com/office/officeart/2005/8/layout/orgChart1"/>
    <dgm:cxn modelId="{311C0110-B2A4-2F41-A271-FED6CE7454E5}" type="presOf" srcId="{E3D26BE7-036F-1140-83D8-8EFC046FBF61}" destId="{A436CB28-D3E2-B348-B2A8-23F90A13FBD1}" srcOrd="1" destOrd="0" presId="urn:microsoft.com/office/officeart/2005/8/layout/orgChart1"/>
    <dgm:cxn modelId="{581B5836-6351-AD40-BCF0-88EED755EC04}" srcId="{E3D26BE7-036F-1140-83D8-8EFC046FBF61}" destId="{74549247-65F5-D140-960A-CA332DDE75ED}" srcOrd="2" destOrd="0" parTransId="{A8BBC570-F001-0840-99E0-50F52A361BB8}" sibTransId="{49DF2F8F-3E8B-9F45-9806-461A2902F5DD}"/>
    <dgm:cxn modelId="{2AAD7BD6-A990-8440-81A5-64C7C89AF88E}" type="presOf" srcId="{5A598772-F284-7F46-9487-0CBCFB2A5D74}" destId="{4B2197B9-3D82-9C48-9A08-09D064CD0C3F}" srcOrd="0" destOrd="0" presId="urn:microsoft.com/office/officeart/2005/8/layout/orgChart1"/>
    <dgm:cxn modelId="{86C994B9-2743-2545-8B46-873DAE00F16C}" type="presOf" srcId="{E3D26BE7-036F-1140-83D8-8EFC046FBF61}" destId="{69318A78-B6D4-0E4C-B162-17E2547B010D}" srcOrd="0" destOrd="0" presId="urn:microsoft.com/office/officeart/2005/8/layout/orgChart1"/>
    <dgm:cxn modelId="{53FC90B4-35BE-9F46-933A-E0E626EA2FE7}" type="presOf" srcId="{CA55E5E1-DA19-2940-8AA9-12B586A97F2B}" destId="{830B4DEB-1177-E348-BB3A-11CEC6E691B8}" srcOrd="0" destOrd="0" presId="urn:microsoft.com/office/officeart/2005/8/layout/orgChart1"/>
    <dgm:cxn modelId="{BFA3F6A6-5628-F34D-A1CE-36D7AB8E7825}" srcId="{E3D26BE7-036F-1140-83D8-8EFC046FBF61}" destId="{56924800-2856-D942-AE90-730151D37FA6}" srcOrd="1" destOrd="0" parTransId="{B06F27D3-EFC6-C44A-BA4D-260D4DCF880B}" sibTransId="{847E547C-07F3-D542-AB2C-34EF7C9A1B62}"/>
    <dgm:cxn modelId="{6B588DC3-93E1-EB44-833D-168828692D38}" type="presOf" srcId="{74549247-65F5-D140-960A-CA332DDE75ED}" destId="{62056F95-1996-6B4C-AE66-CC603CCB4D5C}" srcOrd="1" destOrd="0" presId="urn:microsoft.com/office/officeart/2005/8/layout/orgChart1"/>
    <dgm:cxn modelId="{34BB914D-2711-F140-AACD-58BB32AC1886}" type="presOf" srcId="{74549247-65F5-D140-960A-CA332DDE75ED}" destId="{BE5D4A3A-1C86-FD4D-81DE-CC4BA3FEFA27}" srcOrd="0" destOrd="0" presId="urn:microsoft.com/office/officeart/2005/8/layout/orgChart1"/>
    <dgm:cxn modelId="{4DD8F398-0613-F044-ADE2-29318B864394}" type="presOf" srcId="{CA55E5E1-DA19-2940-8AA9-12B586A97F2B}" destId="{3ADBA060-ADEF-6E4C-AFC5-A69824B51457}" srcOrd="1" destOrd="0" presId="urn:microsoft.com/office/officeart/2005/8/layout/orgChart1"/>
    <dgm:cxn modelId="{0877019E-D054-CD42-BEE3-AF3A3A99B3ED}" type="presOf" srcId="{56924800-2856-D942-AE90-730151D37FA6}" destId="{3AC30547-0DB4-6E4B-A6CE-94AAA935D829}" srcOrd="1" destOrd="0" presId="urn:microsoft.com/office/officeart/2005/8/layout/orgChart1"/>
    <dgm:cxn modelId="{511661B6-277F-C24B-A0DD-6233E84DBE3D}" type="presOf" srcId="{56924800-2856-D942-AE90-730151D37FA6}" destId="{D0F8C120-0DA8-2F4E-A08E-CCA340DE26A0}" srcOrd="0" destOrd="0" presId="urn:microsoft.com/office/officeart/2005/8/layout/orgChart1"/>
    <dgm:cxn modelId="{B471597B-53A4-0742-A21D-B8B43CAB95CB}" srcId="{E3D26BE7-036F-1140-83D8-8EFC046FBF61}" destId="{CA55E5E1-DA19-2940-8AA9-12B586A97F2B}" srcOrd="3" destOrd="0" parTransId="{45DD6824-2CAA-EB4A-9708-7B10545049F5}" sibTransId="{C516F94F-BF53-E240-A078-9A9E1BB0529B}"/>
    <dgm:cxn modelId="{335C9423-E7DD-4041-B728-F924EA556AED}" type="presOf" srcId="{A8BBC570-F001-0840-99E0-50F52A361BB8}" destId="{442F422D-83EC-4C45-88E9-C6B55E44B66C}" srcOrd="0" destOrd="0" presId="urn:microsoft.com/office/officeart/2005/8/layout/orgChart1"/>
    <dgm:cxn modelId="{789CCB96-DDA4-1E4F-9ED1-F88B914F58DA}" type="presOf" srcId="{45DD6824-2CAA-EB4A-9708-7B10545049F5}" destId="{BE3F07F3-C5EC-E04A-88C7-36558EB43591}" srcOrd="0" destOrd="0" presId="urn:microsoft.com/office/officeart/2005/8/layout/orgChart1"/>
    <dgm:cxn modelId="{9EF4C5D6-C223-BA48-8214-B09662D44216}" type="presOf" srcId="{CC43BEE2-DFD3-CB44-9379-D57471CEEB98}" destId="{3876357B-A49B-2945-92FB-95B7C41ADF1E}" srcOrd="0"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380F6293-4D30-9443-9A05-F2DD53A3E5D0}" srcId="{2B90040C-8B8B-9D47-93E4-5198BE779386}" destId="{E3D26BE7-036F-1140-83D8-8EFC046FBF61}" srcOrd="0" destOrd="0" parTransId="{ECBA0CAC-27EF-5448-9044-47F8C13CFF36}" sibTransId="{0F8757C9-55D0-0045-A2C9-18E5B8C3818C}"/>
    <dgm:cxn modelId="{8B5D7955-08E4-FB43-9681-64081E90AF1F}" type="presOf" srcId="{B06F27D3-EFC6-C44A-BA4D-260D4DCF880B}" destId="{704A8CFB-5841-3741-84F0-346611923312}" srcOrd="0" destOrd="0" presId="urn:microsoft.com/office/officeart/2005/8/layout/orgChart1"/>
    <dgm:cxn modelId="{CC9BB1B7-93E1-564F-A6A2-9413895C80AF}" srcId="{E3D26BE7-036F-1140-83D8-8EFC046FBF61}" destId="{CC43BEE2-DFD3-CB44-9379-D57471CEEB98}" srcOrd="0" destOrd="0" parTransId="{5A598772-F284-7F46-9487-0CBCFB2A5D74}" sibTransId="{E2287263-9F6D-7A4D-A38C-7FDCC6A5D815}"/>
    <dgm:cxn modelId="{941D4D8A-B014-BF4E-8DD2-9B3A2729EDC1}" type="presParOf" srcId="{A7CA2F48-99E9-C543-8C13-D1F25A353F1E}" destId="{A5766E8D-3C84-9D46-9493-13915704C3A1}" srcOrd="0" destOrd="0" presId="urn:microsoft.com/office/officeart/2005/8/layout/orgChart1"/>
    <dgm:cxn modelId="{EBFCBC86-56CB-5F41-BC17-71C620F4118B}" type="presParOf" srcId="{A5766E8D-3C84-9D46-9493-13915704C3A1}" destId="{FA83515F-54F3-744D-B441-3238EB100276}" srcOrd="0" destOrd="0" presId="urn:microsoft.com/office/officeart/2005/8/layout/orgChart1"/>
    <dgm:cxn modelId="{191C0984-C008-6C46-B8D1-450C99F9E00A}" type="presParOf" srcId="{FA83515F-54F3-744D-B441-3238EB100276}" destId="{69318A78-B6D4-0E4C-B162-17E2547B010D}" srcOrd="0" destOrd="0" presId="urn:microsoft.com/office/officeart/2005/8/layout/orgChart1"/>
    <dgm:cxn modelId="{B6302877-B82E-FC41-A115-6AD011C63BC9}" type="presParOf" srcId="{FA83515F-54F3-744D-B441-3238EB100276}" destId="{A436CB28-D3E2-B348-B2A8-23F90A13FBD1}" srcOrd="1" destOrd="0" presId="urn:microsoft.com/office/officeart/2005/8/layout/orgChart1"/>
    <dgm:cxn modelId="{39E53DF6-1B46-3A47-9784-69EDAEFB0E9E}" type="presParOf" srcId="{A5766E8D-3C84-9D46-9493-13915704C3A1}" destId="{DD6E2407-55EE-2C41-B796-85FEDBFE0D0B}" srcOrd="1" destOrd="0" presId="urn:microsoft.com/office/officeart/2005/8/layout/orgChart1"/>
    <dgm:cxn modelId="{58CDF24A-ABDE-744A-8339-A0812BBFFB72}" type="presParOf" srcId="{DD6E2407-55EE-2C41-B796-85FEDBFE0D0B}" destId="{4B2197B9-3D82-9C48-9A08-09D064CD0C3F}" srcOrd="0" destOrd="0" presId="urn:microsoft.com/office/officeart/2005/8/layout/orgChart1"/>
    <dgm:cxn modelId="{D2B2E2BD-72C3-C841-B7B1-E2F09E2F1907}" type="presParOf" srcId="{DD6E2407-55EE-2C41-B796-85FEDBFE0D0B}" destId="{F0614D57-9A49-B640-B2D0-62C83CA14F22}" srcOrd="1" destOrd="0" presId="urn:microsoft.com/office/officeart/2005/8/layout/orgChart1"/>
    <dgm:cxn modelId="{751DC27C-603A-B54B-A314-BB719FD22C7D}" type="presParOf" srcId="{F0614D57-9A49-B640-B2D0-62C83CA14F22}" destId="{EDC1DC40-D931-9740-995F-0652E1E67C98}" srcOrd="0" destOrd="0" presId="urn:microsoft.com/office/officeart/2005/8/layout/orgChart1"/>
    <dgm:cxn modelId="{3F8594CA-3AE5-924A-91CA-83ED95762505}" type="presParOf" srcId="{EDC1DC40-D931-9740-995F-0652E1E67C98}" destId="{3876357B-A49B-2945-92FB-95B7C41ADF1E}" srcOrd="0" destOrd="0" presId="urn:microsoft.com/office/officeart/2005/8/layout/orgChart1"/>
    <dgm:cxn modelId="{0D9A597B-6082-F14C-90A6-38C4132029E6}" type="presParOf" srcId="{EDC1DC40-D931-9740-995F-0652E1E67C98}" destId="{4037E65D-532C-824C-8B66-6542CC0573CC}" srcOrd="1" destOrd="0" presId="urn:microsoft.com/office/officeart/2005/8/layout/orgChart1"/>
    <dgm:cxn modelId="{D349B82F-7000-3D4E-8870-5D9EC2911095}" type="presParOf" srcId="{F0614D57-9A49-B640-B2D0-62C83CA14F22}" destId="{84F2B7AF-A30E-A341-98F9-F8629FB7CF72}" srcOrd="1" destOrd="0" presId="urn:microsoft.com/office/officeart/2005/8/layout/orgChart1"/>
    <dgm:cxn modelId="{24F2A3F1-95EE-474D-9B2F-7957731D12EB}" type="presParOf" srcId="{F0614D57-9A49-B640-B2D0-62C83CA14F22}" destId="{021D1E71-E7C1-024C-89DB-66373A84763B}" srcOrd="2" destOrd="0" presId="urn:microsoft.com/office/officeart/2005/8/layout/orgChart1"/>
    <dgm:cxn modelId="{3F7BF1C5-BE89-E649-8E93-D7FD54B08518}" type="presParOf" srcId="{DD6E2407-55EE-2C41-B796-85FEDBFE0D0B}" destId="{704A8CFB-5841-3741-84F0-346611923312}" srcOrd="2" destOrd="0" presId="urn:microsoft.com/office/officeart/2005/8/layout/orgChart1"/>
    <dgm:cxn modelId="{957EFC50-6B00-AD4F-8960-A5638E6C19C6}" type="presParOf" srcId="{DD6E2407-55EE-2C41-B796-85FEDBFE0D0B}" destId="{679FF2A8-4EDC-3D48-8263-4C2235B5C552}" srcOrd="3" destOrd="0" presId="urn:microsoft.com/office/officeart/2005/8/layout/orgChart1"/>
    <dgm:cxn modelId="{579BA6CC-AA65-1A4F-A1AD-89CAB3A22E49}" type="presParOf" srcId="{679FF2A8-4EDC-3D48-8263-4C2235B5C552}" destId="{E5FE74B1-CB73-C048-BB1C-333A74A663F7}" srcOrd="0" destOrd="0" presId="urn:microsoft.com/office/officeart/2005/8/layout/orgChart1"/>
    <dgm:cxn modelId="{15A735C4-DE96-F946-AA0C-BA32C8FC802C}" type="presParOf" srcId="{E5FE74B1-CB73-C048-BB1C-333A74A663F7}" destId="{D0F8C120-0DA8-2F4E-A08E-CCA340DE26A0}" srcOrd="0" destOrd="0" presId="urn:microsoft.com/office/officeart/2005/8/layout/orgChart1"/>
    <dgm:cxn modelId="{06B972EC-CDC1-BA47-8B74-D57C10E1A43A}" type="presParOf" srcId="{E5FE74B1-CB73-C048-BB1C-333A74A663F7}" destId="{3AC30547-0DB4-6E4B-A6CE-94AAA935D829}" srcOrd="1" destOrd="0" presId="urn:microsoft.com/office/officeart/2005/8/layout/orgChart1"/>
    <dgm:cxn modelId="{9D475CA1-EFE1-134D-9ECD-BE8F69213BA8}" type="presParOf" srcId="{679FF2A8-4EDC-3D48-8263-4C2235B5C552}" destId="{766A78AC-DAB3-6E4F-B974-2928CD2FE6CF}" srcOrd="1" destOrd="0" presId="urn:microsoft.com/office/officeart/2005/8/layout/orgChart1"/>
    <dgm:cxn modelId="{BEE5FC3B-06D6-3743-AC0F-FBD94781259B}" type="presParOf" srcId="{679FF2A8-4EDC-3D48-8263-4C2235B5C552}" destId="{AE50B7CC-1260-9947-AEB6-45A5BDFA2048}" srcOrd="2" destOrd="0" presId="urn:microsoft.com/office/officeart/2005/8/layout/orgChart1"/>
    <dgm:cxn modelId="{CABFCE50-D4DB-2048-9944-5906792CFB7A}" type="presParOf" srcId="{DD6E2407-55EE-2C41-B796-85FEDBFE0D0B}" destId="{442F422D-83EC-4C45-88E9-C6B55E44B66C}" srcOrd="4" destOrd="0" presId="urn:microsoft.com/office/officeart/2005/8/layout/orgChart1"/>
    <dgm:cxn modelId="{89FF3D03-4CF4-8740-8365-AFD9D3BCBD18}" type="presParOf" srcId="{DD6E2407-55EE-2C41-B796-85FEDBFE0D0B}" destId="{7FBC396A-5A04-2245-A933-A46D4BC373DE}" srcOrd="5" destOrd="0" presId="urn:microsoft.com/office/officeart/2005/8/layout/orgChart1"/>
    <dgm:cxn modelId="{806C316D-2793-5947-A9A5-F7B026586069}" type="presParOf" srcId="{7FBC396A-5A04-2245-A933-A46D4BC373DE}" destId="{63F33DDE-35CE-8945-9604-86B40E627E1C}" srcOrd="0" destOrd="0" presId="urn:microsoft.com/office/officeart/2005/8/layout/orgChart1"/>
    <dgm:cxn modelId="{0EE88DFF-F73D-C14A-B3D0-BBA01F6D6FAE}" type="presParOf" srcId="{63F33DDE-35CE-8945-9604-86B40E627E1C}" destId="{BE5D4A3A-1C86-FD4D-81DE-CC4BA3FEFA27}" srcOrd="0" destOrd="0" presId="urn:microsoft.com/office/officeart/2005/8/layout/orgChart1"/>
    <dgm:cxn modelId="{DFA4D7EE-433E-6D4B-A64D-40CAF0A6FC27}" type="presParOf" srcId="{63F33DDE-35CE-8945-9604-86B40E627E1C}" destId="{62056F95-1996-6B4C-AE66-CC603CCB4D5C}" srcOrd="1" destOrd="0" presId="urn:microsoft.com/office/officeart/2005/8/layout/orgChart1"/>
    <dgm:cxn modelId="{A918CAA2-4892-6E45-8AF1-292CF2E6B471}" type="presParOf" srcId="{7FBC396A-5A04-2245-A933-A46D4BC373DE}" destId="{D88DE028-8F9F-1D44-B8C7-DAEAE10DC887}" srcOrd="1" destOrd="0" presId="urn:microsoft.com/office/officeart/2005/8/layout/orgChart1"/>
    <dgm:cxn modelId="{9C10F534-BFDD-1440-A5E9-89BBA4A55858}" type="presParOf" srcId="{7FBC396A-5A04-2245-A933-A46D4BC373DE}" destId="{4FC976B0-BBB4-BB42-8715-C08AF561BB5F}" srcOrd="2" destOrd="0" presId="urn:microsoft.com/office/officeart/2005/8/layout/orgChart1"/>
    <dgm:cxn modelId="{1A9A00E3-E0D3-7844-820A-D8BDC213787C}" type="presParOf" srcId="{DD6E2407-55EE-2C41-B796-85FEDBFE0D0B}" destId="{BE3F07F3-C5EC-E04A-88C7-36558EB43591}" srcOrd="6" destOrd="0" presId="urn:microsoft.com/office/officeart/2005/8/layout/orgChart1"/>
    <dgm:cxn modelId="{1D33EDA4-0DAA-8A49-8777-96F023FB42C5}" type="presParOf" srcId="{DD6E2407-55EE-2C41-B796-85FEDBFE0D0B}" destId="{07475B5A-768F-2F46-9800-E3C27CA66220}" srcOrd="7" destOrd="0" presId="urn:microsoft.com/office/officeart/2005/8/layout/orgChart1"/>
    <dgm:cxn modelId="{29ACCD45-6BFC-914A-9FB8-EAF03DD50D84}" type="presParOf" srcId="{07475B5A-768F-2F46-9800-E3C27CA66220}" destId="{D1BC24BF-833C-DA4E-B295-8A01297F81CC}" srcOrd="0" destOrd="0" presId="urn:microsoft.com/office/officeart/2005/8/layout/orgChart1"/>
    <dgm:cxn modelId="{C8286482-1849-D343-B68E-0E86DDB77AFF}" type="presParOf" srcId="{D1BC24BF-833C-DA4E-B295-8A01297F81CC}" destId="{830B4DEB-1177-E348-BB3A-11CEC6E691B8}" srcOrd="0" destOrd="0" presId="urn:microsoft.com/office/officeart/2005/8/layout/orgChart1"/>
    <dgm:cxn modelId="{5266CAAA-C0A7-F54D-BB8C-4F5D551BC8F2}" type="presParOf" srcId="{D1BC24BF-833C-DA4E-B295-8A01297F81CC}" destId="{3ADBA060-ADEF-6E4C-AFC5-A69824B51457}" srcOrd="1" destOrd="0" presId="urn:microsoft.com/office/officeart/2005/8/layout/orgChart1"/>
    <dgm:cxn modelId="{6518C6F5-8333-E442-A19C-EC94D711BD7C}" type="presParOf" srcId="{07475B5A-768F-2F46-9800-E3C27CA66220}" destId="{1DBA9172-D210-0C48-9E6E-267C40667C1E}" srcOrd="1" destOrd="0" presId="urn:microsoft.com/office/officeart/2005/8/layout/orgChart1"/>
    <dgm:cxn modelId="{961108D5-D5E0-7A41-A110-903611405DAE}" type="presParOf" srcId="{07475B5A-768F-2F46-9800-E3C27CA66220}" destId="{50974BFD-DECB-4C45-8EEC-DC06C8B1E7AF}" srcOrd="2" destOrd="0" presId="urn:microsoft.com/office/officeart/2005/8/layout/orgChart1"/>
    <dgm:cxn modelId="{DC034021-71A4-7B41-994E-FBD306A40C2D}"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C43BEE2-DFD3-CB44-9379-D57471CEEB98}">
      <dgm:prSet/>
      <dgm:spPr>
        <a:solidFill>
          <a:srgbClr val="92D050"/>
        </a:solidFill>
      </dgm:spPr>
      <dgm:t>
        <a:bodyPr/>
        <a:lstStyle/>
        <a:p>
          <a:r>
            <a:rPr lang="en-US" b="0" i="0" dirty="0"/>
            <a:t>Erika Christenson (Project Manager)</a:t>
          </a:r>
          <a:endParaRPr lang="en-US" dirty="0"/>
        </a:p>
      </dgm:t>
    </dgm:pt>
    <dgm:pt modelId="{5A598772-F284-7F46-9487-0CBCFB2A5D74}" type="parTrans" cxnId="{CC9BB1B7-93E1-564F-A6A2-9413895C80AF}">
      <dgm:prSet/>
      <dgm:spPr>
        <a:ln>
          <a:solidFill>
            <a:srgbClr val="00B050"/>
          </a:solidFill>
        </a:ln>
      </dgm:spPr>
      <dgm:t>
        <a:bodyPr/>
        <a:lstStyle/>
        <a:p>
          <a:endParaRPr lang="en-US"/>
        </a:p>
      </dgm:t>
    </dgm:pt>
    <dgm:pt modelId="{E2287263-9F6D-7A4D-A38C-7FDCC6A5D815}" type="sibTrans" cxnId="{CC9BB1B7-93E1-564F-A6A2-9413895C80AF}">
      <dgm:prSet/>
      <dgm:spPr/>
      <dgm:t>
        <a:bodyPr/>
        <a:lstStyle/>
        <a:p>
          <a:endParaRPr lang="en-US"/>
        </a:p>
      </dgm:t>
    </dgm:pt>
    <dgm:pt modelId="{56924800-2856-D942-AE90-730151D37FA6}">
      <dgm:prSet/>
      <dgm:spPr>
        <a:solidFill>
          <a:srgbClr val="92D050"/>
        </a:solidFill>
      </dgm:spPr>
      <dgm:t>
        <a:bodyPr/>
        <a:lstStyle/>
        <a:p>
          <a:r>
            <a:rPr lang="en-US" dirty="0"/>
            <a:t>Debi Amburgey (Project Coordinator)</a:t>
          </a:r>
        </a:p>
      </dgm:t>
    </dgm:pt>
    <dgm:pt modelId="{B06F27D3-EFC6-C44A-BA4D-260D4DCF880B}" type="parTrans" cxnId="{BFA3F6A6-5628-F34D-A1CE-36D7AB8E7825}">
      <dgm:prSet/>
      <dgm:spPr>
        <a:ln>
          <a:solidFill>
            <a:srgbClr val="00B050"/>
          </a:solidFill>
        </a:ln>
      </dgm:spPr>
      <dgm:t>
        <a:bodyPr/>
        <a:lstStyle/>
        <a:p>
          <a:endParaRPr lang="en-US"/>
        </a:p>
      </dgm:t>
    </dgm:pt>
    <dgm:pt modelId="{847E547C-07F3-D542-AB2C-34EF7C9A1B62}" type="sibTrans" cxnId="{BFA3F6A6-5628-F34D-A1CE-36D7AB8E7825}">
      <dgm:prSet/>
      <dgm:spPr/>
      <dgm:t>
        <a:bodyPr/>
        <a:lstStyle/>
        <a:p>
          <a:endParaRPr lang="en-US"/>
        </a:p>
      </dgm:t>
    </dgm:pt>
    <dgm:pt modelId="{E3D26BE7-036F-1140-83D8-8EFC046FBF61}">
      <dgm:prSet custT="1"/>
      <dgm:spPr>
        <a:solidFill>
          <a:srgbClr val="00B050"/>
        </a:solidFill>
        <a:ln>
          <a:solidFill>
            <a:srgbClr val="00B050"/>
          </a:solidFill>
        </a:ln>
      </dgm:spPr>
      <dgm:t>
        <a:bodyPr/>
        <a:lstStyle/>
        <a:p>
          <a:r>
            <a:rPr lang="en-US" sz="1400" dirty="0"/>
            <a:t>BMC Research Team</a:t>
          </a:r>
        </a:p>
      </dgm:t>
    </dgm:pt>
    <dgm:pt modelId="{ECBA0CAC-27EF-5448-9044-47F8C13CFF36}" type="parTrans" cxnId="{380F6293-4D30-9443-9A05-F2DD53A3E5D0}">
      <dgm:prSet/>
      <dgm:spPr/>
      <dgm:t>
        <a:bodyPr/>
        <a:lstStyle/>
        <a:p>
          <a:endParaRPr lang="en-US"/>
        </a:p>
      </dgm:t>
    </dgm:pt>
    <dgm:pt modelId="{0F8757C9-55D0-0045-A2C9-18E5B8C3818C}" type="sibTrans" cxnId="{380F6293-4D30-9443-9A05-F2DD53A3E5D0}">
      <dgm:prSet/>
      <dgm:spPr/>
      <dgm:t>
        <a:bodyPr/>
        <a:lstStyle/>
        <a:p>
          <a:endParaRPr lang="en-US"/>
        </a:p>
      </dgm:t>
    </dgm:pt>
    <dgm:pt modelId="{CFEC38F1-0D12-41CE-9D37-C8469C27D138}">
      <dgm:prSet/>
      <dgm:spPr>
        <a:solidFill>
          <a:srgbClr val="92D050"/>
        </a:solidFill>
      </dgm:spPr>
      <dgm:t>
        <a:bodyPr/>
        <a:lstStyle/>
        <a:p>
          <a:pPr algn="ctr"/>
          <a:r>
            <a:rPr lang="en-US" dirty="0" err="1"/>
            <a:t>Mady</a:t>
          </a:r>
          <a:r>
            <a:rPr lang="en-US" dirty="0"/>
            <a:t> FitzGerald (RA)</a:t>
          </a:r>
        </a:p>
      </dgm:t>
    </dgm:pt>
    <dgm:pt modelId="{EAD0091E-BD95-41B8-90CC-E080A5C655D4}" type="parTrans" cxnId="{CE9C23A0-2E7B-47CF-9C19-1FE0226DDAC8}">
      <dgm:prSet/>
      <dgm:spPr>
        <a:ln>
          <a:solidFill>
            <a:srgbClr val="00B050"/>
          </a:solidFill>
        </a:ln>
      </dgm:spPr>
      <dgm:t>
        <a:bodyPr/>
        <a:lstStyle/>
        <a:p>
          <a:endParaRPr lang="en-US"/>
        </a:p>
      </dgm:t>
    </dgm:pt>
    <dgm:pt modelId="{0285E425-1F42-46EE-AB9B-C09B5F5DBA6C}" type="sibTrans" cxnId="{CE9C23A0-2E7B-47CF-9C19-1FE0226DDAC8}">
      <dgm:prSet/>
      <dgm:spPr/>
      <dgm:t>
        <a:bodyPr/>
        <a:lstStyle/>
        <a:p>
          <a:endParaRPr lang="en-US"/>
        </a:p>
      </dgm:t>
    </dgm:pt>
    <dgm:pt modelId="{9CED5A62-9ECC-454C-A9FD-36A39A1AB2CB}">
      <dgm:prSet/>
      <dgm:spPr>
        <a:solidFill>
          <a:srgbClr val="92D050"/>
        </a:solidFill>
        <a:ln>
          <a:solidFill>
            <a:srgbClr val="92D050"/>
          </a:solidFill>
        </a:ln>
      </dgm:spPr>
      <dgm:t>
        <a:bodyPr/>
        <a:lstStyle/>
        <a:p>
          <a:r>
            <a:rPr lang="en-US" dirty="0"/>
            <a:t>Julia Vance (Project Coordinator)</a:t>
          </a:r>
        </a:p>
      </dgm:t>
    </dgm:pt>
    <dgm:pt modelId="{8DB416DE-3555-4276-AD4C-A0AE2C20BBFA}" type="parTrans" cxnId="{34D9D925-39A1-4A03-994F-AE8A136D53EF}">
      <dgm:prSet/>
      <dgm:spPr>
        <a:solidFill>
          <a:srgbClr val="92D050"/>
        </a:solidFill>
        <a:ln>
          <a:solidFill>
            <a:srgbClr val="00B050"/>
          </a:solidFill>
        </a:ln>
      </dgm:spPr>
      <dgm:t>
        <a:bodyPr/>
        <a:lstStyle/>
        <a:p>
          <a:endParaRPr lang="en-US"/>
        </a:p>
      </dgm:t>
    </dgm:pt>
    <dgm:pt modelId="{B33F7C67-A857-423E-BE0C-620254EE0E6D}" type="sibTrans" cxnId="{34D9D925-39A1-4A03-994F-AE8A136D53EF}">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custScaleX="222298">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4B2197B9-3D82-9C48-9A08-09D064CD0C3F}" type="pres">
      <dgm:prSet presAssocID="{5A598772-F284-7F46-9487-0CBCFB2A5D74}" presName="Name37" presStyleLbl="parChTrans1D2" presStyleIdx="0" presStyleCnt="4"/>
      <dgm:spPr/>
      <dgm:t>
        <a:bodyPr/>
        <a:lstStyle/>
        <a:p>
          <a:endParaRPr lang="en-US"/>
        </a:p>
      </dgm:t>
    </dgm:pt>
    <dgm:pt modelId="{F0614D57-9A49-B640-B2D0-62C83CA14F22}" type="pres">
      <dgm:prSet presAssocID="{CC43BEE2-DFD3-CB44-9379-D57471CEEB98}" presName="hierRoot2" presStyleCnt="0">
        <dgm:presLayoutVars>
          <dgm:hierBranch val="init"/>
        </dgm:presLayoutVars>
      </dgm:prSet>
      <dgm:spPr/>
    </dgm:pt>
    <dgm:pt modelId="{EDC1DC40-D931-9740-995F-0652E1E67C98}" type="pres">
      <dgm:prSet presAssocID="{CC43BEE2-DFD3-CB44-9379-D57471CEEB98}" presName="rootComposite" presStyleCnt="0"/>
      <dgm:spPr/>
    </dgm:pt>
    <dgm:pt modelId="{3876357B-A49B-2945-92FB-95B7C41ADF1E}" type="pres">
      <dgm:prSet presAssocID="{CC43BEE2-DFD3-CB44-9379-D57471CEEB98}" presName="rootText" presStyleLbl="node2" presStyleIdx="0" presStyleCnt="4">
        <dgm:presLayoutVars>
          <dgm:chPref val="3"/>
        </dgm:presLayoutVars>
      </dgm:prSet>
      <dgm:spPr/>
      <dgm:t>
        <a:bodyPr/>
        <a:lstStyle/>
        <a:p>
          <a:endParaRPr lang="en-US"/>
        </a:p>
      </dgm:t>
    </dgm:pt>
    <dgm:pt modelId="{4037E65D-532C-824C-8B66-6542CC0573CC}" type="pres">
      <dgm:prSet presAssocID="{CC43BEE2-DFD3-CB44-9379-D57471CEEB98}" presName="rootConnector" presStyleLbl="node2" presStyleIdx="0" presStyleCnt="4"/>
      <dgm:spPr/>
      <dgm:t>
        <a:bodyPr/>
        <a:lstStyle/>
        <a:p>
          <a:endParaRPr lang="en-US"/>
        </a:p>
      </dgm:t>
    </dgm:pt>
    <dgm:pt modelId="{84F2B7AF-A30E-A341-98F9-F8629FB7CF72}" type="pres">
      <dgm:prSet presAssocID="{CC43BEE2-DFD3-CB44-9379-D57471CEEB98}" presName="hierChild4" presStyleCnt="0"/>
      <dgm:spPr/>
    </dgm:pt>
    <dgm:pt modelId="{021D1E71-E7C1-024C-89DB-66373A84763B}" type="pres">
      <dgm:prSet presAssocID="{CC43BEE2-DFD3-CB44-9379-D57471CEEB98}" presName="hierChild5" presStyleCnt="0"/>
      <dgm:spPr/>
    </dgm:pt>
    <dgm:pt modelId="{704A8CFB-5841-3741-84F0-346611923312}" type="pres">
      <dgm:prSet presAssocID="{B06F27D3-EFC6-C44A-BA4D-260D4DCF880B}" presName="Name37" presStyleLbl="parChTrans1D2" presStyleIdx="1" presStyleCnt="4"/>
      <dgm:spPr/>
      <dgm:t>
        <a:bodyPr/>
        <a:lstStyle/>
        <a:p>
          <a:endParaRPr lang="en-US"/>
        </a:p>
      </dgm:t>
    </dgm:pt>
    <dgm:pt modelId="{679FF2A8-4EDC-3D48-8263-4C2235B5C552}" type="pres">
      <dgm:prSet presAssocID="{56924800-2856-D942-AE90-730151D37FA6}" presName="hierRoot2" presStyleCnt="0">
        <dgm:presLayoutVars>
          <dgm:hierBranch val="init"/>
        </dgm:presLayoutVars>
      </dgm:prSet>
      <dgm:spPr/>
    </dgm:pt>
    <dgm:pt modelId="{E5FE74B1-CB73-C048-BB1C-333A74A663F7}" type="pres">
      <dgm:prSet presAssocID="{56924800-2856-D942-AE90-730151D37FA6}" presName="rootComposite" presStyleCnt="0"/>
      <dgm:spPr/>
    </dgm:pt>
    <dgm:pt modelId="{D0F8C120-0DA8-2F4E-A08E-CCA340DE26A0}" type="pres">
      <dgm:prSet presAssocID="{56924800-2856-D942-AE90-730151D37FA6}" presName="rootText" presStyleLbl="node2" presStyleIdx="1" presStyleCnt="4">
        <dgm:presLayoutVars>
          <dgm:chPref val="3"/>
        </dgm:presLayoutVars>
      </dgm:prSet>
      <dgm:spPr/>
      <dgm:t>
        <a:bodyPr/>
        <a:lstStyle/>
        <a:p>
          <a:endParaRPr lang="en-US"/>
        </a:p>
      </dgm:t>
    </dgm:pt>
    <dgm:pt modelId="{3AC30547-0DB4-6E4B-A6CE-94AAA935D829}" type="pres">
      <dgm:prSet presAssocID="{56924800-2856-D942-AE90-730151D37FA6}" presName="rootConnector" presStyleLbl="node2" presStyleIdx="1" presStyleCnt="4"/>
      <dgm:spPr/>
      <dgm:t>
        <a:bodyPr/>
        <a:lstStyle/>
        <a:p>
          <a:endParaRPr lang="en-US"/>
        </a:p>
      </dgm:t>
    </dgm:pt>
    <dgm:pt modelId="{766A78AC-DAB3-6E4F-B974-2928CD2FE6CF}" type="pres">
      <dgm:prSet presAssocID="{56924800-2856-D942-AE90-730151D37FA6}" presName="hierChild4" presStyleCnt="0"/>
      <dgm:spPr/>
    </dgm:pt>
    <dgm:pt modelId="{AE50B7CC-1260-9947-AEB6-45A5BDFA2048}" type="pres">
      <dgm:prSet presAssocID="{56924800-2856-D942-AE90-730151D37FA6}" presName="hierChild5" presStyleCnt="0"/>
      <dgm:spPr/>
    </dgm:pt>
    <dgm:pt modelId="{37F329B9-FB0A-41C5-8C3F-9FF134E596AF}" type="pres">
      <dgm:prSet presAssocID="{EAD0091E-BD95-41B8-90CC-E080A5C655D4}" presName="Name37" presStyleLbl="parChTrans1D2" presStyleIdx="2" presStyleCnt="4"/>
      <dgm:spPr/>
      <dgm:t>
        <a:bodyPr/>
        <a:lstStyle/>
        <a:p>
          <a:endParaRPr lang="en-US"/>
        </a:p>
      </dgm:t>
    </dgm:pt>
    <dgm:pt modelId="{8D788D84-1187-409D-A47E-2DDACF248D60}" type="pres">
      <dgm:prSet presAssocID="{CFEC38F1-0D12-41CE-9D37-C8469C27D138}" presName="hierRoot2" presStyleCnt="0">
        <dgm:presLayoutVars>
          <dgm:hierBranch val="init"/>
        </dgm:presLayoutVars>
      </dgm:prSet>
      <dgm:spPr/>
    </dgm:pt>
    <dgm:pt modelId="{328376F5-147D-40C9-A219-DAEC7D661586}" type="pres">
      <dgm:prSet presAssocID="{CFEC38F1-0D12-41CE-9D37-C8469C27D138}" presName="rootComposite" presStyleCnt="0"/>
      <dgm:spPr/>
    </dgm:pt>
    <dgm:pt modelId="{4C02BC0B-3D44-458D-B3FD-6EFF3D55B83B}" type="pres">
      <dgm:prSet presAssocID="{CFEC38F1-0D12-41CE-9D37-C8469C27D138}" presName="rootText" presStyleLbl="node2" presStyleIdx="2" presStyleCnt="4">
        <dgm:presLayoutVars>
          <dgm:chPref val="3"/>
        </dgm:presLayoutVars>
      </dgm:prSet>
      <dgm:spPr/>
      <dgm:t>
        <a:bodyPr/>
        <a:lstStyle/>
        <a:p>
          <a:endParaRPr lang="en-US"/>
        </a:p>
      </dgm:t>
    </dgm:pt>
    <dgm:pt modelId="{9F7C8F67-7DE3-4E62-9A4F-CFD67CF9440D}" type="pres">
      <dgm:prSet presAssocID="{CFEC38F1-0D12-41CE-9D37-C8469C27D138}" presName="rootConnector" presStyleLbl="node2" presStyleIdx="2" presStyleCnt="4"/>
      <dgm:spPr/>
      <dgm:t>
        <a:bodyPr/>
        <a:lstStyle/>
        <a:p>
          <a:endParaRPr lang="en-US"/>
        </a:p>
      </dgm:t>
    </dgm:pt>
    <dgm:pt modelId="{AA5EC79A-BF7D-4046-BCB7-C8430337859E}" type="pres">
      <dgm:prSet presAssocID="{CFEC38F1-0D12-41CE-9D37-C8469C27D138}" presName="hierChild4" presStyleCnt="0"/>
      <dgm:spPr/>
    </dgm:pt>
    <dgm:pt modelId="{D9A1D067-1487-4936-AB3C-4C0BDB0D5FC4}" type="pres">
      <dgm:prSet presAssocID="{CFEC38F1-0D12-41CE-9D37-C8469C27D138}" presName="hierChild5" presStyleCnt="0"/>
      <dgm:spPr/>
    </dgm:pt>
    <dgm:pt modelId="{44AAAB3B-6B9D-4766-B9E6-72341858BC63}" type="pres">
      <dgm:prSet presAssocID="{8DB416DE-3555-4276-AD4C-A0AE2C20BBFA}" presName="Name37" presStyleLbl="parChTrans1D2" presStyleIdx="3" presStyleCnt="4"/>
      <dgm:spPr/>
      <dgm:t>
        <a:bodyPr/>
        <a:lstStyle/>
        <a:p>
          <a:endParaRPr lang="en-US"/>
        </a:p>
      </dgm:t>
    </dgm:pt>
    <dgm:pt modelId="{37FBE92F-7DED-4AAA-BD9E-C31A84ECA9AC}" type="pres">
      <dgm:prSet presAssocID="{9CED5A62-9ECC-454C-A9FD-36A39A1AB2CB}" presName="hierRoot2" presStyleCnt="0">
        <dgm:presLayoutVars>
          <dgm:hierBranch val="init"/>
        </dgm:presLayoutVars>
      </dgm:prSet>
      <dgm:spPr/>
    </dgm:pt>
    <dgm:pt modelId="{936B8C85-AA6C-44AE-BA27-0D778BEBDACE}" type="pres">
      <dgm:prSet presAssocID="{9CED5A62-9ECC-454C-A9FD-36A39A1AB2CB}" presName="rootComposite" presStyleCnt="0"/>
      <dgm:spPr/>
    </dgm:pt>
    <dgm:pt modelId="{5369B361-90CF-4EA6-BE52-D2B7F0864CC4}" type="pres">
      <dgm:prSet presAssocID="{9CED5A62-9ECC-454C-A9FD-36A39A1AB2CB}" presName="rootText" presStyleLbl="node2" presStyleIdx="3" presStyleCnt="4">
        <dgm:presLayoutVars>
          <dgm:chPref val="3"/>
        </dgm:presLayoutVars>
      </dgm:prSet>
      <dgm:spPr/>
      <dgm:t>
        <a:bodyPr/>
        <a:lstStyle/>
        <a:p>
          <a:endParaRPr lang="en-US"/>
        </a:p>
      </dgm:t>
    </dgm:pt>
    <dgm:pt modelId="{64E7AA01-308B-490D-9A54-E14F24169BB7}" type="pres">
      <dgm:prSet presAssocID="{9CED5A62-9ECC-454C-A9FD-36A39A1AB2CB}" presName="rootConnector" presStyleLbl="node2" presStyleIdx="3" presStyleCnt="4"/>
      <dgm:spPr/>
      <dgm:t>
        <a:bodyPr/>
        <a:lstStyle/>
        <a:p>
          <a:endParaRPr lang="en-US"/>
        </a:p>
      </dgm:t>
    </dgm:pt>
    <dgm:pt modelId="{27261872-A3B5-45D4-82EB-0C7FA42F99B7}" type="pres">
      <dgm:prSet presAssocID="{9CED5A62-9ECC-454C-A9FD-36A39A1AB2CB}" presName="hierChild4" presStyleCnt="0"/>
      <dgm:spPr/>
    </dgm:pt>
    <dgm:pt modelId="{0D63F161-3D53-4B81-8F41-AD4F61AD66A3}" type="pres">
      <dgm:prSet presAssocID="{9CED5A62-9ECC-454C-A9FD-36A39A1AB2CB}" presName="hierChild5" presStyleCnt="0"/>
      <dgm:spPr/>
    </dgm:pt>
    <dgm:pt modelId="{711C55F5-3B2E-B642-8BB3-8265481ED5C9}" type="pres">
      <dgm:prSet presAssocID="{E3D26BE7-036F-1140-83D8-8EFC046FBF61}" presName="hierChild3" presStyleCnt="0"/>
      <dgm:spPr/>
    </dgm:pt>
  </dgm:ptLst>
  <dgm:cxnLst>
    <dgm:cxn modelId="{ACA15B31-6C3C-4CE8-A2FF-1C4A53B09113}" type="presOf" srcId="{CC43BEE2-DFD3-CB44-9379-D57471CEEB98}" destId="{3876357B-A49B-2945-92FB-95B7C41ADF1E}" srcOrd="0" destOrd="0" presId="urn:microsoft.com/office/officeart/2005/8/layout/orgChart1"/>
    <dgm:cxn modelId="{BFA3F6A6-5628-F34D-A1CE-36D7AB8E7825}" srcId="{E3D26BE7-036F-1140-83D8-8EFC046FBF61}" destId="{56924800-2856-D942-AE90-730151D37FA6}" srcOrd="1" destOrd="0" parTransId="{B06F27D3-EFC6-C44A-BA4D-260D4DCF880B}" sibTransId="{847E547C-07F3-D542-AB2C-34EF7C9A1B62}"/>
    <dgm:cxn modelId="{CFB8F9B7-E8F9-4CA4-A2A0-47D9F0BA60B3}" type="presOf" srcId="{CFEC38F1-0D12-41CE-9D37-C8469C27D138}" destId="{4C02BC0B-3D44-458D-B3FD-6EFF3D55B83B}" srcOrd="0" destOrd="0" presId="urn:microsoft.com/office/officeart/2005/8/layout/orgChart1"/>
    <dgm:cxn modelId="{E5A03C51-599C-4549-9956-7E97838CF1E8}" type="presOf" srcId="{EAD0091E-BD95-41B8-90CC-E080A5C655D4}" destId="{37F329B9-FB0A-41C5-8C3F-9FF134E596AF}" srcOrd="0" destOrd="0" presId="urn:microsoft.com/office/officeart/2005/8/layout/orgChart1"/>
    <dgm:cxn modelId="{CE9C23A0-2E7B-47CF-9C19-1FE0226DDAC8}" srcId="{E3D26BE7-036F-1140-83D8-8EFC046FBF61}" destId="{CFEC38F1-0D12-41CE-9D37-C8469C27D138}" srcOrd="2" destOrd="0" parTransId="{EAD0091E-BD95-41B8-90CC-E080A5C655D4}" sibTransId="{0285E425-1F42-46EE-AB9B-C09B5F5DBA6C}"/>
    <dgm:cxn modelId="{9AC585BE-765E-4B1B-BF5A-90C0BAB561F9}" type="presOf" srcId="{E3D26BE7-036F-1140-83D8-8EFC046FBF61}" destId="{69318A78-B6D4-0E4C-B162-17E2547B010D}" srcOrd="0" destOrd="0" presId="urn:microsoft.com/office/officeart/2005/8/layout/orgChart1"/>
    <dgm:cxn modelId="{52626F90-E78A-4E35-99C5-AB7CDF5ADFDB}" type="presOf" srcId="{CC43BEE2-DFD3-CB44-9379-D57471CEEB98}" destId="{4037E65D-532C-824C-8B66-6542CC0573CC}" srcOrd="1" destOrd="0" presId="urn:microsoft.com/office/officeart/2005/8/layout/orgChart1"/>
    <dgm:cxn modelId="{A491AF5D-D5B4-45A4-AD28-340FF38F6E7A}" type="presOf" srcId="{E3D26BE7-036F-1140-83D8-8EFC046FBF61}" destId="{A436CB28-D3E2-B348-B2A8-23F90A13FBD1}" srcOrd="1" destOrd="0" presId="urn:microsoft.com/office/officeart/2005/8/layout/orgChart1"/>
    <dgm:cxn modelId="{4178203D-83F2-4CDD-8B8B-200C996FDD01}" type="presOf" srcId="{5A598772-F284-7F46-9487-0CBCFB2A5D74}" destId="{4B2197B9-3D82-9C48-9A08-09D064CD0C3F}" srcOrd="0" destOrd="0" presId="urn:microsoft.com/office/officeart/2005/8/layout/orgChart1"/>
    <dgm:cxn modelId="{52E39E11-AF95-475B-9D2C-B485103BF026}" type="presOf" srcId="{56924800-2856-D942-AE90-730151D37FA6}" destId="{D0F8C120-0DA8-2F4E-A08E-CCA340DE26A0}" srcOrd="0" destOrd="0" presId="urn:microsoft.com/office/officeart/2005/8/layout/orgChart1"/>
    <dgm:cxn modelId="{12625DF2-249D-4563-9170-743A0EAC92A4}" type="presOf" srcId="{56924800-2856-D942-AE90-730151D37FA6}" destId="{3AC30547-0DB4-6E4B-A6CE-94AAA935D829}" srcOrd="1" destOrd="0" presId="urn:microsoft.com/office/officeart/2005/8/layout/orgChart1"/>
    <dgm:cxn modelId="{34D9D925-39A1-4A03-994F-AE8A136D53EF}" srcId="{E3D26BE7-036F-1140-83D8-8EFC046FBF61}" destId="{9CED5A62-9ECC-454C-A9FD-36A39A1AB2CB}" srcOrd="3" destOrd="0" parTransId="{8DB416DE-3555-4276-AD4C-A0AE2C20BBFA}" sibTransId="{B33F7C67-A857-423E-BE0C-620254EE0E6D}"/>
    <dgm:cxn modelId="{6DE79AB6-61F2-47F5-9AA5-0B4DF1C087E4}" type="presOf" srcId="{CFEC38F1-0D12-41CE-9D37-C8469C27D138}" destId="{9F7C8F67-7DE3-4E62-9A4F-CFD67CF9440D}" srcOrd="1"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380F6293-4D30-9443-9A05-F2DD53A3E5D0}" srcId="{2B90040C-8B8B-9D47-93E4-5198BE779386}" destId="{E3D26BE7-036F-1140-83D8-8EFC046FBF61}" srcOrd="0" destOrd="0" parTransId="{ECBA0CAC-27EF-5448-9044-47F8C13CFF36}" sibTransId="{0F8757C9-55D0-0045-A2C9-18E5B8C3818C}"/>
    <dgm:cxn modelId="{7F2C7B34-1FC5-481A-868D-CDD6CF5EF956}" type="presOf" srcId="{B06F27D3-EFC6-C44A-BA4D-260D4DCF880B}" destId="{704A8CFB-5841-3741-84F0-346611923312}" srcOrd="0" destOrd="0" presId="urn:microsoft.com/office/officeart/2005/8/layout/orgChart1"/>
    <dgm:cxn modelId="{EB94F207-807E-4390-93D0-0B3F07FC998C}" type="presOf" srcId="{9CED5A62-9ECC-454C-A9FD-36A39A1AB2CB}" destId="{5369B361-90CF-4EA6-BE52-D2B7F0864CC4}" srcOrd="0" destOrd="0" presId="urn:microsoft.com/office/officeart/2005/8/layout/orgChart1"/>
    <dgm:cxn modelId="{51B5B879-AA1C-497F-93B9-25966592A7C3}" type="presOf" srcId="{8DB416DE-3555-4276-AD4C-A0AE2C20BBFA}" destId="{44AAAB3B-6B9D-4766-B9E6-72341858BC63}" srcOrd="0" destOrd="0" presId="urn:microsoft.com/office/officeart/2005/8/layout/orgChart1"/>
    <dgm:cxn modelId="{DEC1BB9C-AF3A-4A0A-9EA6-669AA35C4811}" type="presOf" srcId="{9CED5A62-9ECC-454C-A9FD-36A39A1AB2CB}" destId="{64E7AA01-308B-490D-9A54-E14F24169BB7}" srcOrd="1" destOrd="0" presId="urn:microsoft.com/office/officeart/2005/8/layout/orgChart1"/>
    <dgm:cxn modelId="{CC9BB1B7-93E1-564F-A6A2-9413895C80AF}" srcId="{E3D26BE7-036F-1140-83D8-8EFC046FBF61}" destId="{CC43BEE2-DFD3-CB44-9379-D57471CEEB98}" srcOrd="0" destOrd="0" parTransId="{5A598772-F284-7F46-9487-0CBCFB2A5D74}" sibTransId="{E2287263-9F6D-7A4D-A38C-7FDCC6A5D815}"/>
    <dgm:cxn modelId="{F3BA12AD-F811-4E11-87CC-7B6ACCD6E461}" type="presParOf" srcId="{A7CA2F48-99E9-C543-8C13-D1F25A353F1E}" destId="{A5766E8D-3C84-9D46-9493-13915704C3A1}" srcOrd="0" destOrd="0" presId="urn:microsoft.com/office/officeart/2005/8/layout/orgChart1"/>
    <dgm:cxn modelId="{C6AAAD17-4D89-47FA-B2A3-7F51A6FDF2F5}" type="presParOf" srcId="{A5766E8D-3C84-9D46-9493-13915704C3A1}" destId="{FA83515F-54F3-744D-B441-3238EB100276}" srcOrd="0" destOrd="0" presId="urn:microsoft.com/office/officeart/2005/8/layout/orgChart1"/>
    <dgm:cxn modelId="{4D749B5B-0CF9-40C3-9B71-01E5F0F8F9CF}" type="presParOf" srcId="{FA83515F-54F3-744D-B441-3238EB100276}" destId="{69318A78-B6D4-0E4C-B162-17E2547B010D}" srcOrd="0" destOrd="0" presId="urn:microsoft.com/office/officeart/2005/8/layout/orgChart1"/>
    <dgm:cxn modelId="{5928CC32-66F5-4B68-A060-906E62568937}" type="presParOf" srcId="{FA83515F-54F3-744D-B441-3238EB100276}" destId="{A436CB28-D3E2-B348-B2A8-23F90A13FBD1}" srcOrd="1" destOrd="0" presId="urn:microsoft.com/office/officeart/2005/8/layout/orgChart1"/>
    <dgm:cxn modelId="{4679380D-F6CF-435D-B5BB-8DF2D3204F59}" type="presParOf" srcId="{A5766E8D-3C84-9D46-9493-13915704C3A1}" destId="{DD6E2407-55EE-2C41-B796-85FEDBFE0D0B}" srcOrd="1" destOrd="0" presId="urn:microsoft.com/office/officeart/2005/8/layout/orgChart1"/>
    <dgm:cxn modelId="{A44DCF6A-6C40-4581-9F0F-880F2F4597EC}" type="presParOf" srcId="{DD6E2407-55EE-2C41-B796-85FEDBFE0D0B}" destId="{4B2197B9-3D82-9C48-9A08-09D064CD0C3F}" srcOrd="0" destOrd="0" presId="urn:microsoft.com/office/officeart/2005/8/layout/orgChart1"/>
    <dgm:cxn modelId="{C1B86DCB-0C98-4972-BDD2-9DF05C03B0FE}" type="presParOf" srcId="{DD6E2407-55EE-2C41-B796-85FEDBFE0D0B}" destId="{F0614D57-9A49-B640-B2D0-62C83CA14F22}" srcOrd="1" destOrd="0" presId="urn:microsoft.com/office/officeart/2005/8/layout/orgChart1"/>
    <dgm:cxn modelId="{275952F7-E65D-4892-8402-B019F9492EC1}" type="presParOf" srcId="{F0614D57-9A49-B640-B2D0-62C83CA14F22}" destId="{EDC1DC40-D931-9740-995F-0652E1E67C98}" srcOrd="0" destOrd="0" presId="urn:microsoft.com/office/officeart/2005/8/layout/orgChart1"/>
    <dgm:cxn modelId="{925E0C2F-9498-441B-AB44-42B74CF06C18}" type="presParOf" srcId="{EDC1DC40-D931-9740-995F-0652E1E67C98}" destId="{3876357B-A49B-2945-92FB-95B7C41ADF1E}" srcOrd="0" destOrd="0" presId="urn:microsoft.com/office/officeart/2005/8/layout/orgChart1"/>
    <dgm:cxn modelId="{E501D44A-2061-4486-AF82-80E2A4A02290}" type="presParOf" srcId="{EDC1DC40-D931-9740-995F-0652E1E67C98}" destId="{4037E65D-532C-824C-8B66-6542CC0573CC}" srcOrd="1" destOrd="0" presId="urn:microsoft.com/office/officeart/2005/8/layout/orgChart1"/>
    <dgm:cxn modelId="{C8E34AC7-13D8-4C0B-B8B0-6970DF192959}" type="presParOf" srcId="{F0614D57-9A49-B640-B2D0-62C83CA14F22}" destId="{84F2B7AF-A30E-A341-98F9-F8629FB7CF72}" srcOrd="1" destOrd="0" presId="urn:microsoft.com/office/officeart/2005/8/layout/orgChart1"/>
    <dgm:cxn modelId="{4FC18957-767D-4FF4-AD74-61C3966209BF}" type="presParOf" srcId="{F0614D57-9A49-B640-B2D0-62C83CA14F22}" destId="{021D1E71-E7C1-024C-89DB-66373A84763B}" srcOrd="2" destOrd="0" presId="urn:microsoft.com/office/officeart/2005/8/layout/orgChart1"/>
    <dgm:cxn modelId="{D00C43E7-BC3B-4B19-82A2-E1878CE71B6B}" type="presParOf" srcId="{DD6E2407-55EE-2C41-B796-85FEDBFE0D0B}" destId="{704A8CFB-5841-3741-84F0-346611923312}" srcOrd="2" destOrd="0" presId="urn:microsoft.com/office/officeart/2005/8/layout/orgChart1"/>
    <dgm:cxn modelId="{3E31C984-F3C8-412A-B720-C10D2E1D2D0C}" type="presParOf" srcId="{DD6E2407-55EE-2C41-B796-85FEDBFE0D0B}" destId="{679FF2A8-4EDC-3D48-8263-4C2235B5C552}" srcOrd="3" destOrd="0" presId="urn:microsoft.com/office/officeart/2005/8/layout/orgChart1"/>
    <dgm:cxn modelId="{85B4CE7C-6DE4-4CB5-B93E-35D4EDF4D366}" type="presParOf" srcId="{679FF2A8-4EDC-3D48-8263-4C2235B5C552}" destId="{E5FE74B1-CB73-C048-BB1C-333A74A663F7}" srcOrd="0" destOrd="0" presId="urn:microsoft.com/office/officeart/2005/8/layout/orgChart1"/>
    <dgm:cxn modelId="{90622D6D-E0C1-4683-A611-B89D9AAB7A34}" type="presParOf" srcId="{E5FE74B1-CB73-C048-BB1C-333A74A663F7}" destId="{D0F8C120-0DA8-2F4E-A08E-CCA340DE26A0}" srcOrd="0" destOrd="0" presId="urn:microsoft.com/office/officeart/2005/8/layout/orgChart1"/>
    <dgm:cxn modelId="{CB0D8354-F47D-4218-AD23-D02389958F0D}" type="presParOf" srcId="{E5FE74B1-CB73-C048-BB1C-333A74A663F7}" destId="{3AC30547-0DB4-6E4B-A6CE-94AAA935D829}" srcOrd="1" destOrd="0" presId="urn:microsoft.com/office/officeart/2005/8/layout/orgChart1"/>
    <dgm:cxn modelId="{FFFC37A3-7AF1-4A55-A401-A486C006127E}" type="presParOf" srcId="{679FF2A8-4EDC-3D48-8263-4C2235B5C552}" destId="{766A78AC-DAB3-6E4F-B974-2928CD2FE6CF}" srcOrd="1" destOrd="0" presId="urn:microsoft.com/office/officeart/2005/8/layout/orgChart1"/>
    <dgm:cxn modelId="{2BAA8BB9-821B-45C2-9B4E-05B738687788}" type="presParOf" srcId="{679FF2A8-4EDC-3D48-8263-4C2235B5C552}" destId="{AE50B7CC-1260-9947-AEB6-45A5BDFA2048}" srcOrd="2" destOrd="0" presId="urn:microsoft.com/office/officeart/2005/8/layout/orgChart1"/>
    <dgm:cxn modelId="{EE343E9F-3AC3-4A59-85DF-BB7F3BA6D618}" type="presParOf" srcId="{DD6E2407-55EE-2C41-B796-85FEDBFE0D0B}" destId="{37F329B9-FB0A-41C5-8C3F-9FF134E596AF}" srcOrd="4" destOrd="0" presId="urn:microsoft.com/office/officeart/2005/8/layout/orgChart1"/>
    <dgm:cxn modelId="{906413A3-2AAB-41EE-A41D-1FBB71422A12}" type="presParOf" srcId="{DD6E2407-55EE-2C41-B796-85FEDBFE0D0B}" destId="{8D788D84-1187-409D-A47E-2DDACF248D60}" srcOrd="5" destOrd="0" presId="urn:microsoft.com/office/officeart/2005/8/layout/orgChart1"/>
    <dgm:cxn modelId="{E984A992-99B0-411E-A93B-28272D91401F}" type="presParOf" srcId="{8D788D84-1187-409D-A47E-2DDACF248D60}" destId="{328376F5-147D-40C9-A219-DAEC7D661586}" srcOrd="0" destOrd="0" presId="urn:microsoft.com/office/officeart/2005/8/layout/orgChart1"/>
    <dgm:cxn modelId="{34D0F772-42B7-4F0A-A5B2-93EE9A07E3F3}" type="presParOf" srcId="{328376F5-147D-40C9-A219-DAEC7D661586}" destId="{4C02BC0B-3D44-458D-B3FD-6EFF3D55B83B}" srcOrd="0" destOrd="0" presId="urn:microsoft.com/office/officeart/2005/8/layout/orgChart1"/>
    <dgm:cxn modelId="{DBADB4A8-9B44-4A2B-A8DE-CDF99C539F2F}" type="presParOf" srcId="{328376F5-147D-40C9-A219-DAEC7D661586}" destId="{9F7C8F67-7DE3-4E62-9A4F-CFD67CF9440D}" srcOrd="1" destOrd="0" presId="urn:microsoft.com/office/officeart/2005/8/layout/orgChart1"/>
    <dgm:cxn modelId="{3A23ABD8-98FD-4C88-BB90-BC8ECF95C319}" type="presParOf" srcId="{8D788D84-1187-409D-A47E-2DDACF248D60}" destId="{AA5EC79A-BF7D-4046-BCB7-C8430337859E}" srcOrd="1" destOrd="0" presId="urn:microsoft.com/office/officeart/2005/8/layout/orgChart1"/>
    <dgm:cxn modelId="{E7E8543E-B4DF-40DA-8358-522B6024EFA8}" type="presParOf" srcId="{8D788D84-1187-409D-A47E-2DDACF248D60}" destId="{D9A1D067-1487-4936-AB3C-4C0BDB0D5FC4}" srcOrd="2" destOrd="0" presId="urn:microsoft.com/office/officeart/2005/8/layout/orgChart1"/>
    <dgm:cxn modelId="{F69E4DB9-9847-4998-B652-48E02202C75E}" type="presParOf" srcId="{DD6E2407-55EE-2C41-B796-85FEDBFE0D0B}" destId="{44AAAB3B-6B9D-4766-B9E6-72341858BC63}" srcOrd="6" destOrd="0" presId="urn:microsoft.com/office/officeart/2005/8/layout/orgChart1"/>
    <dgm:cxn modelId="{7A93C933-D323-430D-995C-8416B7314354}" type="presParOf" srcId="{DD6E2407-55EE-2C41-B796-85FEDBFE0D0B}" destId="{37FBE92F-7DED-4AAA-BD9E-C31A84ECA9AC}" srcOrd="7" destOrd="0" presId="urn:microsoft.com/office/officeart/2005/8/layout/orgChart1"/>
    <dgm:cxn modelId="{F0354B0B-FC7E-48A0-9688-E4884F2B3B6C}" type="presParOf" srcId="{37FBE92F-7DED-4AAA-BD9E-C31A84ECA9AC}" destId="{936B8C85-AA6C-44AE-BA27-0D778BEBDACE}" srcOrd="0" destOrd="0" presId="urn:microsoft.com/office/officeart/2005/8/layout/orgChart1"/>
    <dgm:cxn modelId="{E10D7768-38A7-45B2-A576-C326993899DC}" type="presParOf" srcId="{936B8C85-AA6C-44AE-BA27-0D778BEBDACE}" destId="{5369B361-90CF-4EA6-BE52-D2B7F0864CC4}" srcOrd="0" destOrd="0" presId="urn:microsoft.com/office/officeart/2005/8/layout/orgChart1"/>
    <dgm:cxn modelId="{98917F58-2D10-4046-884B-C49ACFD09464}" type="presParOf" srcId="{936B8C85-AA6C-44AE-BA27-0D778BEBDACE}" destId="{64E7AA01-308B-490D-9A54-E14F24169BB7}" srcOrd="1" destOrd="0" presId="urn:microsoft.com/office/officeart/2005/8/layout/orgChart1"/>
    <dgm:cxn modelId="{C2CD401F-2CB9-49AB-BF84-CECA2F4053B8}" type="presParOf" srcId="{37FBE92F-7DED-4AAA-BD9E-C31A84ECA9AC}" destId="{27261872-A3B5-45D4-82EB-0C7FA42F99B7}" srcOrd="1" destOrd="0" presId="urn:microsoft.com/office/officeart/2005/8/layout/orgChart1"/>
    <dgm:cxn modelId="{55855ECD-641D-448D-A819-5B4965220404}" type="presParOf" srcId="{37FBE92F-7DED-4AAA-BD9E-C31A84ECA9AC}" destId="{0D63F161-3D53-4B81-8F41-AD4F61AD66A3}" srcOrd="2" destOrd="0" presId="urn:microsoft.com/office/officeart/2005/8/layout/orgChart1"/>
    <dgm:cxn modelId="{71354AC8-BD02-41ED-801A-208DAC6F1CC1}"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3D26BE7-036F-1140-83D8-8EFC046FBF61}">
      <dgm:prSet custT="1"/>
      <dgm:spPr>
        <a:solidFill>
          <a:srgbClr val="00B050"/>
        </a:solidFill>
        <a:ln>
          <a:solidFill>
            <a:srgbClr val="92D050"/>
          </a:solidFill>
        </a:ln>
      </dgm:spPr>
      <dgm:t>
        <a:bodyPr/>
        <a:lstStyle/>
        <a:p>
          <a:r>
            <a:rPr lang="en-US" sz="1400" dirty="0"/>
            <a:t>Aunt Bertha/</a:t>
          </a:r>
          <a:r>
            <a:rPr lang="en-US" sz="1400" dirty="0" err="1"/>
            <a:t>SDoH</a:t>
          </a:r>
          <a:r>
            <a:rPr lang="en-US" sz="1400" dirty="0"/>
            <a:t> </a:t>
          </a:r>
        </a:p>
      </dgm:t>
    </dgm:pt>
    <dgm:pt modelId="{0F8757C9-55D0-0045-A2C9-18E5B8C3818C}" type="sibTrans" cxnId="{380F6293-4D30-9443-9A05-F2DD53A3E5D0}">
      <dgm:prSet/>
      <dgm:spPr/>
      <dgm:t>
        <a:bodyPr/>
        <a:lstStyle/>
        <a:p>
          <a:endParaRPr lang="en-US"/>
        </a:p>
      </dgm:t>
    </dgm:pt>
    <dgm:pt modelId="{ECBA0CAC-27EF-5448-9044-47F8C13CFF36}" type="parTrans" cxnId="{380F6293-4D30-9443-9A05-F2DD53A3E5D0}">
      <dgm:prSet/>
      <dgm:spPr/>
      <dgm:t>
        <a:bodyPr/>
        <a:lstStyle/>
        <a:p>
          <a:endParaRPr lang="en-US"/>
        </a:p>
      </dgm:t>
    </dgm:pt>
    <dgm:pt modelId="{CC43BEE2-DFD3-CB44-9379-D57471CEEB98}">
      <dgm:prSet/>
      <dgm:spPr>
        <a:solidFill>
          <a:srgbClr val="92D050"/>
        </a:solidFill>
      </dgm:spPr>
      <dgm:t>
        <a:bodyPr/>
        <a:lstStyle/>
        <a:p>
          <a:r>
            <a:rPr lang="en-US" b="0" i="0" dirty="0"/>
            <a:t>Jennifer Haas, MD MPH</a:t>
          </a:r>
          <a:endParaRPr lang="en-US" dirty="0"/>
        </a:p>
      </dgm:t>
    </dgm:pt>
    <dgm:pt modelId="{E2287263-9F6D-7A4D-A38C-7FDCC6A5D815}" type="sibTrans" cxnId="{CC9BB1B7-93E1-564F-A6A2-9413895C80AF}">
      <dgm:prSet/>
      <dgm:spPr/>
      <dgm:t>
        <a:bodyPr/>
        <a:lstStyle/>
        <a:p>
          <a:endParaRPr lang="en-US"/>
        </a:p>
      </dgm:t>
    </dgm:pt>
    <dgm:pt modelId="{5A598772-F284-7F46-9487-0CBCFB2A5D74}" type="parTrans" cxnId="{CC9BB1B7-93E1-564F-A6A2-9413895C80AF}">
      <dgm:prSet/>
      <dgm:spPr>
        <a:ln>
          <a:solidFill>
            <a:srgbClr val="00B050"/>
          </a:solidFill>
        </a:ln>
      </dgm:spPr>
      <dgm:t>
        <a:bodyPr/>
        <a:lstStyle/>
        <a:p>
          <a:endParaRPr lang="en-US"/>
        </a:p>
      </dgm:t>
    </dgm:pt>
    <dgm:pt modelId="{56924800-2856-D942-AE90-730151D37FA6}">
      <dgm:prSet/>
      <dgm:spPr>
        <a:solidFill>
          <a:srgbClr val="92D050"/>
        </a:solidFill>
      </dgm:spPr>
      <dgm:t>
        <a:bodyPr/>
        <a:lstStyle/>
        <a:p>
          <a:r>
            <a:rPr lang="en-US" dirty="0" err="1"/>
            <a:t>Caylin</a:t>
          </a:r>
          <a:r>
            <a:rPr lang="en-US" dirty="0"/>
            <a:t> </a:t>
          </a:r>
          <a:r>
            <a:rPr lang="en-US" dirty="0" err="1"/>
            <a:t>Marotta</a:t>
          </a:r>
          <a:r>
            <a:rPr lang="en-US" dirty="0"/>
            <a:t> MPH (MGH)</a:t>
          </a:r>
        </a:p>
      </dgm:t>
    </dgm:pt>
    <dgm:pt modelId="{847E547C-07F3-D542-AB2C-34EF7C9A1B62}" type="sibTrans" cxnId="{BFA3F6A6-5628-F34D-A1CE-36D7AB8E7825}">
      <dgm:prSet/>
      <dgm:spPr/>
      <dgm:t>
        <a:bodyPr/>
        <a:lstStyle/>
        <a:p>
          <a:endParaRPr lang="en-US"/>
        </a:p>
      </dgm:t>
    </dgm:pt>
    <dgm:pt modelId="{B06F27D3-EFC6-C44A-BA4D-260D4DCF880B}" type="parTrans" cxnId="{BFA3F6A6-5628-F34D-A1CE-36D7AB8E7825}">
      <dgm:prSet/>
      <dgm:spPr>
        <a:ln>
          <a:solidFill>
            <a:srgbClr val="00B050"/>
          </a:solidFill>
        </a:ln>
      </dgm:spPr>
      <dgm:t>
        <a:bodyPr/>
        <a:lstStyle/>
        <a:p>
          <a:endParaRPr lang="en-US"/>
        </a:p>
      </dgm:t>
    </dgm:pt>
    <dgm:pt modelId="{D17CAFB6-E8F7-7C4B-8BE7-20DA2C5B9F87}">
      <dgm:prSet/>
      <dgm:spPr>
        <a:solidFill>
          <a:srgbClr val="92D050"/>
        </a:solidFill>
      </dgm:spPr>
      <dgm:t>
        <a:bodyPr/>
        <a:lstStyle/>
        <a:p>
          <a:r>
            <a:rPr lang="en-US" dirty="0"/>
            <a:t>Cheryl Clark MD, ScD (BWH)</a:t>
          </a:r>
        </a:p>
      </dgm:t>
    </dgm:pt>
    <dgm:pt modelId="{914F7ED6-495E-404F-845D-FCCA869AFED0}" type="parTrans" cxnId="{7705CD3F-573D-A24F-920E-D12CD8FF10FA}">
      <dgm:prSet/>
      <dgm:spPr>
        <a:ln>
          <a:solidFill>
            <a:srgbClr val="00B050"/>
          </a:solidFill>
        </a:ln>
      </dgm:spPr>
      <dgm:t>
        <a:bodyPr/>
        <a:lstStyle/>
        <a:p>
          <a:endParaRPr lang="en-US"/>
        </a:p>
      </dgm:t>
    </dgm:pt>
    <dgm:pt modelId="{22FDCEA2-810C-1F45-AAB2-E5899F8C2A0F}" type="sibTrans" cxnId="{7705CD3F-573D-A24F-920E-D12CD8FF10FA}">
      <dgm:prSet/>
      <dgm:spPr/>
      <dgm:t>
        <a:bodyPr/>
        <a:lstStyle/>
        <a:p>
          <a:endParaRPr lang="en-US"/>
        </a:p>
      </dgm:t>
    </dgm:pt>
    <dgm:pt modelId="{01A0C054-1E9A-4845-A2DB-950DC3D23C9C}">
      <dgm:prSet/>
      <dgm:spPr>
        <a:solidFill>
          <a:srgbClr val="92D050"/>
        </a:solidFill>
      </dgm:spPr>
      <dgm:t>
        <a:bodyPr/>
        <a:lstStyle/>
        <a:p>
          <a:r>
            <a:rPr lang="en-US" dirty="0"/>
            <a:t>Amy Wint, MPH (MGH)</a:t>
          </a:r>
        </a:p>
      </dgm:t>
    </dgm:pt>
    <dgm:pt modelId="{11761B82-F1DC-CA45-A4A0-E5550072A9D5}" type="parTrans" cxnId="{D027AC4D-313E-A349-948B-A4ECF50F6BF0}">
      <dgm:prSet/>
      <dgm:spPr>
        <a:ln>
          <a:solidFill>
            <a:srgbClr val="00B050"/>
          </a:solidFill>
        </a:ln>
      </dgm:spPr>
      <dgm:t>
        <a:bodyPr/>
        <a:lstStyle/>
        <a:p>
          <a:endParaRPr lang="en-US"/>
        </a:p>
      </dgm:t>
    </dgm:pt>
    <dgm:pt modelId="{32077600-C5A2-AB4E-AD2B-CD58AA692176}" type="sibTrans" cxnId="{D027AC4D-313E-A349-948B-A4ECF50F6BF0}">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custScaleX="271717" custScaleY="101259">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4B2197B9-3D82-9C48-9A08-09D064CD0C3F}" type="pres">
      <dgm:prSet presAssocID="{5A598772-F284-7F46-9487-0CBCFB2A5D74}" presName="Name37" presStyleLbl="parChTrans1D2" presStyleIdx="0" presStyleCnt="4"/>
      <dgm:spPr/>
      <dgm:t>
        <a:bodyPr/>
        <a:lstStyle/>
        <a:p>
          <a:endParaRPr lang="en-US"/>
        </a:p>
      </dgm:t>
    </dgm:pt>
    <dgm:pt modelId="{F0614D57-9A49-B640-B2D0-62C83CA14F22}" type="pres">
      <dgm:prSet presAssocID="{CC43BEE2-DFD3-CB44-9379-D57471CEEB98}" presName="hierRoot2" presStyleCnt="0">
        <dgm:presLayoutVars>
          <dgm:hierBranch val="init"/>
        </dgm:presLayoutVars>
      </dgm:prSet>
      <dgm:spPr/>
    </dgm:pt>
    <dgm:pt modelId="{EDC1DC40-D931-9740-995F-0652E1E67C98}" type="pres">
      <dgm:prSet presAssocID="{CC43BEE2-DFD3-CB44-9379-D57471CEEB98}" presName="rootComposite" presStyleCnt="0"/>
      <dgm:spPr/>
    </dgm:pt>
    <dgm:pt modelId="{3876357B-A49B-2945-92FB-95B7C41ADF1E}" type="pres">
      <dgm:prSet presAssocID="{CC43BEE2-DFD3-CB44-9379-D57471CEEB98}" presName="rootText" presStyleLbl="node2" presStyleIdx="0" presStyleCnt="4">
        <dgm:presLayoutVars>
          <dgm:chPref val="3"/>
        </dgm:presLayoutVars>
      </dgm:prSet>
      <dgm:spPr/>
      <dgm:t>
        <a:bodyPr/>
        <a:lstStyle/>
        <a:p>
          <a:endParaRPr lang="en-US"/>
        </a:p>
      </dgm:t>
    </dgm:pt>
    <dgm:pt modelId="{4037E65D-532C-824C-8B66-6542CC0573CC}" type="pres">
      <dgm:prSet presAssocID="{CC43BEE2-DFD3-CB44-9379-D57471CEEB98}" presName="rootConnector" presStyleLbl="node2" presStyleIdx="0" presStyleCnt="4"/>
      <dgm:spPr/>
      <dgm:t>
        <a:bodyPr/>
        <a:lstStyle/>
        <a:p>
          <a:endParaRPr lang="en-US"/>
        </a:p>
      </dgm:t>
    </dgm:pt>
    <dgm:pt modelId="{84F2B7AF-A30E-A341-98F9-F8629FB7CF72}" type="pres">
      <dgm:prSet presAssocID="{CC43BEE2-DFD3-CB44-9379-D57471CEEB98}" presName="hierChild4" presStyleCnt="0"/>
      <dgm:spPr/>
    </dgm:pt>
    <dgm:pt modelId="{021D1E71-E7C1-024C-89DB-66373A84763B}" type="pres">
      <dgm:prSet presAssocID="{CC43BEE2-DFD3-CB44-9379-D57471CEEB98}" presName="hierChild5" presStyleCnt="0"/>
      <dgm:spPr/>
    </dgm:pt>
    <dgm:pt modelId="{704A8CFB-5841-3741-84F0-346611923312}" type="pres">
      <dgm:prSet presAssocID="{B06F27D3-EFC6-C44A-BA4D-260D4DCF880B}" presName="Name37" presStyleLbl="parChTrans1D2" presStyleIdx="1" presStyleCnt="4"/>
      <dgm:spPr/>
      <dgm:t>
        <a:bodyPr/>
        <a:lstStyle/>
        <a:p>
          <a:endParaRPr lang="en-US"/>
        </a:p>
      </dgm:t>
    </dgm:pt>
    <dgm:pt modelId="{679FF2A8-4EDC-3D48-8263-4C2235B5C552}" type="pres">
      <dgm:prSet presAssocID="{56924800-2856-D942-AE90-730151D37FA6}" presName="hierRoot2" presStyleCnt="0">
        <dgm:presLayoutVars>
          <dgm:hierBranch val="init"/>
        </dgm:presLayoutVars>
      </dgm:prSet>
      <dgm:spPr/>
    </dgm:pt>
    <dgm:pt modelId="{E5FE74B1-CB73-C048-BB1C-333A74A663F7}" type="pres">
      <dgm:prSet presAssocID="{56924800-2856-D942-AE90-730151D37FA6}" presName="rootComposite" presStyleCnt="0"/>
      <dgm:spPr/>
    </dgm:pt>
    <dgm:pt modelId="{D0F8C120-0DA8-2F4E-A08E-CCA340DE26A0}" type="pres">
      <dgm:prSet presAssocID="{56924800-2856-D942-AE90-730151D37FA6}" presName="rootText" presStyleLbl="node2" presStyleIdx="1" presStyleCnt="4">
        <dgm:presLayoutVars>
          <dgm:chPref val="3"/>
        </dgm:presLayoutVars>
      </dgm:prSet>
      <dgm:spPr/>
      <dgm:t>
        <a:bodyPr/>
        <a:lstStyle/>
        <a:p>
          <a:endParaRPr lang="en-US"/>
        </a:p>
      </dgm:t>
    </dgm:pt>
    <dgm:pt modelId="{3AC30547-0DB4-6E4B-A6CE-94AAA935D829}" type="pres">
      <dgm:prSet presAssocID="{56924800-2856-D942-AE90-730151D37FA6}" presName="rootConnector" presStyleLbl="node2" presStyleIdx="1" presStyleCnt="4"/>
      <dgm:spPr/>
      <dgm:t>
        <a:bodyPr/>
        <a:lstStyle/>
        <a:p>
          <a:endParaRPr lang="en-US"/>
        </a:p>
      </dgm:t>
    </dgm:pt>
    <dgm:pt modelId="{766A78AC-DAB3-6E4F-B974-2928CD2FE6CF}" type="pres">
      <dgm:prSet presAssocID="{56924800-2856-D942-AE90-730151D37FA6}" presName="hierChild4" presStyleCnt="0"/>
      <dgm:spPr/>
    </dgm:pt>
    <dgm:pt modelId="{AE50B7CC-1260-9947-AEB6-45A5BDFA2048}" type="pres">
      <dgm:prSet presAssocID="{56924800-2856-D942-AE90-730151D37FA6}" presName="hierChild5" presStyleCnt="0"/>
      <dgm:spPr/>
    </dgm:pt>
    <dgm:pt modelId="{B358247F-609D-BF4E-82CF-9989B8667F89}" type="pres">
      <dgm:prSet presAssocID="{914F7ED6-495E-404F-845D-FCCA869AFED0}" presName="Name37" presStyleLbl="parChTrans1D2" presStyleIdx="2" presStyleCnt="4"/>
      <dgm:spPr/>
      <dgm:t>
        <a:bodyPr/>
        <a:lstStyle/>
        <a:p>
          <a:endParaRPr lang="en-US"/>
        </a:p>
      </dgm:t>
    </dgm:pt>
    <dgm:pt modelId="{D2455BBE-5774-0C49-BFEA-F9717204EE82}" type="pres">
      <dgm:prSet presAssocID="{D17CAFB6-E8F7-7C4B-8BE7-20DA2C5B9F87}" presName="hierRoot2" presStyleCnt="0">
        <dgm:presLayoutVars>
          <dgm:hierBranch val="init"/>
        </dgm:presLayoutVars>
      </dgm:prSet>
      <dgm:spPr/>
    </dgm:pt>
    <dgm:pt modelId="{B5972F90-A6D9-0849-93C1-FF3C87F0FC8E}" type="pres">
      <dgm:prSet presAssocID="{D17CAFB6-E8F7-7C4B-8BE7-20DA2C5B9F87}" presName="rootComposite" presStyleCnt="0"/>
      <dgm:spPr/>
    </dgm:pt>
    <dgm:pt modelId="{DE7188A7-8119-0F4D-AD5E-517042C40BA0}" type="pres">
      <dgm:prSet presAssocID="{D17CAFB6-E8F7-7C4B-8BE7-20DA2C5B9F87}" presName="rootText" presStyleLbl="node2" presStyleIdx="2" presStyleCnt="4">
        <dgm:presLayoutVars>
          <dgm:chPref val="3"/>
        </dgm:presLayoutVars>
      </dgm:prSet>
      <dgm:spPr/>
      <dgm:t>
        <a:bodyPr/>
        <a:lstStyle/>
        <a:p>
          <a:endParaRPr lang="en-US"/>
        </a:p>
      </dgm:t>
    </dgm:pt>
    <dgm:pt modelId="{99C16A86-B2E9-DA48-AE94-65B05BB7F840}" type="pres">
      <dgm:prSet presAssocID="{D17CAFB6-E8F7-7C4B-8BE7-20DA2C5B9F87}" presName="rootConnector" presStyleLbl="node2" presStyleIdx="2" presStyleCnt="4"/>
      <dgm:spPr/>
      <dgm:t>
        <a:bodyPr/>
        <a:lstStyle/>
        <a:p>
          <a:endParaRPr lang="en-US"/>
        </a:p>
      </dgm:t>
    </dgm:pt>
    <dgm:pt modelId="{A1B802DA-956F-514A-B6A5-292832FE0863}" type="pres">
      <dgm:prSet presAssocID="{D17CAFB6-E8F7-7C4B-8BE7-20DA2C5B9F87}" presName="hierChild4" presStyleCnt="0"/>
      <dgm:spPr/>
    </dgm:pt>
    <dgm:pt modelId="{18CF98F0-1ED8-6B4F-BEC4-0A3CBBAD00A5}" type="pres">
      <dgm:prSet presAssocID="{D17CAFB6-E8F7-7C4B-8BE7-20DA2C5B9F87}" presName="hierChild5" presStyleCnt="0"/>
      <dgm:spPr/>
    </dgm:pt>
    <dgm:pt modelId="{BAB8551E-1555-264E-B454-ED6F621092C3}" type="pres">
      <dgm:prSet presAssocID="{11761B82-F1DC-CA45-A4A0-E5550072A9D5}" presName="Name37" presStyleLbl="parChTrans1D2" presStyleIdx="3" presStyleCnt="4"/>
      <dgm:spPr/>
      <dgm:t>
        <a:bodyPr/>
        <a:lstStyle/>
        <a:p>
          <a:endParaRPr lang="en-US"/>
        </a:p>
      </dgm:t>
    </dgm:pt>
    <dgm:pt modelId="{6163BC7D-89A2-3B49-B34D-C96F8C82D130}" type="pres">
      <dgm:prSet presAssocID="{01A0C054-1E9A-4845-A2DB-950DC3D23C9C}" presName="hierRoot2" presStyleCnt="0">
        <dgm:presLayoutVars>
          <dgm:hierBranch val="init"/>
        </dgm:presLayoutVars>
      </dgm:prSet>
      <dgm:spPr/>
    </dgm:pt>
    <dgm:pt modelId="{A1DC170A-08D8-344E-A98A-DC3734CC290F}" type="pres">
      <dgm:prSet presAssocID="{01A0C054-1E9A-4845-A2DB-950DC3D23C9C}" presName="rootComposite" presStyleCnt="0"/>
      <dgm:spPr/>
    </dgm:pt>
    <dgm:pt modelId="{88A860CE-E206-E245-B621-BE16864D1750}" type="pres">
      <dgm:prSet presAssocID="{01A0C054-1E9A-4845-A2DB-950DC3D23C9C}" presName="rootText" presStyleLbl="node2" presStyleIdx="3" presStyleCnt="4">
        <dgm:presLayoutVars>
          <dgm:chPref val="3"/>
        </dgm:presLayoutVars>
      </dgm:prSet>
      <dgm:spPr/>
      <dgm:t>
        <a:bodyPr/>
        <a:lstStyle/>
        <a:p>
          <a:endParaRPr lang="en-US"/>
        </a:p>
      </dgm:t>
    </dgm:pt>
    <dgm:pt modelId="{142979AA-17FC-E24B-A0FE-1497DF63450C}" type="pres">
      <dgm:prSet presAssocID="{01A0C054-1E9A-4845-A2DB-950DC3D23C9C}" presName="rootConnector" presStyleLbl="node2" presStyleIdx="3" presStyleCnt="4"/>
      <dgm:spPr/>
      <dgm:t>
        <a:bodyPr/>
        <a:lstStyle/>
        <a:p>
          <a:endParaRPr lang="en-US"/>
        </a:p>
      </dgm:t>
    </dgm:pt>
    <dgm:pt modelId="{625B83D8-7999-A247-A71F-0B8ACE748268}" type="pres">
      <dgm:prSet presAssocID="{01A0C054-1E9A-4845-A2DB-950DC3D23C9C}" presName="hierChild4" presStyleCnt="0"/>
      <dgm:spPr/>
    </dgm:pt>
    <dgm:pt modelId="{31C93B09-8883-FC4D-9C7B-E19604E1CE53}" type="pres">
      <dgm:prSet presAssocID="{01A0C054-1E9A-4845-A2DB-950DC3D23C9C}" presName="hierChild5" presStyleCnt="0"/>
      <dgm:spPr/>
    </dgm:pt>
    <dgm:pt modelId="{711C55F5-3B2E-B642-8BB3-8265481ED5C9}" type="pres">
      <dgm:prSet presAssocID="{E3D26BE7-036F-1140-83D8-8EFC046FBF61}" presName="hierChild3" presStyleCnt="0"/>
      <dgm:spPr/>
    </dgm:pt>
  </dgm:ptLst>
  <dgm:cxnLst>
    <dgm:cxn modelId="{7CC263D4-6491-AC46-BA78-F677DE05FE1B}" type="presOf" srcId="{D17CAFB6-E8F7-7C4B-8BE7-20DA2C5B9F87}" destId="{99C16A86-B2E9-DA48-AE94-65B05BB7F840}" srcOrd="1" destOrd="0" presId="urn:microsoft.com/office/officeart/2005/8/layout/orgChart1"/>
    <dgm:cxn modelId="{CC9BB1B7-93E1-564F-A6A2-9413895C80AF}" srcId="{E3D26BE7-036F-1140-83D8-8EFC046FBF61}" destId="{CC43BEE2-DFD3-CB44-9379-D57471CEEB98}" srcOrd="0" destOrd="0" parTransId="{5A598772-F284-7F46-9487-0CBCFB2A5D74}" sibTransId="{E2287263-9F6D-7A4D-A38C-7FDCC6A5D815}"/>
    <dgm:cxn modelId="{380F6293-4D30-9443-9A05-F2DD53A3E5D0}" srcId="{2B90040C-8B8B-9D47-93E4-5198BE779386}" destId="{E3D26BE7-036F-1140-83D8-8EFC046FBF61}" srcOrd="0" destOrd="0" parTransId="{ECBA0CAC-27EF-5448-9044-47F8C13CFF36}" sibTransId="{0F8757C9-55D0-0045-A2C9-18E5B8C3818C}"/>
    <dgm:cxn modelId="{9EF4C5D6-C223-BA48-8214-B09662D44216}" type="presOf" srcId="{CC43BEE2-DFD3-CB44-9379-D57471CEEB98}" destId="{3876357B-A49B-2945-92FB-95B7C41ADF1E}" srcOrd="0" destOrd="0" presId="urn:microsoft.com/office/officeart/2005/8/layout/orgChart1"/>
    <dgm:cxn modelId="{25D8DF4F-7BE6-B845-8C4E-EFFE4076D78E}" type="presOf" srcId="{D17CAFB6-E8F7-7C4B-8BE7-20DA2C5B9F87}" destId="{DE7188A7-8119-0F4D-AD5E-517042C40BA0}" srcOrd="0" destOrd="0" presId="urn:microsoft.com/office/officeart/2005/8/layout/orgChart1"/>
    <dgm:cxn modelId="{CE6A85B6-9767-2343-B2B8-356A05DF8744}" type="presOf" srcId="{914F7ED6-495E-404F-845D-FCCA869AFED0}" destId="{B358247F-609D-BF4E-82CF-9989B8667F89}" srcOrd="0" destOrd="0" presId="urn:microsoft.com/office/officeart/2005/8/layout/orgChart1"/>
    <dgm:cxn modelId="{BFA3F6A6-5628-F34D-A1CE-36D7AB8E7825}" srcId="{E3D26BE7-036F-1140-83D8-8EFC046FBF61}" destId="{56924800-2856-D942-AE90-730151D37FA6}" srcOrd="1" destOrd="0" parTransId="{B06F27D3-EFC6-C44A-BA4D-260D4DCF880B}" sibTransId="{847E547C-07F3-D542-AB2C-34EF7C9A1B62}"/>
    <dgm:cxn modelId="{BAFFAA5E-699D-DE4E-86F7-8FE7E841FFDB}" type="presOf" srcId="{CC43BEE2-DFD3-CB44-9379-D57471CEEB98}" destId="{4037E65D-532C-824C-8B66-6542CC0573CC}" srcOrd="1" destOrd="0" presId="urn:microsoft.com/office/officeart/2005/8/layout/orgChart1"/>
    <dgm:cxn modelId="{B00F0541-BDD3-6142-AC37-48E737984580}" type="presOf" srcId="{01A0C054-1E9A-4845-A2DB-950DC3D23C9C}" destId="{142979AA-17FC-E24B-A0FE-1497DF63450C}" srcOrd="1" destOrd="0" presId="urn:microsoft.com/office/officeart/2005/8/layout/orgChart1"/>
    <dgm:cxn modelId="{2AAD7BD6-A990-8440-81A5-64C7C89AF88E}" type="presOf" srcId="{5A598772-F284-7F46-9487-0CBCFB2A5D74}" destId="{4B2197B9-3D82-9C48-9A08-09D064CD0C3F}" srcOrd="0" destOrd="0" presId="urn:microsoft.com/office/officeart/2005/8/layout/orgChart1"/>
    <dgm:cxn modelId="{8B5D7955-08E4-FB43-9681-64081E90AF1F}" type="presOf" srcId="{B06F27D3-EFC6-C44A-BA4D-260D4DCF880B}" destId="{704A8CFB-5841-3741-84F0-346611923312}" srcOrd="0" destOrd="0" presId="urn:microsoft.com/office/officeart/2005/8/layout/orgChart1"/>
    <dgm:cxn modelId="{ACD6CFBB-E2A4-BB40-A8FB-BCCA07EC02F2}" type="presOf" srcId="{11761B82-F1DC-CA45-A4A0-E5550072A9D5}" destId="{BAB8551E-1555-264E-B454-ED6F621092C3}" srcOrd="0"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0877019E-D054-CD42-BEE3-AF3A3A99B3ED}" type="presOf" srcId="{56924800-2856-D942-AE90-730151D37FA6}" destId="{3AC30547-0DB4-6E4B-A6CE-94AAA935D829}" srcOrd="1" destOrd="0" presId="urn:microsoft.com/office/officeart/2005/8/layout/orgChart1"/>
    <dgm:cxn modelId="{86C994B9-2743-2545-8B46-873DAE00F16C}" type="presOf" srcId="{E3D26BE7-036F-1140-83D8-8EFC046FBF61}" destId="{69318A78-B6D4-0E4C-B162-17E2547B010D}" srcOrd="0" destOrd="0" presId="urn:microsoft.com/office/officeart/2005/8/layout/orgChart1"/>
    <dgm:cxn modelId="{D027AC4D-313E-A349-948B-A4ECF50F6BF0}" srcId="{E3D26BE7-036F-1140-83D8-8EFC046FBF61}" destId="{01A0C054-1E9A-4845-A2DB-950DC3D23C9C}" srcOrd="3" destOrd="0" parTransId="{11761B82-F1DC-CA45-A4A0-E5550072A9D5}" sibTransId="{32077600-C5A2-AB4E-AD2B-CD58AA692176}"/>
    <dgm:cxn modelId="{311C0110-B2A4-2F41-A271-FED6CE7454E5}" type="presOf" srcId="{E3D26BE7-036F-1140-83D8-8EFC046FBF61}" destId="{A436CB28-D3E2-B348-B2A8-23F90A13FBD1}" srcOrd="1" destOrd="0" presId="urn:microsoft.com/office/officeart/2005/8/layout/orgChart1"/>
    <dgm:cxn modelId="{511661B6-277F-C24B-A0DD-6233E84DBE3D}" type="presOf" srcId="{56924800-2856-D942-AE90-730151D37FA6}" destId="{D0F8C120-0DA8-2F4E-A08E-CCA340DE26A0}" srcOrd="0" destOrd="0" presId="urn:microsoft.com/office/officeart/2005/8/layout/orgChart1"/>
    <dgm:cxn modelId="{7705CD3F-573D-A24F-920E-D12CD8FF10FA}" srcId="{E3D26BE7-036F-1140-83D8-8EFC046FBF61}" destId="{D17CAFB6-E8F7-7C4B-8BE7-20DA2C5B9F87}" srcOrd="2" destOrd="0" parTransId="{914F7ED6-495E-404F-845D-FCCA869AFED0}" sibTransId="{22FDCEA2-810C-1F45-AAB2-E5899F8C2A0F}"/>
    <dgm:cxn modelId="{F227F3A5-D7DD-3A41-A029-B1DE7F6013AB}" type="presOf" srcId="{01A0C054-1E9A-4845-A2DB-950DC3D23C9C}" destId="{88A860CE-E206-E245-B621-BE16864D1750}" srcOrd="0" destOrd="0" presId="urn:microsoft.com/office/officeart/2005/8/layout/orgChart1"/>
    <dgm:cxn modelId="{941D4D8A-B014-BF4E-8DD2-9B3A2729EDC1}" type="presParOf" srcId="{A7CA2F48-99E9-C543-8C13-D1F25A353F1E}" destId="{A5766E8D-3C84-9D46-9493-13915704C3A1}" srcOrd="0" destOrd="0" presId="urn:microsoft.com/office/officeart/2005/8/layout/orgChart1"/>
    <dgm:cxn modelId="{EBFCBC86-56CB-5F41-BC17-71C620F4118B}" type="presParOf" srcId="{A5766E8D-3C84-9D46-9493-13915704C3A1}" destId="{FA83515F-54F3-744D-B441-3238EB100276}" srcOrd="0" destOrd="0" presId="urn:microsoft.com/office/officeart/2005/8/layout/orgChart1"/>
    <dgm:cxn modelId="{191C0984-C008-6C46-B8D1-450C99F9E00A}" type="presParOf" srcId="{FA83515F-54F3-744D-B441-3238EB100276}" destId="{69318A78-B6D4-0E4C-B162-17E2547B010D}" srcOrd="0" destOrd="0" presId="urn:microsoft.com/office/officeart/2005/8/layout/orgChart1"/>
    <dgm:cxn modelId="{B6302877-B82E-FC41-A115-6AD011C63BC9}" type="presParOf" srcId="{FA83515F-54F3-744D-B441-3238EB100276}" destId="{A436CB28-D3E2-B348-B2A8-23F90A13FBD1}" srcOrd="1" destOrd="0" presId="urn:microsoft.com/office/officeart/2005/8/layout/orgChart1"/>
    <dgm:cxn modelId="{39E53DF6-1B46-3A47-9784-69EDAEFB0E9E}" type="presParOf" srcId="{A5766E8D-3C84-9D46-9493-13915704C3A1}" destId="{DD6E2407-55EE-2C41-B796-85FEDBFE0D0B}" srcOrd="1" destOrd="0" presId="urn:microsoft.com/office/officeart/2005/8/layout/orgChart1"/>
    <dgm:cxn modelId="{58CDF24A-ABDE-744A-8339-A0812BBFFB72}" type="presParOf" srcId="{DD6E2407-55EE-2C41-B796-85FEDBFE0D0B}" destId="{4B2197B9-3D82-9C48-9A08-09D064CD0C3F}" srcOrd="0" destOrd="0" presId="urn:microsoft.com/office/officeart/2005/8/layout/orgChart1"/>
    <dgm:cxn modelId="{D2B2E2BD-72C3-C841-B7B1-E2F09E2F1907}" type="presParOf" srcId="{DD6E2407-55EE-2C41-B796-85FEDBFE0D0B}" destId="{F0614D57-9A49-B640-B2D0-62C83CA14F22}" srcOrd="1" destOrd="0" presId="urn:microsoft.com/office/officeart/2005/8/layout/orgChart1"/>
    <dgm:cxn modelId="{751DC27C-603A-B54B-A314-BB719FD22C7D}" type="presParOf" srcId="{F0614D57-9A49-B640-B2D0-62C83CA14F22}" destId="{EDC1DC40-D931-9740-995F-0652E1E67C98}" srcOrd="0" destOrd="0" presId="urn:microsoft.com/office/officeart/2005/8/layout/orgChart1"/>
    <dgm:cxn modelId="{3F8594CA-3AE5-924A-91CA-83ED95762505}" type="presParOf" srcId="{EDC1DC40-D931-9740-995F-0652E1E67C98}" destId="{3876357B-A49B-2945-92FB-95B7C41ADF1E}" srcOrd="0" destOrd="0" presId="urn:microsoft.com/office/officeart/2005/8/layout/orgChart1"/>
    <dgm:cxn modelId="{0D9A597B-6082-F14C-90A6-38C4132029E6}" type="presParOf" srcId="{EDC1DC40-D931-9740-995F-0652E1E67C98}" destId="{4037E65D-532C-824C-8B66-6542CC0573CC}" srcOrd="1" destOrd="0" presId="urn:microsoft.com/office/officeart/2005/8/layout/orgChart1"/>
    <dgm:cxn modelId="{D349B82F-7000-3D4E-8870-5D9EC2911095}" type="presParOf" srcId="{F0614D57-9A49-B640-B2D0-62C83CA14F22}" destId="{84F2B7AF-A30E-A341-98F9-F8629FB7CF72}" srcOrd="1" destOrd="0" presId="urn:microsoft.com/office/officeart/2005/8/layout/orgChart1"/>
    <dgm:cxn modelId="{24F2A3F1-95EE-474D-9B2F-7957731D12EB}" type="presParOf" srcId="{F0614D57-9A49-B640-B2D0-62C83CA14F22}" destId="{021D1E71-E7C1-024C-89DB-66373A84763B}" srcOrd="2" destOrd="0" presId="urn:microsoft.com/office/officeart/2005/8/layout/orgChart1"/>
    <dgm:cxn modelId="{3F7BF1C5-BE89-E649-8E93-D7FD54B08518}" type="presParOf" srcId="{DD6E2407-55EE-2C41-B796-85FEDBFE0D0B}" destId="{704A8CFB-5841-3741-84F0-346611923312}" srcOrd="2" destOrd="0" presId="urn:microsoft.com/office/officeart/2005/8/layout/orgChart1"/>
    <dgm:cxn modelId="{957EFC50-6B00-AD4F-8960-A5638E6C19C6}" type="presParOf" srcId="{DD6E2407-55EE-2C41-B796-85FEDBFE0D0B}" destId="{679FF2A8-4EDC-3D48-8263-4C2235B5C552}" srcOrd="3" destOrd="0" presId="urn:microsoft.com/office/officeart/2005/8/layout/orgChart1"/>
    <dgm:cxn modelId="{579BA6CC-AA65-1A4F-A1AD-89CAB3A22E49}" type="presParOf" srcId="{679FF2A8-4EDC-3D48-8263-4C2235B5C552}" destId="{E5FE74B1-CB73-C048-BB1C-333A74A663F7}" srcOrd="0" destOrd="0" presId="urn:microsoft.com/office/officeart/2005/8/layout/orgChart1"/>
    <dgm:cxn modelId="{15A735C4-DE96-F946-AA0C-BA32C8FC802C}" type="presParOf" srcId="{E5FE74B1-CB73-C048-BB1C-333A74A663F7}" destId="{D0F8C120-0DA8-2F4E-A08E-CCA340DE26A0}" srcOrd="0" destOrd="0" presId="urn:microsoft.com/office/officeart/2005/8/layout/orgChart1"/>
    <dgm:cxn modelId="{06B972EC-CDC1-BA47-8B74-D57C10E1A43A}" type="presParOf" srcId="{E5FE74B1-CB73-C048-BB1C-333A74A663F7}" destId="{3AC30547-0DB4-6E4B-A6CE-94AAA935D829}" srcOrd="1" destOrd="0" presId="urn:microsoft.com/office/officeart/2005/8/layout/orgChart1"/>
    <dgm:cxn modelId="{9D475CA1-EFE1-134D-9ECD-BE8F69213BA8}" type="presParOf" srcId="{679FF2A8-4EDC-3D48-8263-4C2235B5C552}" destId="{766A78AC-DAB3-6E4F-B974-2928CD2FE6CF}" srcOrd="1" destOrd="0" presId="urn:microsoft.com/office/officeart/2005/8/layout/orgChart1"/>
    <dgm:cxn modelId="{BEE5FC3B-06D6-3743-AC0F-FBD94781259B}" type="presParOf" srcId="{679FF2A8-4EDC-3D48-8263-4C2235B5C552}" destId="{AE50B7CC-1260-9947-AEB6-45A5BDFA2048}" srcOrd="2" destOrd="0" presId="urn:microsoft.com/office/officeart/2005/8/layout/orgChart1"/>
    <dgm:cxn modelId="{DDBA0126-BCFA-4740-BEB6-3DD48B56463A}" type="presParOf" srcId="{DD6E2407-55EE-2C41-B796-85FEDBFE0D0B}" destId="{B358247F-609D-BF4E-82CF-9989B8667F89}" srcOrd="4" destOrd="0" presId="urn:microsoft.com/office/officeart/2005/8/layout/orgChart1"/>
    <dgm:cxn modelId="{97CF9967-1DA4-DA49-BE3D-A2348B9DE6D6}" type="presParOf" srcId="{DD6E2407-55EE-2C41-B796-85FEDBFE0D0B}" destId="{D2455BBE-5774-0C49-BFEA-F9717204EE82}" srcOrd="5" destOrd="0" presId="urn:microsoft.com/office/officeart/2005/8/layout/orgChart1"/>
    <dgm:cxn modelId="{2CE9733D-F48B-B24D-9F9A-7B9337AB9D0F}" type="presParOf" srcId="{D2455BBE-5774-0C49-BFEA-F9717204EE82}" destId="{B5972F90-A6D9-0849-93C1-FF3C87F0FC8E}" srcOrd="0" destOrd="0" presId="urn:microsoft.com/office/officeart/2005/8/layout/orgChart1"/>
    <dgm:cxn modelId="{C73F9EB7-E3EE-6A4E-B003-1A64BD8B826F}" type="presParOf" srcId="{B5972F90-A6D9-0849-93C1-FF3C87F0FC8E}" destId="{DE7188A7-8119-0F4D-AD5E-517042C40BA0}" srcOrd="0" destOrd="0" presId="urn:microsoft.com/office/officeart/2005/8/layout/orgChart1"/>
    <dgm:cxn modelId="{21F6A224-B633-9A4C-B789-939064FCDEDC}" type="presParOf" srcId="{B5972F90-A6D9-0849-93C1-FF3C87F0FC8E}" destId="{99C16A86-B2E9-DA48-AE94-65B05BB7F840}" srcOrd="1" destOrd="0" presId="urn:microsoft.com/office/officeart/2005/8/layout/orgChart1"/>
    <dgm:cxn modelId="{D94ACEB5-E32A-AA4C-9333-9FAA00E1C4B9}" type="presParOf" srcId="{D2455BBE-5774-0C49-BFEA-F9717204EE82}" destId="{A1B802DA-956F-514A-B6A5-292832FE0863}" srcOrd="1" destOrd="0" presId="urn:microsoft.com/office/officeart/2005/8/layout/orgChart1"/>
    <dgm:cxn modelId="{1E5AE311-7723-5E42-8FC3-1982C95FFF9C}" type="presParOf" srcId="{D2455BBE-5774-0C49-BFEA-F9717204EE82}" destId="{18CF98F0-1ED8-6B4F-BEC4-0A3CBBAD00A5}" srcOrd="2" destOrd="0" presId="urn:microsoft.com/office/officeart/2005/8/layout/orgChart1"/>
    <dgm:cxn modelId="{CB21C3F4-685D-F544-B75A-5961BEBB1071}" type="presParOf" srcId="{DD6E2407-55EE-2C41-B796-85FEDBFE0D0B}" destId="{BAB8551E-1555-264E-B454-ED6F621092C3}" srcOrd="6" destOrd="0" presId="urn:microsoft.com/office/officeart/2005/8/layout/orgChart1"/>
    <dgm:cxn modelId="{103D59D8-2BC9-BC4D-AD9B-A2CD6D0575C7}" type="presParOf" srcId="{DD6E2407-55EE-2C41-B796-85FEDBFE0D0B}" destId="{6163BC7D-89A2-3B49-B34D-C96F8C82D130}" srcOrd="7" destOrd="0" presId="urn:microsoft.com/office/officeart/2005/8/layout/orgChart1"/>
    <dgm:cxn modelId="{64A32DB8-D32A-4B46-A353-E9200CC51C11}" type="presParOf" srcId="{6163BC7D-89A2-3B49-B34D-C96F8C82D130}" destId="{A1DC170A-08D8-344E-A98A-DC3734CC290F}" srcOrd="0" destOrd="0" presId="urn:microsoft.com/office/officeart/2005/8/layout/orgChart1"/>
    <dgm:cxn modelId="{4A30D4B1-5D21-8C41-9512-FE01BBC20788}" type="presParOf" srcId="{A1DC170A-08D8-344E-A98A-DC3734CC290F}" destId="{88A860CE-E206-E245-B621-BE16864D1750}" srcOrd="0" destOrd="0" presId="urn:microsoft.com/office/officeart/2005/8/layout/orgChart1"/>
    <dgm:cxn modelId="{19667FA1-4C80-7A45-89DA-5E571DA0BB8E}" type="presParOf" srcId="{A1DC170A-08D8-344E-A98A-DC3734CC290F}" destId="{142979AA-17FC-E24B-A0FE-1497DF63450C}" srcOrd="1" destOrd="0" presId="urn:microsoft.com/office/officeart/2005/8/layout/orgChart1"/>
    <dgm:cxn modelId="{6D997DCD-EEB0-D443-9F90-5359878A3A7D}" type="presParOf" srcId="{6163BC7D-89A2-3B49-B34D-C96F8C82D130}" destId="{625B83D8-7999-A247-A71F-0B8ACE748268}" srcOrd="1" destOrd="0" presId="urn:microsoft.com/office/officeart/2005/8/layout/orgChart1"/>
    <dgm:cxn modelId="{13DDE0AF-024F-0442-A170-31400A0B4C34}" type="presParOf" srcId="{6163BC7D-89A2-3B49-B34D-C96F8C82D130}" destId="{31C93B09-8883-FC4D-9C7B-E19604E1CE53}" srcOrd="2" destOrd="0" presId="urn:microsoft.com/office/officeart/2005/8/layout/orgChart1"/>
    <dgm:cxn modelId="{DC034021-71A4-7B41-994E-FBD306A40C2D}"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2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C43BEE2-DFD3-CB44-9379-D57471CEEB98}">
      <dgm:prSet/>
      <dgm:spPr>
        <a:solidFill>
          <a:srgbClr val="92D050"/>
        </a:solidFill>
      </dgm:spPr>
      <dgm:t>
        <a:bodyPr/>
        <a:lstStyle/>
        <a:p>
          <a:r>
            <a:rPr lang="en-US" b="0" i="0" dirty="0"/>
            <a:t>Tufts</a:t>
          </a:r>
          <a:endParaRPr lang="en-US" dirty="0"/>
        </a:p>
      </dgm:t>
    </dgm:pt>
    <dgm:pt modelId="{5A598772-F284-7F46-9487-0CBCFB2A5D74}" type="parTrans" cxnId="{CC9BB1B7-93E1-564F-A6A2-9413895C80AF}">
      <dgm:prSet/>
      <dgm:spPr>
        <a:ln>
          <a:solidFill>
            <a:srgbClr val="00B050"/>
          </a:solidFill>
        </a:ln>
      </dgm:spPr>
      <dgm:t>
        <a:bodyPr/>
        <a:lstStyle/>
        <a:p>
          <a:endParaRPr lang="en-US"/>
        </a:p>
      </dgm:t>
    </dgm:pt>
    <dgm:pt modelId="{E2287263-9F6D-7A4D-A38C-7FDCC6A5D815}" type="sibTrans" cxnId="{CC9BB1B7-93E1-564F-A6A2-9413895C80AF}">
      <dgm:prSet/>
      <dgm:spPr/>
      <dgm:t>
        <a:bodyPr/>
        <a:lstStyle/>
        <a:p>
          <a:endParaRPr lang="en-US"/>
        </a:p>
      </dgm:t>
    </dgm:pt>
    <dgm:pt modelId="{E3D26BE7-036F-1140-83D8-8EFC046FBF61}">
      <dgm:prSet custT="1"/>
      <dgm:spPr>
        <a:solidFill>
          <a:srgbClr val="00B050"/>
        </a:solidFill>
        <a:ln>
          <a:solidFill>
            <a:srgbClr val="92D050"/>
          </a:solidFill>
        </a:ln>
      </dgm:spPr>
      <dgm:t>
        <a:bodyPr/>
        <a:lstStyle/>
        <a:p>
          <a:r>
            <a:rPr lang="en-US" sz="1400" dirty="0"/>
            <a:t>Registry</a:t>
          </a:r>
          <a:endParaRPr lang="en-US" sz="1200" dirty="0"/>
        </a:p>
      </dgm:t>
    </dgm:pt>
    <dgm:pt modelId="{ECBA0CAC-27EF-5448-9044-47F8C13CFF36}" type="parTrans" cxnId="{380F6293-4D30-9443-9A05-F2DD53A3E5D0}">
      <dgm:prSet/>
      <dgm:spPr/>
      <dgm:t>
        <a:bodyPr/>
        <a:lstStyle/>
        <a:p>
          <a:endParaRPr lang="en-US"/>
        </a:p>
      </dgm:t>
    </dgm:pt>
    <dgm:pt modelId="{0F8757C9-55D0-0045-A2C9-18E5B8C3818C}" type="sibTrans" cxnId="{380F6293-4D30-9443-9A05-F2DD53A3E5D0}">
      <dgm:prSet/>
      <dgm:spPr/>
      <dgm:t>
        <a:bodyPr/>
        <a:lstStyle/>
        <a:p>
          <a:endParaRPr lang="en-US"/>
        </a:p>
      </dgm:t>
    </dgm:pt>
    <dgm:pt modelId="{FB0183BC-1706-3E42-A2BA-583FAE4B0386}">
      <dgm:prSet/>
      <dgm:spPr>
        <a:solidFill>
          <a:srgbClr val="92D050"/>
        </a:solidFill>
      </dgm:spPr>
      <dgm:t>
        <a:bodyPr/>
        <a:lstStyle/>
        <a:p>
          <a:r>
            <a:rPr lang="en-US" dirty="0"/>
            <a:t>Karen Freund MD, MPH</a:t>
          </a:r>
        </a:p>
      </dgm:t>
    </dgm:pt>
    <dgm:pt modelId="{D563AEAA-5934-7740-B60B-C2B3A5EED243}" type="parTrans" cxnId="{ECB5412F-7FAA-B645-B6E7-969F876916E5}">
      <dgm:prSet/>
      <dgm:spPr>
        <a:ln>
          <a:solidFill>
            <a:srgbClr val="00B050"/>
          </a:solidFill>
        </a:ln>
      </dgm:spPr>
      <dgm:t>
        <a:bodyPr/>
        <a:lstStyle/>
        <a:p>
          <a:endParaRPr lang="en-US"/>
        </a:p>
      </dgm:t>
    </dgm:pt>
    <dgm:pt modelId="{C04C1EB9-7269-3249-9C5C-AC3FB3BF4576}" type="sibTrans" cxnId="{ECB5412F-7FAA-B645-B6E7-969F876916E5}">
      <dgm:prSet/>
      <dgm:spPr/>
      <dgm:t>
        <a:bodyPr/>
        <a:lstStyle/>
        <a:p>
          <a:endParaRPr lang="en-US"/>
        </a:p>
      </dgm:t>
    </dgm:pt>
    <dgm:pt modelId="{4CEC8D6B-8B4A-B44C-B2BB-710E174E379F}">
      <dgm:prSet/>
      <dgm:spPr>
        <a:solidFill>
          <a:srgbClr val="92D050"/>
        </a:solidFill>
        <a:ln>
          <a:solidFill>
            <a:schemeClr val="bg1"/>
          </a:solidFill>
        </a:ln>
      </dgm:spPr>
      <dgm:t>
        <a:bodyPr/>
        <a:lstStyle/>
        <a:p>
          <a:r>
            <a:rPr lang="en-US" dirty="0"/>
            <a:t>Amy LeClair PhD</a:t>
          </a:r>
        </a:p>
      </dgm:t>
    </dgm:pt>
    <dgm:pt modelId="{6FD56C0E-45C3-2545-B526-E3F5BC167CA4}" type="parTrans" cxnId="{D8B6E91A-E935-7E41-BF16-5A31FDF7AC5D}">
      <dgm:prSet/>
      <dgm:spPr>
        <a:ln>
          <a:solidFill>
            <a:srgbClr val="00B050"/>
          </a:solidFill>
        </a:ln>
      </dgm:spPr>
      <dgm:t>
        <a:bodyPr/>
        <a:lstStyle/>
        <a:p>
          <a:endParaRPr lang="en-US"/>
        </a:p>
      </dgm:t>
    </dgm:pt>
    <dgm:pt modelId="{D83A7495-4C52-7940-BC82-B37363F3144E}" type="sibTrans" cxnId="{D8B6E91A-E935-7E41-BF16-5A31FDF7AC5D}">
      <dgm:prSet/>
      <dgm:spPr/>
      <dgm:t>
        <a:bodyPr/>
        <a:lstStyle/>
        <a:p>
          <a:endParaRPr lang="en-US"/>
        </a:p>
      </dgm:t>
    </dgm:pt>
    <dgm:pt modelId="{03CC4A52-9BCB-2B47-A221-EF8F8ADA5FF9}">
      <dgm:prSet/>
      <dgm:spPr>
        <a:solidFill>
          <a:srgbClr val="92D050"/>
        </a:solidFill>
      </dgm:spPr>
      <dgm:t>
        <a:bodyPr/>
        <a:lstStyle/>
        <a:p>
          <a:r>
            <a:rPr lang="en-US" dirty="0"/>
            <a:t>Will Harvey MD</a:t>
          </a:r>
        </a:p>
      </dgm:t>
    </dgm:pt>
    <dgm:pt modelId="{1609F70C-24C6-1049-BBB8-B2A3E1B0DBB0}" type="parTrans" cxnId="{3BCD2811-85C9-B14B-B493-8307E1685EC6}">
      <dgm:prSet/>
      <dgm:spPr>
        <a:ln>
          <a:solidFill>
            <a:srgbClr val="00B050"/>
          </a:solidFill>
        </a:ln>
      </dgm:spPr>
      <dgm:t>
        <a:bodyPr/>
        <a:lstStyle/>
        <a:p>
          <a:endParaRPr lang="en-US"/>
        </a:p>
      </dgm:t>
    </dgm:pt>
    <dgm:pt modelId="{AC9B88B3-C236-BC44-B6EE-1220D7E37086}" type="sibTrans" cxnId="{3BCD2811-85C9-B14B-B493-8307E1685EC6}">
      <dgm:prSet/>
      <dgm:spPr/>
      <dgm:t>
        <a:bodyPr/>
        <a:lstStyle/>
        <a:p>
          <a:endParaRPr lang="en-US"/>
        </a:p>
      </dgm:t>
    </dgm:pt>
    <dgm:pt modelId="{42D1C6EB-EDC5-AF41-AD5A-F3BEF8A98730}">
      <dgm:prSet/>
      <dgm:spPr>
        <a:solidFill>
          <a:srgbClr val="92D050"/>
        </a:solidFill>
      </dgm:spPr>
      <dgm:t>
        <a:bodyPr/>
        <a:lstStyle/>
        <a:p>
          <a:r>
            <a:rPr lang="en-US" dirty="0"/>
            <a:t>BEDAC</a:t>
          </a:r>
        </a:p>
      </dgm:t>
    </dgm:pt>
    <dgm:pt modelId="{41E1FC55-F993-674F-8AF3-24AC12056987}" type="parTrans" cxnId="{B73ABC4C-A02E-A441-8D65-91446E0B6041}">
      <dgm:prSet/>
      <dgm:spPr>
        <a:ln>
          <a:solidFill>
            <a:srgbClr val="00B050"/>
          </a:solidFill>
        </a:ln>
      </dgm:spPr>
      <dgm:t>
        <a:bodyPr/>
        <a:lstStyle/>
        <a:p>
          <a:endParaRPr lang="en-US"/>
        </a:p>
      </dgm:t>
    </dgm:pt>
    <dgm:pt modelId="{D5CEE6A7-661A-BC44-99B1-3714A253F3F9}" type="sibTrans" cxnId="{B73ABC4C-A02E-A441-8D65-91446E0B6041}">
      <dgm:prSet/>
      <dgm:spPr/>
      <dgm:t>
        <a:bodyPr/>
        <a:lstStyle/>
        <a:p>
          <a:endParaRPr lang="en-US"/>
        </a:p>
      </dgm:t>
    </dgm:pt>
    <dgm:pt modelId="{4890A267-ACC4-4C41-B62F-9357A122E3E1}">
      <dgm:prSet/>
      <dgm:spPr>
        <a:solidFill>
          <a:srgbClr val="92D050"/>
        </a:solidFill>
      </dgm:spPr>
      <dgm:t>
        <a:bodyPr/>
        <a:lstStyle/>
        <a:p>
          <a:r>
            <a:rPr lang="en-US" dirty="0"/>
            <a:t>Clara Chen</a:t>
          </a:r>
        </a:p>
      </dgm:t>
    </dgm:pt>
    <dgm:pt modelId="{709848E0-C9C7-774D-B8D2-C1D150ED569E}" type="parTrans" cxnId="{30F619D6-F645-AA45-AF04-38B203AE1E7D}">
      <dgm:prSet/>
      <dgm:spPr>
        <a:ln>
          <a:solidFill>
            <a:srgbClr val="00B050"/>
          </a:solidFill>
        </a:ln>
      </dgm:spPr>
      <dgm:t>
        <a:bodyPr/>
        <a:lstStyle/>
        <a:p>
          <a:endParaRPr lang="en-US"/>
        </a:p>
      </dgm:t>
    </dgm:pt>
    <dgm:pt modelId="{780A482A-D17E-324D-A164-D56D30EDEA6F}" type="sibTrans" cxnId="{30F619D6-F645-AA45-AF04-38B203AE1E7D}">
      <dgm:prSet/>
      <dgm:spPr/>
      <dgm:t>
        <a:bodyPr/>
        <a:lstStyle/>
        <a:p>
          <a:endParaRPr lang="en-US"/>
        </a:p>
      </dgm:t>
    </dgm:pt>
    <dgm:pt modelId="{6F435D5A-ABA7-5C40-B80D-714F10AE48AD}">
      <dgm:prSet/>
      <dgm:spPr>
        <a:solidFill>
          <a:srgbClr val="92D050"/>
        </a:solidFill>
      </dgm:spPr>
      <dgm:t>
        <a:bodyPr/>
        <a:lstStyle/>
        <a:p>
          <a:r>
            <a:rPr lang="en-US" dirty="0"/>
            <a:t>Carolyn Finney</a:t>
          </a:r>
        </a:p>
      </dgm:t>
    </dgm:pt>
    <dgm:pt modelId="{F236E958-3193-7A4B-817B-5552035A6B20}" type="parTrans" cxnId="{6479AE4B-122E-994B-9F9A-B21F601DAB64}">
      <dgm:prSet/>
      <dgm:spPr>
        <a:ln>
          <a:solidFill>
            <a:srgbClr val="00B050"/>
          </a:solidFill>
        </a:ln>
      </dgm:spPr>
      <dgm:t>
        <a:bodyPr/>
        <a:lstStyle/>
        <a:p>
          <a:endParaRPr lang="en-US"/>
        </a:p>
      </dgm:t>
    </dgm:pt>
    <dgm:pt modelId="{02D4C48B-1DDE-994D-AA5B-B7795B28C5C8}" type="sibTrans" cxnId="{6479AE4B-122E-994B-9F9A-B21F601DAB64}">
      <dgm:prSet/>
      <dgm:spPr/>
      <dgm:t>
        <a:bodyPr/>
        <a:lstStyle/>
        <a:p>
          <a:endParaRPr lang="en-US"/>
        </a:p>
      </dgm:t>
    </dgm:pt>
    <dgm:pt modelId="{445DD35C-ED26-204F-A254-35034C83E459}">
      <dgm:prSet/>
      <dgm:spPr>
        <a:solidFill>
          <a:srgbClr val="92D050"/>
        </a:solidFill>
      </dgm:spPr>
      <dgm:t>
        <a:bodyPr/>
        <a:lstStyle/>
        <a:p>
          <a:r>
            <a:rPr lang="en-US" dirty="0"/>
            <a:t>Chris Lloyd-</a:t>
          </a:r>
          <a:r>
            <a:rPr lang="en-US" dirty="0" err="1"/>
            <a:t>Travaglini</a:t>
          </a:r>
          <a:endParaRPr lang="en-US" dirty="0"/>
        </a:p>
      </dgm:t>
    </dgm:pt>
    <dgm:pt modelId="{11833347-D55F-9B4E-A6EC-EB2DBDE4E7C8}" type="parTrans" cxnId="{1ED72365-FAAA-F849-B179-0FDC688CB82D}">
      <dgm:prSet/>
      <dgm:spPr>
        <a:ln>
          <a:solidFill>
            <a:srgbClr val="00B050"/>
          </a:solidFill>
        </a:ln>
      </dgm:spPr>
      <dgm:t>
        <a:bodyPr/>
        <a:lstStyle/>
        <a:p>
          <a:endParaRPr lang="en-US"/>
        </a:p>
      </dgm:t>
    </dgm:pt>
    <dgm:pt modelId="{A23151B6-CC78-8B45-AC16-1EDDFAB0AB6D}" type="sibTrans" cxnId="{1ED72365-FAAA-F849-B179-0FDC688CB82D}">
      <dgm:prSet/>
      <dgm:spPr/>
      <dgm:t>
        <a:bodyPr/>
        <a:lstStyle/>
        <a:p>
          <a:endParaRPr lang="en-US"/>
        </a:p>
      </dgm:t>
    </dgm:pt>
    <dgm:pt modelId="{07B47940-3743-4E4D-A725-F023FCCE63CD}">
      <dgm:prSet/>
      <dgm:spPr>
        <a:solidFill>
          <a:srgbClr val="92D050"/>
        </a:solidFill>
      </dgm:spPr>
      <dgm:t>
        <a:bodyPr/>
        <a:lstStyle/>
        <a:p>
          <a:r>
            <a:rPr lang="en-US" dirty="0"/>
            <a:t>BMC</a:t>
          </a:r>
        </a:p>
      </dgm:t>
    </dgm:pt>
    <dgm:pt modelId="{071A8FF7-6642-7848-B59E-6B32215083C1}" type="parTrans" cxnId="{1C97FC46-1380-F54C-93DE-D575E2FF7FA1}">
      <dgm:prSet/>
      <dgm:spPr>
        <a:ln>
          <a:solidFill>
            <a:srgbClr val="00B050"/>
          </a:solidFill>
        </a:ln>
      </dgm:spPr>
      <dgm:t>
        <a:bodyPr/>
        <a:lstStyle/>
        <a:p>
          <a:endParaRPr lang="en-US"/>
        </a:p>
      </dgm:t>
    </dgm:pt>
    <dgm:pt modelId="{D744A8A4-F362-5846-A65A-1BA43452BCEB}" type="sibTrans" cxnId="{1C97FC46-1380-F54C-93DE-D575E2FF7FA1}">
      <dgm:prSet/>
      <dgm:spPr/>
      <dgm:t>
        <a:bodyPr/>
        <a:lstStyle/>
        <a:p>
          <a:endParaRPr lang="en-US"/>
        </a:p>
      </dgm:t>
    </dgm:pt>
    <dgm:pt modelId="{C5A523F9-D006-144B-BE0E-9DD220C236D3}">
      <dgm:prSet/>
      <dgm:spPr>
        <a:solidFill>
          <a:srgbClr val="92D050"/>
        </a:solidFill>
        <a:ln>
          <a:noFill/>
        </a:ln>
      </dgm:spPr>
      <dgm:t>
        <a:bodyPr/>
        <a:lstStyle/>
        <a:p>
          <a:r>
            <a:rPr lang="en-US" dirty="0"/>
            <a:t>Bill Adams MD</a:t>
          </a:r>
        </a:p>
      </dgm:t>
    </dgm:pt>
    <dgm:pt modelId="{A6E9BBB3-0E02-5340-9F8C-A23E964139BD}" type="parTrans" cxnId="{32620C71-2EBE-484C-A1CD-44A27142D07B}">
      <dgm:prSet/>
      <dgm:spPr>
        <a:ln>
          <a:solidFill>
            <a:srgbClr val="00B050"/>
          </a:solidFill>
        </a:ln>
      </dgm:spPr>
      <dgm:t>
        <a:bodyPr/>
        <a:lstStyle/>
        <a:p>
          <a:endParaRPr lang="en-US"/>
        </a:p>
      </dgm:t>
    </dgm:pt>
    <dgm:pt modelId="{839A06A3-3CC2-144A-A95F-F7F8D91CEC6A}" type="sibTrans" cxnId="{32620C71-2EBE-484C-A1CD-44A27142D07B}">
      <dgm:prSet/>
      <dgm:spPr/>
      <dgm:t>
        <a:bodyPr/>
        <a:lstStyle/>
        <a:p>
          <a:endParaRPr lang="en-US"/>
        </a:p>
      </dgm:t>
    </dgm:pt>
    <dgm:pt modelId="{02574E7D-C713-5743-9AFC-9041DDA84D3E}">
      <dgm:prSet/>
      <dgm:spPr>
        <a:solidFill>
          <a:srgbClr val="92D050"/>
        </a:solidFill>
      </dgm:spPr>
      <dgm:t>
        <a:bodyPr/>
        <a:lstStyle/>
        <a:p>
          <a:r>
            <a:rPr lang="en-US" dirty="0"/>
            <a:t>Chris Shanahan MD</a:t>
          </a:r>
        </a:p>
      </dgm:t>
    </dgm:pt>
    <dgm:pt modelId="{64A7EFDE-2AB5-D548-830F-1E5723E4D724}" type="parTrans" cxnId="{5C4D7646-62BB-384F-9796-2517C15A5A12}">
      <dgm:prSet/>
      <dgm:spPr>
        <a:ln>
          <a:solidFill>
            <a:srgbClr val="00B050"/>
          </a:solidFill>
        </a:ln>
      </dgm:spPr>
      <dgm:t>
        <a:bodyPr/>
        <a:lstStyle/>
        <a:p>
          <a:endParaRPr lang="en-US"/>
        </a:p>
      </dgm:t>
    </dgm:pt>
    <dgm:pt modelId="{BCEBCA86-7A72-A149-B19C-B9DEBC520626}" type="sibTrans" cxnId="{5C4D7646-62BB-384F-9796-2517C15A5A12}">
      <dgm:prSet/>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4B2197B9-3D82-9C48-9A08-09D064CD0C3F}" type="pres">
      <dgm:prSet presAssocID="{5A598772-F284-7F46-9487-0CBCFB2A5D74}" presName="Name37" presStyleLbl="parChTrans1D2" presStyleIdx="0" presStyleCnt="3"/>
      <dgm:spPr/>
      <dgm:t>
        <a:bodyPr/>
        <a:lstStyle/>
        <a:p>
          <a:endParaRPr lang="en-US"/>
        </a:p>
      </dgm:t>
    </dgm:pt>
    <dgm:pt modelId="{F0614D57-9A49-B640-B2D0-62C83CA14F22}" type="pres">
      <dgm:prSet presAssocID="{CC43BEE2-DFD3-CB44-9379-D57471CEEB98}" presName="hierRoot2" presStyleCnt="0">
        <dgm:presLayoutVars>
          <dgm:hierBranch val="init"/>
        </dgm:presLayoutVars>
      </dgm:prSet>
      <dgm:spPr/>
    </dgm:pt>
    <dgm:pt modelId="{EDC1DC40-D931-9740-995F-0652E1E67C98}" type="pres">
      <dgm:prSet presAssocID="{CC43BEE2-DFD3-CB44-9379-D57471CEEB98}" presName="rootComposite" presStyleCnt="0"/>
      <dgm:spPr/>
    </dgm:pt>
    <dgm:pt modelId="{3876357B-A49B-2945-92FB-95B7C41ADF1E}" type="pres">
      <dgm:prSet presAssocID="{CC43BEE2-DFD3-CB44-9379-D57471CEEB98}" presName="rootText" presStyleLbl="node2" presStyleIdx="0" presStyleCnt="3">
        <dgm:presLayoutVars>
          <dgm:chPref val="3"/>
        </dgm:presLayoutVars>
      </dgm:prSet>
      <dgm:spPr/>
      <dgm:t>
        <a:bodyPr/>
        <a:lstStyle/>
        <a:p>
          <a:endParaRPr lang="en-US"/>
        </a:p>
      </dgm:t>
    </dgm:pt>
    <dgm:pt modelId="{4037E65D-532C-824C-8B66-6542CC0573CC}" type="pres">
      <dgm:prSet presAssocID="{CC43BEE2-DFD3-CB44-9379-D57471CEEB98}" presName="rootConnector" presStyleLbl="node2" presStyleIdx="0" presStyleCnt="3"/>
      <dgm:spPr/>
      <dgm:t>
        <a:bodyPr/>
        <a:lstStyle/>
        <a:p>
          <a:endParaRPr lang="en-US"/>
        </a:p>
      </dgm:t>
    </dgm:pt>
    <dgm:pt modelId="{84F2B7AF-A30E-A341-98F9-F8629FB7CF72}" type="pres">
      <dgm:prSet presAssocID="{CC43BEE2-DFD3-CB44-9379-D57471CEEB98}" presName="hierChild4" presStyleCnt="0"/>
      <dgm:spPr/>
    </dgm:pt>
    <dgm:pt modelId="{B5ED6816-8DDE-744F-B07E-B339FA9E3FCD}" type="pres">
      <dgm:prSet presAssocID="{D563AEAA-5934-7740-B60B-C2B3A5EED243}" presName="Name37" presStyleLbl="parChTrans1D3" presStyleIdx="0" presStyleCnt="8"/>
      <dgm:spPr/>
      <dgm:t>
        <a:bodyPr/>
        <a:lstStyle/>
        <a:p>
          <a:endParaRPr lang="en-US"/>
        </a:p>
      </dgm:t>
    </dgm:pt>
    <dgm:pt modelId="{8D969F6F-6A67-4543-93A4-20FEE5FA4A35}" type="pres">
      <dgm:prSet presAssocID="{FB0183BC-1706-3E42-A2BA-583FAE4B0386}" presName="hierRoot2" presStyleCnt="0">
        <dgm:presLayoutVars>
          <dgm:hierBranch val="init"/>
        </dgm:presLayoutVars>
      </dgm:prSet>
      <dgm:spPr/>
    </dgm:pt>
    <dgm:pt modelId="{260359DF-68E1-0B4B-B4D5-36C1358CC738}" type="pres">
      <dgm:prSet presAssocID="{FB0183BC-1706-3E42-A2BA-583FAE4B0386}" presName="rootComposite" presStyleCnt="0"/>
      <dgm:spPr/>
    </dgm:pt>
    <dgm:pt modelId="{FF278343-EBD3-5441-868B-138783B8FDD4}" type="pres">
      <dgm:prSet presAssocID="{FB0183BC-1706-3E42-A2BA-583FAE4B0386}" presName="rootText" presStyleLbl="node3" presStyleIdx="0" presStyleCnt="8" custScaleY="209365">
        <dgm:presLayoutVars>
          <dgm:chPref val="3"/>
        </dgm:presLayoutVars>
      </dgm:prSet>
      <dgm:spPr/>
      <dgm:t>
        <a:bodyPr/>
        <a:lstStyle/>
        <a:p>
          <a:endParaRPr lang="en-US"/>
        </a:p>
      </dgm:t>
    </dgm:pt>
    <dgm:pt modelId="{622F196D-72D1-3D47-99BA-A1D92CE19E69}" type="pres">
      <dgm:prSet presAssocID="{FB0183BC-1706-3E42-A2BA-583FAE4B0386}" presName="rootConnector" presStyleLbl="node3" presStyleIdx="0" presStyleCnt="8"/>
      <dgm:spPr/>
      <dgm:t>
        <a:bodyPr/>
        <a:lstStyle/>
        <a:p>
          <a:endParaRPr lang="en-US"/>
        </a:p>
      </dgm:t>
    </dgm:pt>
    <dgm:pt modelId="{7394714A-6104-4C4E-9EDC-3E7F98AEC71D}" type="pres">
      <dgm:prSet presAssocID="{FB0183BC-1706-3E42-A2BA-583FAE4B0386}" presName="hierChild4" presStyleCnt="0"/>
      <dgm:spPr/>
    </dgm:pt>
    <dgm:pt modelId="{361919D0-136E-3A4C-B9E3-5C203FA9B69E}" type="pres">
      <dgm:prSet presAssocID="{FB0183BC-1706-3E42-A2BA-583FAE4B0386}" presName="hierChild5" presStyleCnt="0"/>
      <dgm:spPr/>
    </dgm:pt>
    <dgm:pt modelId="{89F9F6F5-FEE8-244B-A78A-3B79AFC64058}" type="pres">
      <dgm:prSet presAssocID="{6FD56C0E-45C3-2545-B526-E3F5BC167CA4}" presName="Name37" presStyleLbl="parChTrans1D3" presStyleIdx="1" presStyleCnt="8"/>
      <dgm:spPr/>
      <dgm:t>
        <a:bodyPr/>
        <a:lstStyle/>
        <a:p>
          <a:endParaRPr lang="en-US"/>
        </a:p>
      </dgm:t>
    </dgm:pt>
    <dgm:pt modelId="{9F12CBB5-97E5-8544-B05E-9D15CAB157BD}" type="pres">
      <dgm:prSet presAssocID="{4CEC8D6B-8B4A-B44C-B2BB-710E174E379F}" presName="hierRoot2" presStyleCnt="0">
        <dgm:presLayoutVars>
          <dgm:hierBranch val="init"/>
        </dgm:presLayoutVars>
      </dgm:prSet>
      <dgm:spPr/>
    </dgm:pt>
    <dgm:pt modelId="{B8B92436-DB57-0B4F-A84F-7F245147570D}" type="pres">
      <dgm:prSet presAssocID="{4CEC8D6B-8B4A-B44C-B2BB-710E174E379F}" presName="rootComposite" presStyleCnt="0"/>
      <dgm:spPr/>
    </dgm:pt>
    <dgm:pt modelId="{D9AFB094-E29F-6C46-98D2-DD1BF3971E6A}" type="pres">
      <dgm:prSet presAssocID="{4CEC8D6B-8B4A-B44C-B2BB-710E174E379F}" presName="rootText" presStyleLbl="node3" presStyleIdx="1" presStyleCnt="8" custScaleX="105933">
        <dgm:presLayoutVars>
          <dgm:chPref val="3"/>
        </dgm:presLayoutVars>
      </dgm:prSet>
      <dgm:spPr/>
      <dgm:t>
        <a:bodyPr/>
        <a:lstStyle/>
        <a:p>
          <a:endParaRPr lang="en-US"/>
        </a:p>
      </dgm:t>
    </dgm:pt>
    <dgm:pt modelId="{6380EC55-294E-2246-89FC-95E6F2769C1D}" type="pres">
      <dgm:prSet presAssocID="{4CEC8D6B-8B4A-B44C-B2BB-710E174E379F}" presName="rootConnector" presStyleLbl="node3" presStyleIdx="1" presStyleCnt="8"/>
      <dgm:spPr/>
      <dgm:t>
        <a:bodyPr/>
        <a:lstStyle/>
        <a:p>
          <a:endParaRPr lang="en-US"/>
        </a:p>
      </dgm:t>
    </dgm:pt>
    <dgm:pt modelId="{E70F935B-4CA9-C74F-834B-9F27646C2580}" type="pres">
      <dgm:prSet presAssocID="{4CEC8D6B-8B4A-B44C-B2BB-710E174E379F}" presName="hierChild4" presStyleCnt="0"/>
      <dgm:spPr/>
    </dgm:pt>
    <dgm:pt modelId="{072F5822-971D-3544-83BD-34286C0D428A}" type="pres">
      <dgm:prSet presAssocID="{4CEC8D6B-8B4A-B44C-B2BB-710E174E379F}" presName="hierChild5" presStyleCnt="0"/>
      <dgm:spPr/>
    </dgm:pt>
    <dgm:pt modelId="{67FAAFD5-12BD-2B48-BCE5-DFB1908D80D2}" type="pres">
      <dgm:prSet presAssocID="{1609F70C-24C6-1049-BBB8-B2A3E1B0DBB0}" presName="Name37" presStyleLbl="parChTrans1D3" presStyleIdx="2" presStyleCnt="8"/>
      <dgm:spPr/>
      <dgm:t>
        <a:bodyPr/>
        <a:lstStyle/>
        <a:p>
          <a:endParaRPr lang="en-US"/>
        </a:p>
      </dgm:t>
    </dgm:pt>
    <dgm:pt modelId="{C05A18C2-665F-4844-80DF-26E73DFABD2D}" type="pres">
      <dgm:prSet presAssocID="{03CC4A52-9BCB-2B47-A221-EF8F8ADA5FF9}" presName="hierRoot2" presStyleCnt="0">
        <dgm:presLayoutVars>
          <dgm:hierBranch val="init"/>
        </dgm:presLayoutVars>
      </dgm:prSet>
      <dgm:spPr/>
    </dgm:pt>
    <dgm:pt modelId="{0C51B7AD-5DAD-FC48-B7BC-DE173ADBA099}" type="pres">
      <dgm:prSet presAssocID="{03CC4A52-9BCB-2B47-A221-EF8F8ADA5FF9}" presName="rootComposite" presStyleCnt="0"/>
      <dgm:spPr/>
    </dgm:pt>
    <dgm:pt modelId="{25309EE0-731E-BD4F-BF0E-7E646B5BFED4}" type="pres">
      <dgm:prSet presAssocID="{03CC4A52-9BCB-2B47-A221-EF8F8ADA5FF9}" presName="rootText" presStyleLbl="node3" presStyleIdx="2" presStyleCnt="8">
        <dgm:presLayoutVars>
          <dgm:chPref val="3"/>
        </dgm:presLayoutVars>
      </dgm:prSet>
      <dgm:spPr/>
      <dgm:t>
        <a:bodyPr/>
        <a:lstStyle/>
        <a:p>
          <a:endParaRPr lang="en-US"/>
        </a:p>
      </dgm:t>
    </dgm:pt>
    <dgm:pt modelId="{B0683722-22F8-7D4C-9487-22C84C45DE7B}" type="pres">
      <dgm:prSet presAssocID="{03CC4A52-9BCB-2B47-A221-EF8F8ADA5FF9}" presName="rootConnector" presStyleLbl="node3" presStyleIdx="2" presStyleCnt="8"/>
      <dgm:spPr/>
      <dgm:t>
        <a:bodyPr/>
        <a:lstStyle/>
        <a:p>
          <a:endParaRPr lang="en-US"/>
        </a:p>
      </dgm:t>
    </dgm:pt>
    <dgm:pt modelId="{4EE60C10-E6C2-C24F-98F4-303C251D737D}" type="pres">
      <dgm:prSet presAssocID="{03CC4A52-9BCB-2B47-A221-EF8F8ADA5FF9}" presName="hierChild4" presStyleCnt="0"/>
      <dgm:spPr/>
    </dgm:pt>
    <dgm:pt modelId="{8F5B0B4A-9BEE-094C-BAE0-6921C01A3182}" type="pres">
      <dgm:prSet presAssocID="{03CC4A52-9BCB-2B47-A221-EF8F8ADA5FF9}" presName="hierChild5" presStyleCnt="0"/>
      <dgm:spPr/>
    </dgm:pt>
    <dgm:pt modelId="{021D1E71-E7C1-024C-89DB-66373A84763B}" type="pres">
      <dgm:prSet presAssocID="{CC43BEE2-DFD3-CB44-9379-D57471CEEB98}" presName="hierChild5" presStyleCnt="0"/>
      <dgm:spPr/>
    </dgm:pt>
    <dgm:pt modelId="{215F21AC-0EAA-2F45-A81C-3DE328DE61FE}" type="pres">
      <dgm:prSet presAssocID="{41E1FC55-F993-674F-8AF3-24AC12056987}" presName="Name37" presStyleLbl="parChTrans1D2" presStyleIdx="1" presStyleCnt="3"/>
      <dgm:spPr/>
      <dgm:t>
        <a:bodyPr/>
        <a:lstStyle/>
        <a:p>
          <a:endParaRPr lang="en-US"/>
        </a:p>
      </dgm:t>
    </dgm:pt>
    <dgm:pt modelId="{703D55C4-81EC-5A47-98A6-45EDD75DA482}" type="pres">
      <dgm:prSet presAssocID="{42D1C6EB-EDC5-AF41-AD5A-F3BEF8A98730}" presName="hierRoot2" presStyleCnt="0">
        <dgm:presLayoutVars>
          <dgm:hierBranch val="init"/>
        </dgm:presLayoutVars>
      </dgm:prSet>
      <dgm:spPr/>
    </dgm:pt>
    <dgm:pt modelId="{BE93A618-BA92-3445-85D8-6696CB35A024}" type="pres">
      <dgm:prSet presAssocID="{42D1C6EB-EDC5-AF41-AD5A-F3BEF8A98730}" presName="rootComposite" presStyleCnt="0"/>
      <dgm:spPr/>
    </dgm:pt>
    <dgm:pt modelId="{2DC77CC6-4837-5A42-8AB3-EFB7C5649F57}" type="pres">
      <dgm:prSet presAssocID="{42D1C6EB-EDC5-AF41-AD5A-F3BEF8A98730}" presName="rootText" presStyleLbl="node2" presStyleIdx="1" presStyleCnt="3">
        <dgm:presLayoutVars>
          <dgm:chPref val="3"/>
        </dgm:presLayoutVars>
      </dgm:prSet>
      <dgm:spPr/>
      <dgm:t>
        <a:bodyPr/>
        <a:lstStyle/>
        <a:p>
          <a:endParaRPr lang="en-US"/>
        </a:p>
      </dgm:t>
    </dgm:pt>
    <dgm:pt modelId="{1B64EE3D-38CB-3241-AC83-54A6B7919C33}" type="pres">
      <dgm:prSet presAssocID="{42D1C6EB-EDC5-AF41-AD5A-F3BEF8A98730}" presName="rootConnector" presStyleLbl="node2" presStyleIdx="1" presStyleCnt="3"/>
      <dgm:spPr/>
      <dgm:t>
        <a:bodyPr/>
        <a:lstStyle/>
        <a:p>
          <a:endParaRPr lang="en-US"/>
        </a:p>
      </dgm:t>
    </dgm:pt>
    <dgm:pt modelId="{D6DB1911-35A2-A244-8B89-9CC8B5B9957B}" type="pres">
      <dgm:prSet presAssocID="{42D1C6EB-EDC5-AF41-AD5A-F3BEF8A98730}" presName="hierChild4" presStyleCnt="0"/>
      <dgm:spPr/>
    </dgm:pt>
    <dgm:pt modelId="{AB4CB951-DE12-9F44-BB31-537021BBBD58}" type="pres">
      <dgm:prSet presAssocID="{709848E0-C9C7-774D-B8D2-C1D150ED569E}" presName="Name37" presStyleLbl="parChTrans1D3" presStyleIdx="3" presStyleCnt="8"/>
      <dgm:spPr/>
      <dgm:t>
        <a:bodyPr/>
        <a:lstStyle/>
        <a:p>
          <a:endParaRPr lang="en-US"/>
        </a:p>
      </dgm:t>
    </dgm:pt>
    <dgm:pt modelId="{23B3B514-9DF0-7749-9094-7AF0F998E4F9}" type="pres">
      <dgm:prSet presAssocID="{4890A267-ACC4-4C41-B62F-9357A122E3E1}" presName="hierRoot2" presStyleCnt="0">
        <dgm:presLayoutVars>
          <dgm:hierBranch val="init"/>
        </dgm:presLayoutVars>
      </dgm:prSet>
      <dgm:spPr/>
    </dgm:pt>
    <dgm:pt modelId="{035E604D-68E6-9C4D-8D6A-BD0BFB564B22}" type="pres">
      <dgm:prSet presAssocID="{4890A267-ACC4-4C41-B62F-9357A122E3E1}" presName="rootComposite" presStyleCnt="0"/>
      <dgm:spPr/>
    </dgm:pt>
    <dgm:pt modelId="{3D6E97E0-5B1E-C347-AC15-7269D904F4D0}" type="pres">
      <dgm:prSet presAssocID="{4890A267-ACC4-4C41-B62F-9357A122E3E1}" presName="rootText" presStyleLbl="node3" presStyleIdx="3" presStyleCnt="8">
        <dgm:presLayoutVars>
          <dgm:chPref val="3"/>
        </dgm:presLayoutVars>
      </dgm:prSet>
      <dgm:spPr/>
      <dgm:t>
        <a:bodyPr/>
        <a:lstStyle/>
        <a:p>
          <a:endParaRPr lang="en-US"/>
        </a:p>
      </dgm:t>
    </dgm:pt>
    <dgm:pt modelId="{74D1D35F-DB44-8F4F-B8BD-33ACE3136A58}" type="pres">
      <dgm:prSet presAssocID="{4890A267-ACC4-4C41-B62F-9357A122E3E1}" presName="rootConnector" presStyleLbl="node3" presStyleIdx="3" presStyleCnt="8"/>
      <dgm:spPr/>
      <dgm:t>
        <a:bodyPr/>
        <a:lstStyle/>
        <a:p>
          <a:endParaRPr lang="en-US"/>
        </a:p>
      </dgm:t>
    </dgm:pt>
    <dgm:pt modelId="{8903F904-4409-5243-B4F7-65BA5543F601}" type="pres">
      <dgm:prSet presAssocID="{4890A267-ACC4-4C41-B62F-9357A122E3E1}" presName="hierChild4" presStyleCnt="0"/>
      <dgm:spPr/>
    </dgm:pt>
    <dgm:pt modelId="{433FE74C-C5C3-5A44-A878-701069B9692B}" type="pres">
      <dgm:prSet presAssocID="{4890A267-ACC4-4C41-B62F-9357A122E3E1}" presName="hierChild5" presStyleCnt="0"/>
      <dgm:spPr/>
    </dgm:pt>
    <dgm:pt modelId="{9084533B-BF45-E941-842A-E8A7BCD7F1F2}" type="pres">
      <dgm:prSet presAssocID="{F236E958-3193-7A4B-817B-5552035A6B20}" presName="Name37" presStyleLbl="parChTrans1D3" presStyleIdx="4" presStyleCnt="8"/>
      <dgm:spPr/>
      <dgm:t>
        <a:bodyPr/>
        <a:lstStyle/>
        <a:p>
          <a:endParaRPr lang="en-US"/>
        </a:p>
      </dgm:t>
    </dgm:pt>
    <dgm:pt modelId="{6839C9C8-2FB1-4545-A9C9-262DE484C338}" type="pres">
      <dgm:prSet presAssocID="{6F435D5A-ABA7-5C40-B80D-714F10AE48AD}" presName="hierRoot2" presStyleCnt="0">
        <dgm:presLayoutVars>
          <dgm:hierBranch val="init"/>
        </dgm:presLayoutVars>
      </dgm:prSet>
      <dgm:spPr/>
    </dgm:pt>
    <dgm:pt modelId="{49671053-D90E-0843-8133-E74BBF2497EC}" type="pres">
      <dgm:prSet presAssocID="{6F435D5A-ABA7-5C40-B80D-714F10AE48AD}" presName="rootComposite" presStyleCnt="0"/>
      <dgm:spPr/>
    </dgm:pt>
    <dgm:pt modelId="{9EE31016-F97C-1440-9F82-DF33186275A7}" type="pres">
      <dgm:prSet presAssocID="{6F435D5A-ABA7-5C40-B80D-714F10AE48AD}" presName="rootText" presStyleLbl="node3" presStyleIdx="4" presStyleCnt="8">
        <dgm:presLayoutVars>
          <dgm:chPref val="3"/>
        </dgm:presLayoutVars>
      </dgm:prSet>
      <dgm:spPr/>
      <dgm:t>
        <a:bodyPr/>
        <a:lstStyle/>
        <a:p>
          <a:endParaRPr lang="en-US"/>
        </a:p>
      </dgm:t>
    </dgm:pt>
    <dgm:pt modelId="{39682D6E-4244-4A4D-837C-344E681C7683}" type="pres">
      <dgm:prSet presAssocID="{6F435D5A-ABA7-5C40-B80D-714F10AE48AD}" presName="rootConnector" presStyleLbl="node3" presStyleIdx="4" presStyleCnt="8"/>
      <dgm:spPr/>
      <dgm:t>
        <a:bodyPr/>
        <a:lstStyle/>
        <a:p>
          <a:endParaRPr lang="en-US"/>
        </a:p>
      </dgm:t>
    </dgm:pt>
    <dgm:pt modelId="{0652837D-19DE-9644-917B-D46CAE3B69DA}" type="pres">
      <dgm:prSet presAssocID="{6F435D5A-ABA7-5C40-B80D-714F10AE48AD}" presName="hierChild4" presStyleCnt="0"/>
      <dgm:spPr/>
    </dgm:pt>
    <dgm:pt modelId="{695C7D29-7978-B849-94F5-54F5B8C7B58E}" type="pres">
      <dgm:prSet presAssocID="{6F435D5A-ABA7-5C40-B80D-714F10AE48AD}" presName="hierChild5" presStyleCnt="0"/>
      <dgm:spPr/>
    </dgm:pt>
    <dgm:pt modelId="{797119EB-C0A3-554B-83D2-8BAEADEF5068}" type="pres">
      <dgm:prSet presAssocID="{11833347-D55F-9B4E-A6EC-EB2DBDE4E7C8}" presName="Name37" presStyleLbl="parChTrans1D3" presStyleIdx="5" presStyleCnt="8"/>
      <dgm:spPr/>
      <dgm:t>
        <a:bodyPr/>
        <a:lstStyle/>
        <a:p>
          <a:endParaRPr lang="en-US"/>
        </a:p>
      </dgm:t>
    </dgm:pt>
    <dgm:pt modelId="{83C026B4-0555-314E-AC42-20E369D57B9B}" type="pres">
      <dgm:prSet presAssocID="{445DD35C-ED26-204F-A254-35034C83E459}" presName="hierRoot2" presStyleCnt="0">
        <dgm:presLayoutVars>
          <dgm:hierBranch val="init"/>
        </dgm:presLayoutVars>
      </dgm:prSet>
      <dgm:spPr/>
    </dgm:pt>
    <dgm:pt modelId="{051C8573-0BE3-934E-ACAC-7E08D7859FFA}" type="pres">
      <dgm:prSet presAssocID="{445DD35C-ED26-204F-A254-35034C83E459}" presName="rootComposite" presStyleCnt="0"/>
      <dgm:spPr/>
    </dgm:pt>
    <dgm:pt modelId="{408507FC-C1C6-2940-8C3D-9715F2EFA443}" type="pres">
      <dgm:prSet presAssocID="{445DD35C-ED26-204F-A254-35034C83E459}" presName="rootText" presStyleLbl="node3" presStyleIdx="5" presStyleCnt="8" custScaleX="138310">
        <dgm:presLayoutVars>
          <dgm:chPref val="3"/>
        </dgm:presLayoutVars>
      </dgm:prSet>
      <dgm:spPr/>
      <dgm:t>
        <a:bodyPr/>
        <a:lstStyle/>
        <a:p>
          <a:endParaRPr lang="en-US"/>
        </a:p>
      </dgm:t>
    </dgm:pt>
    <dgm:pt modelId="{31383AE4-E7A5-EA48-BE6E-8BA855A252D7}" type="pres">
      <dgm:prSet presAssocID="{445DD35C-ED26-204F-A254-35034C83E459}" presName="rootConnector" presStyleLbl="node3" presStyleIdx="5" presStyleCnt="8"/>
      <dgm:spPr/>
      <dgm:t>
        <a:bodyPr/>
        <a:lstStyle/>
        <a:p>
          <a:endParaRPr lang="en-US"/>
        </a:p>
      </dgm:t>
    </dgm:pt>
    <dgm:pt modelId="{2B6EE0F1-CD86-AA40-9D5C-AAA57ECEB1DC}" type="pres">
      <dgm:prSet presAssocID="{445DD35C-ED26-204F-A254-35034C83E459}" presName="hierChild4" presStyleCnt="0"/>
      <dgm:spPr/>
    </dgm:pt>
    <dgm:pt modelId="{5814EE97-2746-884E-BD04-1F163CE89200}" type="pres">
      <dgm:prSet presAssocID="{445DD35C-ED26-204F-A254-35034C83E459}" presName="hierChild5" presStyleCnt="0"/>
      <dgm:spPr/>
    </dgm:pt>
    <dgm:pt modelId="{74043EC1-614C-FF49-A648-370B0873C1DC}" type="pres">
      <dgm:prSet presAssocID="{42D1C6EB-EDC5-AF41-AD5A-F3BEF8A98730}" presName="hierChild5" presStyleCnt="0"/>
      <dgm:spPr/>
    </dgm:pt>
    <dgm:pt modelId="{68626BBD-6B0F-7145-AAC7-1C5E5E93286B}" type="pres">
      <dgm:prSet presAssocID="{071A8FF7-6642-7848-B59E-6B32215083C1}" presName="Name37" presStyleLbl="parChTrans1D2" presStyleIdx="2" presStyleCnt="3"/>
      <dgm:spPr/>
      <dgm:t>
        <a:bodyPr/>
        <a:lstStyle/>
        <a:p>
          <a:endParaRPr lang="en-US"/>
        </a:p>
      </dgm:t>
    </dgm:pt>
    <dgm:pt modelId="{1A6D7961-13E9-0045-840C-EAFC925CC548}" type="pres">
      <dgm:prSet presAssocID="{07B47940-3743-4E4D-A725-F023FCCE63CD}" presName="hierRoot2" presStyleCnt="0">
        <dgm:presLayoutVars>
          <dgm:hierBranch val="init"/>
        </dgm:presLayoutVars>
      </dgm:prSet>
      <dgm:spPr/>
    </dgm:pt>
    <dgm:pt modelId="{B342D5E1-65AA-C64B-BF66-9EE013035E44}" type="pres">
      <dgm:prSet presAssocID="{07B47940-3743-4E4D-A725-F023FCCE63CD}" presName="rootComposite" presStyleCnt="0"/>
      <dgm:spPr/>
    </dgm:pt>
    <dgm:pt modelId="{73F0FFA1-6300-3447-9D2A-DA2742E98DFC}" type="pres">
      <dgm:prSet presAssocID="{07B47940-3743-4E4D-A725-F023FCCE63CD}" presName="rootText" presStyleLbl="node2" presStyleIdx="2" presStyleCnt="3">
        <dgm:presLayoutVars>
          <dgm:chPref val="3"/>
        </dgm:presLayoutVars>
      </dgm:prSet>
      <dgm:spPr/>
      <dgm:t>
        <a:bodyPr/>
        <a:lstStyle/>
        <a:p>
          <a:endParaRPr lang="en-US"/>
        </a:p>
      </dgm:t>
    </dgm:pt>
    <dgm:pt modelId="{546251C1-2A62-2745-B50C-99BFEF84503A}" type="pres">
      <dgm:prSet presAssocID="{07B47940-3743-4E4D-A725-F023FCCE63CD}" presName="rootConnector" presStyleLbl="node2" presStyleIdx="2" presStyleCnt="3"/>
      <dgm:spPr/>
      <dgm:t>
        <a:bodyPr/>
        <a:lstStyle/>
        <a:p>
          <a:endParaRPr lang="en-US"/>
        </a:p>
      </dgm:t>
    </dgm:pt>
    <dgm:pt modelId="{A7D7DBF8-F02D-F84A-8A50-18ADE14A2B50}" type="pres">
      <dgm:prSet presAssocID="{07B47940-3743-4E4D-A725-F023FCCE63CD}" presName="hierChild4" presStyleCnt="0"/>
      <dgm:spPr/>
    </dgm:pt>
    <dgm:pt modelId="{D9699ECC-1346-AF46-9A90-DA0914393D80}" type="pres">
      <dgm:prSet presAssocID="{A6E9BBB3-0E02-5340-9F8C-A23E964139BD}" presName="Name37" presStyleLbl="parChTrans1D3" presStyleIdx="6" presStyleCnt="8"/>
      <dgm:spPr/>
      <dgm:t>
        <a:bodyPr/>
        <a:lstStyle/>
        <a:p>
          <a:endParaRPr lang="en-US"/>
        </a:p>
      </dgm:t>
    </dgm:pt>
    <dgm:pt modelId="{0677E61D-06C6-8842-9E1C-8D20B720F688}" type="pres">
      <dgm:prSet presAssocID="{C5A523F9-D006-144B-BE0E-9DD220C236D3}" presName="hierRoot2" presStyleCnt="0">
        <dgm:presLayoutVars>
          <dgm:hierBranch val="init"/>
        </dgm:presLayoutVars>
      </dgm:prSet>
      <dgm:spPr/>
    </dgm:pt>
    <dgm:pt modelId="{B9CA8B3C-66AE-7442-AC41-8134A73B2B98}" type="pres">
      <dgm:prSet presAssocID="{C5A523F9-D006-144B-BE0E-9DD220C236D3}" presName="rootComposite" presStyleCnt="0"/>
      <dgm:spPr/>
    </dgm:pt>
    <dgm:pt modelId="{6498F628-EDCC-EE4E-ABCA-5F643BC1534F}" type="pres">
      <dgm:prSet presAssocID="{C5A523F9-D006-144B-BE0E-9DD220C236D3}" presName="rootText" presStyleLbl="node3" presStyleIdx="6" presStyleCnt="8">
        <dgm:presLayoutVars>
          <dgm:chPref val="3"/>
        </dgm:presLayoutVars>
      </dgm:prSet>
      <dgm:spPr/>
      <dgm:t>
        <a:bodyPr/>
        <a:lstStyle/>
        <a:p>
          <a:endParaRPr lang="en-US"/>
        </a:p>
      </dgm:t>
    </dgm:pt>
    <dgm:pt modelId="{25DBE6B6-F2FB-DB45-A027-F6D1259A1734}" type="pres">
      <dgm:prSet presAssocID="{C5A523F9-D006-144B-BE0E-9DD220C236D3}" presName="rootConnector" presStyleLbl="node3" presStyleIdx="6" presStyleCnt="8"/>
      <dgm:spPr/>
      <dgm:t>
        <a:bodyPr/>
        <a:lstStyle/>
        <a:p>
          <a:endParaRPr lang="en-US"/>
        </a:p>
      </dgm:t>
    </dgm:pt>
    <dgm:pt modelId="{0111F98F-256E-664C-8777-063840D308D5}" type="pres">
      <dgm:prSet presAssocID="{C5A523F9-D006-144B-BE0E-9DD220C236D3}" presName="hierChild4" presStyleCnt="0"/>
      <dgm:spPr/>
    </dgm:pt>
    <dgm:pt modelId="{19C4CA47-4C89-C440-8E42-2D2F36B5CD91}" type="pres">
      <dgm:prSet presAssocID="{C5A523F9-D006-144B-BE0E-9DD220C236D3}" presName="hierChild5" presStyleCnt="0"/>
      <dgm:spPr/>
    </dgm:pt>
    <dgm:pt modelId="{888B8F9D-AA64-7643-BE61-961652B3290E}" type="pres">
      <dgm:prSet presAssocID="{64A7EFDE-2AB5-D548-830F-1E5723E4D724}" presName="Name37" presStyleLbl="parChTrans1D3" presStyleIdx="7" presStyleCnt="8"/>
      <dgm:spPr/>
      <dgm:t>
        <a:bodyPr/>
        <a:lstStyle/>
        <a:p>
          <a:endParaRPr lang="en-US"/>
        </a:p>
      </dgm:t>
    </dgm:pt>
    <dgm:pt modelId="{60CC248F-4521-FD4E-9D7C-4FBF41DF494C}" type="pres">
      <dgm:prSet presAssocID="{02574E7D-C713-5743-9AFC-9041DDA84D3E}" presName="hierRoot2" presStyleCnt="0">
        <dgm:presLayoutVars>
          <dgm:hierBranch val="init"/>
        </dgm:presLayoutVars>
      </dgm:prSet>
      <dgm:spPr/>
    </dgm:pt>
    <dgm:pt modelId="{CE9BB419-CC7E-674A-94BC-2D60642F1C9A}" type="pres">
      <dgm:prSet presAssocID="{02574E7D-C713-5743-9AFC-9041DDA84D3E}" presName="rootComposite" presStyleCnt="0"/>
      <dgm:spPr/>
    </dgm:pt>
    <dgm:pt modelId="{6BD88633-09EF-AD49-BCCF-325B98598AF9}" type="pres">
      <dgm:prSet presAssocID="{02574E7D-C713-5743-9AFC-9041DDA84D3E}" presName="rootText" presStyleLbl="node3" presStyleIdx="7" presStyleCnt="8" custScaleX="124935" custScaleY="104559">
        <dgm:presLayoutVars>
          <dgm:chPref val="3"/>
        </dgm:presLayoutVars>
      </dgm:prSet>
      <dgm:spPr/>
      <dgm:t>
        <a:bodyPr/>
        <a:lstStyle/>
        <a:p>
          <a:endParaRPr lang="en-US"/>
        </a:p>
      </dgm:t>
    </dgm:pt>
    <dgm:pt modelId="{862FADA8-0B4F-7F48-84A4-BD430E9A2E4D}" type="pres">
      <dgm:prSet presAssocID="{02574E7D-C713-5743-9AFC-9041DDA84D3E}" presName="rootConnector" presStyleLbl="node3" presStyleIdx="7" presStyleCnt="8"/>
      <dgm:spPr/>
      <dgm:t>
        <a:bodyPr/>
        <a:lstStyle/>
        <a:p>
          <a:endParaRPr lang="en-US"/>
        </a:p>
      </dgm:t>
    </dgm:pt>
    <dgm:pt modelId="{2C3F771F-9D29-B846-A58A-82DD00406BC6}" type="pres">
      <dgm:prSet presAssocID="{02574E7D-C713-5743-9AFC-9041DDA84D3E}" presName="hierChild4" presStyleCnt="0"/>
      <dgm:spPr/>
    </dgm:pt>
    <dgm:pt modelId="{6A6CB9EF-9697-194F-B484-344BDF41BD00}" type="pres">
      <dgm:prSet presAssocID="{02574E7D-C713-5743-9AFC-9041DDA84D3E}" presName="hierChild5" presStyleCnt="0"/>
      <dgm:spPr/>
    </dgm:pt>
    <dgm:pt modelId="{088B7A01-FEB7-E84C-AEC3-A0865F6EB38C}" type="pres">
      <dgm:prSet presAssocID="{07B47940-3743-4E4D-A725-F023FCCE63CD}" presName="hierChild5" presStyleCnt="0"/>
      <dgm:spPr/>
    </dgm:pt>
    <dgm:pt modelId="{711C55F5-3B2E-B642-8BB3-8265481ED5C9}" type="pres">
      <dgm:prSet presAssocID="{E3D26BE7-036F-1140-83D8-8EFC046FBF61}" presName="hierChild3" presStyleCnt="0"/>
      <dgm:spPr/>
    </dgm:pt>
  </dgm:ptLst>
  <dgm:cxnLst>
    <dgm:cxn modelId="{D8B6E91A-E935-7E41-BF16-5A31FDF7AC5D}" srcId="{CC43BEE2-DFD3-CB44-9379-D57471CEEB98}" destId="{4CEC8D6B-8B4A-B44C-B2BB-710E174E379F}" srcOrd="1" destOrd="0" parTransId="{6FD56C0E-45C3-2545-B526-E3F5BC167CA4}" sibTransId="{D83A7495-4C52-7940-BC82-B37363F3144E}"/>
    <dgm:cxn modelId="{F346EEFC-E52D-8944-B5E7-4890CD158F06}" type="presOf" srcId="{41E1FC55-F993-674F-8AF3-24AC12056987}" destId="{215F21AC-0EAA-2F45-A81C-3DE328DE61FE}" srcOrd="0" destOrd="0" presId="urn:microsoft.com/office/officeart/2005/8/layout/orgChart1"/>
    <dgm:cxn modelId="{CC9BB1B7-93E1-564F-A6A2-9413895C80AF}" srcId="{E3D26BE7-036F-1140-83D8-8EFC046FBF61}" destId="{CC43BEE2-DFD3-CB44-9379-D57471CEEB98}" srcOrd="0" destOrd="0" parTransId="{5A598772-F284-7F46-9487-0CBCFB2A5D74}" sibTransId="{E2287263-9F6D-7A4D-A38C-7FDCC6A5D815}"/>
    <dgm:cxn modelId="{1F05A8A3-8A17-434C-A3C8-A4B07266CFA2}" type="presOf" srcId="{02574E7D-C713-5743-9AFC-9041DDA84D3E}" destId="{862FADA8-0B4F-7F48-84A4-BD430E9A2E4D}" srcOrd="1" destOrd="0" presId="urn:microsoft.com/office/officeart/2005/8/layout/orgChart1"/>
    <dgm:cxn modelId="{BD3DA7C5-4FA4-EF45-961A-8BC453E9AB19}" type="presOf" srcId="{071A8FF7-6642-7848-B59E-6B32215083C1}" destId="{68626BBD-6B0F-7145-AAC7-1C5E5E93286B}" srcOrd="0" destOrd="0" presId="urn:microsoft.com/office/officeart/2005/8/layout/orgChart1"/>
    <dgm:cxn modelId="{ECB5412F-7FAA-B645-B6E7-969F876916E5}" srcId="{CC43BEE2-DFD3-CB44-9379-D57471CEEB98}" destId="{FB0183BC-1706-3E42-A2BA-583FAE4B0386}" srcOrd="0" destOrd="0" parTransId="{D563AEAA-5934-7740-B60B-C2B3A5EED243}" sibTransId="{C04C1EB9-7269-3249-9C5C-AC3FB3BF4576}"/>
    <dgm:cxn modelId="{86C994B9-2743-2545-8B46-873DAE00F16C}" type="presOf" srcId="{E3D26BE7-036F-1140-83D8-8EFC046FBF61}" destId="{69318A78-B6D4-0E4C-B162-17E2547B010D}" srcOrd="0" destOrd="0" presId="urn:microsoft.com/office/officeart/2005/8/layout/orgChart1"/>
    <dgm:cxn modelId="{6479AE4B-122E-994B-9F9A-B21F601DAB64}" srcId="{42D1C6EB-EDC5-AF41-AD5A-F3BEF8A98730}" destId="{6F435D5A-ABA7-5C40-B80D-714F10AE48AD}" srcOrd="1" destOrd="0" parTransId="{F236E958-3193-7A4B-817B-5552035A6B20}" sibTransId="{02D4C48B-1DDE-994D-AA5B-B7795B28C5C8}"/>
    <dgm:cxn modelId="{380F6293-4D30-9443-9A05-F2DD53A3E5D0}" srcId="{2B90040C-8B8B-9D47-93E4-5198BE779386}" destId="{E3D26BE7-036F-1140-83D8-8EFC046FBF61}" srcOrd="0" destOrd="0" parTransId="{ECBA0CAC-27EF-5448-9044-47F8C13CFF36}" sibTransId="{0F8757C9-55D0-0045-A2C9-18E5B8C3818C}"/>
    <dgm:cxn modelId="{3D60AA8C-4441-1A4E-983F-6151AFD1838D}" type="presOf" srcId="{FB0183BC-1706-3E42-A2BA-583FAE4B0386}" destId="{FF278343-EBD3-5441-868B-138783B8FDD4}" srcOrd="0" destOrd="0" presId="urn:microsoft.com/office/officeart/2005/8/layout/orgChart1"/>
    <dgm:cxn modelId="{99BAA52B-285E-A747-AA02-60EDEF97887A}" type="presOf" srcId="{64A7EFDE-2AB5-D548-830F-1E5723E4D724}" destId="{888B8F9D-AA64-7643-BE61-961652B3290E}" srcOrd="0" destOrd="0" presId="urn:microsoft.com/office/officeart/2005/8/layout/orgChart1"/>
    <dgm:cxn modelId="{56F3F055-1F6A-2D42-AD7B-1D334FF08FD0}" type="presOf" srcId="{02574E7D-C713-5743-9AFC-9041DDA84D3E}" destId="{6BD88633-09EF-AD49-BCCF-325B98598AF9}" srcOrd="0" destOrd="0" presId="urn:microsoft.com/office/officeart/2005/8/layout/orgChart1"/>
    <dgm:cxn modelId="{311C0110-B2A4-2F41-A271-FED6CE7454E5}" type="presOf" srcId="{E3D26BE7-036F-1140-83D8-8EFC046FBF61}" destId="{A436CB28-D3E2-B348-B2A8-23F90A13FBD1}" srcOrd="1" destOrd="0" presId="urn:microsoft.com/office/officeart/2005/8/layout/orgChart1"/>
    <dgm:cxn modelId="{1DE08EC2-EAA3-FE48-A157-F4EBF8B48E3E}" type="presOf" srcId="{03CC4A52-9BCB-2B47-A221-EF8F8ADA5FF9}" destId="{25309EE0-731E-BD4F-BF0E-7E646B5BFED4}" srcOrd="0" destOrd="0" presId="urn:microsoft.com/office/officeart/2005/8/layout/orgChart1"/>
    <dgm:cxn modelId="{736D7394-BDB5-004B-9E21-41D0C996CBE6}" type="presOf" srcId="{709848E0-C9C7-774D-B8D2-C1D150ED569E}" destId="{AB4CB951-DE12-9F44-BB31-537021BBBD58}" srcOrd="0" destOrd="0" presId="urn:microsoft.com/office/officeart/2005/8/layout/orgChart1"/>
    <dgm:cxn modelId="{9EF4C5D6-C223-BA48-8214-B09662D44216}" type="presOf" srcId="{CC43BEE2-DFD3-CB44-9379-D57471CEEB98}" destId="{3876357B-A49B-2945-92FB-95B7C41ADF1E}" srcOrd="0" destOrd="0" presId="urn:microsoft.com/office/officeart/2005/8/layout/orgChart1"/>
    <dgm:cxn modelId="{D61E9A2A-A813-124C-B2F3-6A6D8688B24F}" type="presOf" srcId="{C5A523F9-D006-144B-BE0E-9DD220C236D3}" destId="{25DBE6B6-F2FB-DB45-A027-F6D1259A1734}" srcOrd="1" destOrd="0" presId="urn:microsoft.com/office/officeart/2005/8/layout/orgChart1"/>
    <dgm:cxn modelId="{C84C45BD-C7D5-A041-856C-0B55F780C597}" type="presOf" srcId="{445DD35C-ED26-204F-A254-35034C83E459}" destId="{31383AE4-E7A5-EA48-BE6E-8BA855A252D7}" srcOrd="1" destOrd="0" presId="urn:microsoft.com/office/officeart/2005/8/layout/orgChart1"/>
    <dgm:cxn modelId="{286AB54D-8D20-AF4E-BBB5-A8366B9EEC84}" type="presOf" srcId="{F236E958-3193-7A4B-817B-5552035A6B20}" destId="{9084533B-BF45-E941-842A-E8A7BCD7F1F2}" srcOrd="0" destOrd="0" presId="urn:microsoft.com/office/officeart/2005/8/layout/orgChart1"/>
    <dgm:cxn modelId="{32B566F2-4AB1-6D46-936E-09C537DAFCC8}" type="presOf" srcId="{4890A267-ACC4-4C41-B62F-9357A122E3E1}" destId="{3D6E97E0-5B1E-C347-AC15-7269D904F4D0}" srcOrd="0" destOrd="0" presId="urn:microsoft.com/office/officeart/2005/8/layout/orgChart1"/>
    <dgm:cxn modelId="{5C4D7646-62BB-384F-9796-2517C15A5A12}" srcId="{07B47940-3743-4E4D-A725-F023FCCE63CD}" destId="{02574E7D-C713-5743-9AFC-9041DDA84D3E}" srcOrd="1" destOrd="0" parTransId="{64A7EFDE-2AB5-D548-830F-1E5723E4D724}" sibTransId="{BCEBCA86-7A72-A149-B19C-B9DEBC520626}"/>
    <dgm:cxn modelId="{9B905E63-4DA6-9548-AF61-DF88F4795793}" type="presOf" srcId="{D563AEAA-5934-7740-B60B-C2B3A5EED243}" destId="{B5ED6816-8DDE-744F-B07E-B339FA9E3FCD}" srcOrd="0" destOrd="0" presId="urn:microsoft.com/office/officeart/2005/8/layout/orgChart1"/>
    <dgm:cxn modelId="{CE1F3DB3-1A01-CB46-98DA-52A5691A52F6}" type="presOf" srcId="{6FD56C0E-45C3-2545-B526-E3F5BC167CA4}" destId="{89F9F6F5-FEE8-244B-A78A-3B79AFC64058}" srcOrd="0" destOrd="0" presId="urn:microsoft.com/office/officeart/2005/8/layout/orgChart1"/>
    <dgm:cxn modelId="{B73ABC4C-A02E-A441-8D65-91446E0B6041}" srcId="{E3D26BE7-036F-1140-83D8-8EFC046FBF61}" destId="{42D1C6EB-EDC5-AF41-AD5A-F3BEF8A98730}" srcOrd="1" destOrd="0" parTransId="{41E1FC55-F993-674F-8AF3-24AC12056987}" sibTransId="{D5CEE6A7-661A-BC44-99B1-3714A253F3F9}"/>
    <dgm:cxn modelId="{96E298BC-4442-164C-8322-B6C0F222BE5F}" type="presOf" srcId="{1609F70C-24C6-1049-BBB8-B2A3E1B0DBB0}" destId="{67FAAFD5-12BD-2B48-BCE5-DFB1908D80D2}" srcOrd="0" destOrd="0" presId="urn:microsoft.com/office/officeart/2005/8/layout/orgChart1"/>
    <dgm:cxn modelId="{1ED72365-FAAA-F849-B179-0FDC688CB82D}" srcId="{42D1C6EB-EDC5-AF41-AD5A-F3BEF8A98730}" destId="{445DD35C-ED26-204F-A254-35034C83E459}" srcOrd="2" destOrd="0" parTransId="{11833347-D55F-9B4E-A6EC-EB2DBDE4E7C8}" sibTransId="{A23151B6-CC78-8B45-AC16-1EDDFAB0AB6D}"/>
    <dgm:cxn modelId="{FE5127B0-F37D-B841-95AB-901262658248}" type="presOf" srcId="{4890A267-ACC4-4C41-B62F-9357A122E3E1}" destId="{74D1D35F-DB44-8F4F-B8BD-33ACE3136A58}" srcOrd="1" destOrd="0" presId="urn:microsoft.com/office/officeart/2005/8/layout/orgChart1"/>
    <dgm:cxn modelId="{8940A259-0EFD-2043-AE1F-156D4D84C0D2}" type="presOf" srcId="{FB0183BC-1706-3E42-A2BA-583FAE4B0386}" destId="{622F196D-72D1-3D47-99BA-A1D92CE19E69}" srcOrd="1"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93FF5D16-F3DF-624C-BBB2-46A9CF8DF330}" type="presOf" srcId="{03CC4A52-9BCB-2B47-A221-EF8F8ADA5FF9}" destId="{B0683722-22F8-7D4C-9487-22C84C45DE7B}" srcOrd="1" destOrd="0" presId="urn:microsoft.com/office/officeart/2005/8/layout/orgChart1"/>
    <dgm:cxn modelId="{1C97FC46-1380-F54C-93DE-D575E2FF7FA1}" srcId="{E3D26BE7-036F-1140-83D8-8EFC046FBF61}" destId="{07B47940-3743-4E4D-A725-F023FCCE63CD}" srcOrd="2" destOrd="0" parTransId="{071A8FF7-6642-7848-B59E-6B32215083C1}" sibTransId="{D744A8A4-F362-5846-A65A-1BA43452BCEB}"/>
    <dgm:cxn modelId="{2AAD7BD6-A990-8440-81A5-64C7C89AF88E}" type="presOf" srcId="{5A598772-F284-7F46-9487-0CBCFB2A5D74}" destId="{4B2197B9-3D82-9C48-9A08-09D064CD0C3F}" srcOrd="0" destOrd="0" presId="urn:microsoft.com/office/officeart/2005/8/layout/orgChart1"/>
    <dgm:cxn modelId="{093966DE-75C2-7B42-86E4-CACC37F634DB}" type="presOf" srcId="{A6E9BBB3-0E02-5340-9F8C-A23E964139BD}" destId="{D9699ECC-1346-AF46-9A90-DA0914393D80}" srcOrd="0" destOrd="0" presId="urn:microsoft.com/office/officeart/2005/8/layout/orgChart1"/>
    <dgm:cxn modelId="{3BCD2811-85C9-B14B-B493-8307E1685EC6}" srcId="{CC43BEE2-DFD3-CB44-9379-D57471CEEB98}" destId="{03CC4A52-9BCB-2B47-A221-EF8F8ADA5FF9}" srcOrd="2" destOrd="0" parTransId="{1609F70C-24C6-1049-BBB8-B2A3E1B0DBB0}" sibTransId="{AC9B88B3-C236-BC44-B6EE-1220D7E37086}"/>
    <dgm:cxn modelId="{35C24CF0-B4AB-304F-B154-584C548B6F0E}" type="presOf" srcId="{6F435D5A-ABA7-5C40-B80D-714F10AE48AD}" destId="{9EE31016-F97C-1440-9F82-DF33186275A7}" srcOrd="0" destOrd="0" presId="urn:microsoft.com/office/officeart/2005/8/layout/orgChart1"/>
    <dgm:cxn modelId="{6B6CAD21-CD5B-A444-AAE5-625DACBC5A6B}" type="presOf" srcId="{6F435D5A-ABA7-5C40-B80D-714F10AE48AD}" destId="{39682D6E-4244-4A4D-837C-344E681C7683}" srcOrd="1" destOrd="0" presId="urn:microsoft.com/office/officeart/2005/8/layout/orgChart1"/>
    <dgm:cxn modelId="{4C640B13-BCF2-564B-8D71-923C66037EBA}" type="presOf" srcId="{07B47940-3743-4E4D-A725-F023FCCE63CD}" destId="{73F0FFA1-6300-3447-9D2A-DA2742E98DFC}" srcOrd="0" destOrd="0" presId="urn:microsoft.com/office/officeart/2005/8/layout/orgChart1"/>
    <dgm:cxn modelId="{F124D471-51DA-844A-A12E-EF0820EEB38A}" type="presOf" srcId="{42D1C6EB-EDC5-AF41-AD5A-F3BEF8A98730}" destId="{1B64EE3D-38CB-3241-AC83-54A6B7919C33}" srcOrd="1" destOrd="0" presId="urn:microsoft.com/office/officeart/2005/8/layout/orgChart1"/>
    <dgm:cxn modelId="{30F619D6-F645-AA45-AF04-38B203AE1E7D}" srcId="{42D1C6EB-EDC5-AF41-AD5A-F3BEF8A98730}" destId="{4890A267-ACC4-4C41-B62F-9357A122E3E1}" srcOrd="0" destOrd="0" parTransId="{709848E0-C9C7-774D-B8D2-C1D150ED569E}" sibTransId="{780A482A-D17E-324D-A164-D56D30EDEA6F}"/>
    <dgm:cxn modelId="{F243FF09-2EAF-B546-9C4A-BA3949115B23}" type="presOf" srcId="{4CEC8D6B-8B4A-B44C-B2BB-710E174E379F}" destId="{6380EC55-294E-2246-89FC-95E6F2769C1D}" srcOrd="1" destOrd="0" presId="urn:microsoft.com/office/officeart/2005/8/layout/orgChart1"/>
    <dgm:cxn modelId="{4C552D6D-4253-BF4A-A1AF-D4CC25C37BC9}" type="presOf" srcId="{C5A523F9-D006-144B-BE0E-9DD220C236D3}" destId="{6498F628-EDCC-EE4E-ABCA-5F643BC1534F}" srcOrd="0" destOrd="0" presId="urn:microsoft.com/office/officeart/2005/8/layout/orgChart1"/>
    <dgm:cxn modelId="{FED42473-5006-3443-BE5E-B6799C6FD45D}" type="presOf" srcId="{4CEC8D6B-8B4A-B44C-B2BB-710E174E379F}" destId="{D9AFB094-E29F-6C46-98D2-DD1BF3971E6A}" srcOrd="0" destOrd="0" presId="urn:microsoft.com/office/officeart/2005/8/layout/orgChart1"/>
    <dgm:cxn modelId="{BAFFAA5E-699D-DE4E-86F7-8FE7E841FFDB}" type="presOf" srcId="{CC43BEE2-DFD3-CB44-9379-D57471CEEB98}" destId="{4037E65D-532C-824C-8B66-6542CC0573CC}" srcOrd="1" destOrd="0" presId="urn:microsoft.com/office/officeart/2005/8/layout/orgChart1"/>
    <dgm:cxn modelId="{CEDDC8D5-7276-F94E-9F80-0C81202296C1}" type="presOf" srcId="{42D1C6EB-EDC5-AF41-AD5A-F3BEF8A98730}" destId="{2DC77CC6-4837-5A42-8AB3-EFB7C5649F57}" srcOrd="0" destOrd="0" presId="urn:microsoft.com/office/officeart/2005/8/layout/orgChart1"/>
    <dgm:cxn modelId="{32620C71-2EBE-484C-A1CD-44A27142D07B}" srcId="{07B47940-3743-4E4D-A725-F023FCCE63CD}" destId="{C5A523F9-D006-144B-BE0E-9DD220C236D3}" srcOrd="0" destOrd="0" parTransId="{A6E9BBB3-0E02-5340-9F8C-A23E964139BD}" sibTransId="{839A06A3-3CC2-144A-A95F-F7F8D91CEC6A}"/>
    <dgm:cxn modelId="{49E4CBBC-559C-8A47-89FA-1A486C39239F}" type="presOf" srcId="{07B47940-3743-4E4D-A725-F023FCCE63CD}" destId="{546251C1-2A62-2745-B50C-99BFEF84503A}" srcOrd="1" destOrd="0" presId="urn:microsoft.com/office/officeart/2005/8/layout/orgChart1"/>
    <dgm:cxn modelId="{5B1A1839-AEFD-1E4F-B6FA-C9B53E41326F}" type="presOf" srcId="{445DD35C-ED26-204F-A254-35034C83E459}" destId="{408507FC-C1C6-2940-8C3D-9715F2EFA443}" srcOrd="0" destOrd="0" presId="urn:microsoft.com/office/officeart/2005/8/layout/orgChart1"/>
    <dgm:cxn modelId="{4FED88D6-BDA7-A546-B9F5-BD12D19C304D}" type="presOf" srcId="{11833347-D55F-9B4E-A6EC-EB2DBDE4E7C8}" destId="{797119EB-C0A3-554B-83D2-8BAEADEF5068}" srcOrd="0" destOrd="0" presId="urn:microsoft.com/office/officeart/2005/8/layout/orgChart1"/>
    <dgm:cxn modelId="{941D4D8A-B014-BF4E-8DD2-9B3A2729EDC1}" type="presParOf" srcId="{A7CA2F48-99E9-C543-8C13-D1F25A353F1E}" destId="{A5766E8D-3C84-9D46-9493-13915704C3A1}" srcOrd="0" destOrd="0" presId="urn:microsoft.com/office/officeart/2005/8/layout/orgChart1"/>
    <dgm:cxn modelId="{EBFCBC86-56CB-5F41-BC17-71C620F4118B}" type="presParOf" srcId="{A5766E8D-3C84-9D46-9493-13915704C3A1}" destId="{FA83515F-54F3-744D-B441-3238EB100276}" srcOrd="0" destOrd="0" presId="urn:microsoft.com/office/officeart/2005/8/layout/orgChart1"/>
    <dgm:cxn modelId="{191C0984-C008-6C46-B8D1-450C99F9E00A}" type="presParOf" srcId="{FA83515F-54F3-744D-B441-3238EB100276}" destId="{69318A78-B6D4-0E4C-B162-17E2547B010D}" srcOrd="0" destOrd="0" presId="urn:microsoft.com/office/officeart/2005/8/layout/orgChart1"/>
    <dgm:cxn modelId="{B6302877-B82E-FC41-A115-6AD011C63BC9}" type="presParOf" srcId="{FA83515F-54F3-744D-B441-3238EB100276}" destId="{A436CB28-D3E2-B348-B2A8-23F90A13FBD1}" srcOrd="1" destOrd="0" presId="urn:microsoft.com/office/officeart/2005/8/layout/orgChart1"/>
    <dgm:cxn modelId="{39E53DF6-1B46-3A47-9784-69EDAEFB0E9E}" type="presParOf" srcId="{A5766E8D-3C84-9D46-9493-13915704C3A1}" destId="{DD6E2407-55EE-2C41-B796-85FEDBFE0D0B}" srcOrd="1" destOrd="0" presId="urn:microsoft.com/office/officeart/2005/8/layout/orgChart1"/>
    <dgm:cxn modelId="{58CDF24A-ABDE-744A-8339-A0812BBFFB72}" type="presParOf" srcId="{DD6E2407-55EE-2C41-B796-85FEDBFE0D0B}" destId="{4B2197B9-3D82-9C48-9A08-09D064CD0C3F}" srcOrd="0" destOrd="0" presId="urn:microsoft.com/office/officeart/2005/8/layout/orgChart1"/>
    <dgm:cxn modelId="{D2B2E2BD-72C3-C841-B7B1-E2F09E2F1907}" type="presParOf" srcId="{DD6E2407-55EE-2C41-B796-85FEDBFE0D0B}" destId="{F0614D57-9A49-B640-B2D0-62C83CA14F22}" srcOrd="1" destOrd="0" presId="urn:microsoft.com/office/officeart/2005/8/layout/orgChart1"/>
    <dgm:cxn modelId="{751DC27C-603A-B54B-A314-BB719FD22C7D}" type="presParOf" srcId="{F0614D57-9A49-B640-B2D0-62C83CA14F22}" destId="{EDC1DC40-D931-9740-995F-0652E1E67C98}" srcOrd="0" destOrd="0" presId="urn:microsoft.com/office/officeart/2005/8/layout/orgChart1"/>
    <dgm:cxn modelId="{3F8594CA-3AE5-924A-91CA-83ED95762505}" type="presParOf" srcId="{EDC1DC40-D931-9740-995F-0652E1E67C98}" destId="{3876357B-A49B-2945-92FB-95B7C41ADF1E}" srcOrd="0" destOrd="0" presId="urn:microsoft.com/office/officeart/2005/8/layout/orgChart1"/>
    <dgm:cxn modelId="{0D9A597B-6082-F14C-90A6-38C4132029E6}" type="presParOf" srcId="{EDC1DC40-D931-9740-995F-0652E1E67C98}" destId="{4037E65D-532C-824C-8B66-6542CC0573CC}" srcOrd="1" destOrd="0" presId="urn:microsoft.com/office/officeart/2005/8/layout/orgChart1"/>
    <dgm:cxn modelId="{D349B82F-7000-3D4E-8870-5D9EC2911095}" type="presParOf" srcId="{F0614D57-9A49-B640-B2D0-62C83CA14F22}" destId="{84F2B7AF-A30E-A341-98F9-F8629FB7CF72}" srcOrd="1" destOrd="0" presId="urn:microsoft.com/office/officeart/2005/8/layout/orgChart1"/>
    <dgm:cxn modelId="{42A5FD90-82B6-F840-9B82-188CAF7EA539}" type="presParOf" srcId="{84F2B7AF-A30E-A341-98F9-F8629FB7CF72}" destId="{B5ED6816-8DDE-744F-B07E-B339FA9E3FCD}" srcOrd="0" destOrd="0" presId="urn:microsoft.com/office/officeart/2005/8/layout/orgChart1"/>
    <dgm:cxn modelId="{0BA9319F-BCDC-124E-B41E-A238D7EC59B5}" type="presParOf" srcId="{84F2B7AF-A30E-A341-98F9-F8629FB7CF72}" destId="{8D969F6F-6A67-4543-93A4-20FEE5FA4A35}" srcOrd="1" destOrd="0" presId="urn:microsoft.com/office/officeart/2005/8/layout/orgChart1"/>
    <dgm:cxn modelId="{448E18C8-435B-9F45-B915-51836B29CDF0}" type="presParOf" srcId="{8D969F6F-6A67-4543-93A4-20FEE5FA4A35}" destId="{260359DF-68E1-0B4B-B4D5-36C1358CC738}" srcOrd="0" destOrd="0" presId="urn:microsoft.com/office/officeart/2005/8/layout/orgChart1"/>
    <dgm:cxn modelId="{740039C5-C8B6-8F47-A639-D7CD73FDC4C1}" type="presParOf" srcId="{260359DF-68E1-0B4B-B4D5-36C1358CC738}" destId="{FF278343-EBD3-5441-868B-138783B8FDD4}" srcOrd="0" destOrd="0" presId="urn:microsoft.com/office/officeart/2005/8/layout/orgChart1"/>
    <dgm:cxn modelId="{B2698561-DD27-C248-9CDB-D41BC331E192}" type="presParOf" srcId="{260359DF-68E1-0B4B-B4D5-36C1358CC738}" destId="{622F196D-72D1-3D47-99BA-A1D92CE19E69}" srcOrd="1" destOrd="0" presId="urn:microsoft.com/office/officeart/2005/8/layout/orgChart1"/>
    <dgm:cxn modelId="{C0A74D94-EB9E-DA41-834B-0EC68272CCE2}" type="presParOf" srcId="{8D969F6F-6A67-4543-93A4-20FEE5FA4A35}" destId="{7394714A-6104-4C4E-9EDC-3E7F98AEC71D}" srcOrd="1" destOrd="0" presId="urn:microsoft.com/office/officeart/2005/8/layout/orgChart1"/>
    <dgm:cxn modelId="{5370C59F-B8BA-304B-969A-EA6D4F44352D}" type="presParOf" srcId="{8D969F6F-6A67-4543-93A4-20FEE5FA4A35}" destId="{361919D0-136E-3A4C-B9E3-5C203FA9B69E}" srcOrd="2" destOrd="0" presId="urn:microsoft.com/office/officeart/2005/8/layout/orgChart1"/>
    <dgm:cxn modelId="{D98FDA04-E052-6841-AB13-73EDBC58AE2A}" type="presParOf" srcId="{84F2B7AF-A30E-A341-98F9-F8629FB7CF72}" destId="{89F9F6F5-FEE8-244B-A78A-3B79AFC64058}" srcOrd="2" destOrd="0" presId="urn:microsoft.com/office/officeart/2005/8/layout/orgChart1"/>
    <dgm:cxn modelId="{5C71EB47-E7B4-3D46-8253-32074810742E}" type="presParOf" srcId="{84F2B7AF-A30E-A341-98F9-F8629FB7CF72}" destId="{9F12CBB5-97E5-8544-B05E-9D15CAB157BD}" srcOrd="3" destOrd="0" presId="urn:microsoft.com/office/officeart/2005/8/layout/orgChart1"/>
    <dgm:cxn modelId="{FF921AA2-B7F2-0840-9C74-F4B4DF9B57A2}" type="presParOf" srcId="{9F12CBB5-97E5-8544-B05E-9D15CAB157BD}" destId="{B8B92436-DB57-0B4F-A84F-7F245147570D}" srcOrd="0" destOrd="0" presId="urn:microsoft.com/office/officeart/2005/8/layout/orgChart1"/>
    <dgm:cxn modelId="{95ECC74E-3FB0-C240-BA2E-B9F5FF0988BF}" type="presParOf" srcId="{B8B92436-DB57-0B4F-A84F-7F245147570D}" destId="{D9AFB094-E29F-6C46-98D2-DD1BF3971E6A}" srcOrd="0" destOrd="0" presId="urn:microsoft.com/office/officeart/2005/8/layout/orgChart1"/>
    <dgm:cxn modelId="{4EECD088-EC0C-B24B-B2D1-97BD796999F3}" type="presParOf" srcId="{B8B92436-DB57-0B4F-A84F-7F245147570D}" destId="{6380EC55-294E-2246-89FC-95E6F2769C1D}" srcOrd="1" destOrd="0" presId="urn:microsoft.com/office/officeart/2005/8/layout/orgChart1"/>
    <dgm:cxn modelId="{51B7DD36-520A-2A4D-9DF6-C14E2385BDCB}" type="presParOf" srcId="{9F12CBB5-97E5-8544-B05E-9D15CAB157BD}" destId="{E70F935B-4CA9-C74F-834B-9F27646C2580}" srcOrd="1" destOrd="0" presId="urn:microsoft.com/office/officeart/2005/8/layout/orgChart1"/>
    <dgm:cxn modelId="{1F1D845B-4173-5445-BCB2-1111FFFEFA67}" type="presParOf" srcId="{9F12CBB5-97E5-8544-B05E-9D15CAB157BD}" destId="{072F5822-971D-3544-83BD-34286C0D428A}" srcOrd="2" destOrd="0" presId="urn:microsoft.com/office/officeart/2005/8/layout/orgChart1"/>
    <dgm:cxn modelId="{C3B2D021-1F23-7046-A94E-4CE60EB908F4}" type="presParOf" srcId="{84F2B7AF-A30E-A341-98F9-F8629FB7CF72}" destId="{67FAAFD5-12BD-2B48-BCE5-DFB1908D80D2}" srcOrd="4" destOrd="0" presId="urn:microsoft.com/office/officeart/2005/8/layout/orgChart1"/>
    <dgm:cxn modelId="{C8861BC3-9AB6-AE4D-AF2F-E5A4959BA822}" type="presParOf" srcId="{84F2B7AF-A30E-A341-98F9-F8629FB7CF72}" destId="{C05A18C2-665F-4844-80DF-26E73DFABD2D}" srcOrd="5" destOrd="0" presId="urn:microsoft.com/office/officeart/2005/8/layout/orgChart1"/>
    <dgm:cxn modelId="{C965F14D-ECB0-9549-B5A3-5710ACD97D05}" type="presParOf" srcId="{C05A18C2-665F-4844-80DF-26E73DFABD2D}" destId="{0C51B7AD-5DAD-FC48-B7BC-DE173ADBA099}" srcOrd="0" destOrd="0" presId="urn:microsoft.com/office/officeart/2005/8/layout/orgChart1"/>
    <dgm:cxn modelId="{7A0E85AA-41CA-BE43-8145-E1E0D900AC16}" type="presParOf" srcId="{0C51B7AD-5DAD-FC48-B7BC-DE173ADBA099}" destId="{25309EE0-731E-BD4F-BF0E-7E646B5BFED4}" srcOrd="0" destOrd="0" presId="urn:microsoft.com/office/officeart/2005/8/layout/orgChart1"/>
    <dgm:cxn modelId="{74281106-FA3A-EB49-9BF9-4E651CC17478}" type="presParOf" srcId="{0C51B7AD-5DAD-FC48-B7BC-DE173ADBA099}" destId="{B0683722-22F8-7D4C-9487-22C84C45DE7B}" srcOrd="1" destOrd="0" presId="urn:microsoft.com/office/officeart/2005/8/layout/orgChart1"/>
    <dgm:cxn modelId="{8BB95784-55DF-3E46-A8CC-CC7E3B559975}" type="presParOf" srcId="{C05A18C2-665F-4844-80DF-26E73DFABD2D}" destId="{4EE60C10-E6C2-C24F-98F4-303C251D737D}" srcOrd="1" destOrd="0" presId="urn:microsoft.com/office/officeart/2005/8/layout/orgChart1"/>
    <dgm:cxn modelId="{B8486592-C98F-2B42-AC52-2398CF34895D}" type="presParOf" srcId="{C05A18C2-665F-4844-80DF-26E73DFABD2D}" destId="{8F5B0B4A-9BEE-094C-BAE0-6921C01A3182}" srcOrd="2" destOrd="0" presId="urn:microsoft.com/office/officeart/2005/8/layout/orgChart1"/>
    <dgm:cxn modelId="{24F2A3F1-95EE-474D-9B2F-7957731D12EB}" type="presParOf" srcId="{F0614D57-9A49-B640-B2D0-62C83CA14F22}" destId="{021D1E71-E7C1-024C-89DB-66373A84763B}" srcOrd="2" destOrd="0" presId="urn:microsoft.com/office/officeart/2005/8/layout/orgChart1"/>
    <dgm:cxn modelId="{944CC8E9-527B-8449-9E80-61DED411175D}" type="presParOf" srcId="{DD6E2407-55EE-2C41-B796-85FEDBFE0D0B}" destId="{215F21AC-0EAA-2F45-A81C-3DE328DE61FE}" srcOrd="2" destOrd="0" presId="urn:microsoft.com/office/officeart/2005/8/layout/orgChart1"/>
    <dgm:cxn modelId="{EE7898DD-4A5A-3549-9CB8-4E70ED968852}" type="presParOf" srcId="{DD6E2407-55EE-2C41-B796-85FEDBFE0D0B}" destId="{703D55C4-81EC-5A47-98A6-45EDD75DA482}" srcOrd="3" destOrd="0" presId="urn:microsoft.com/office/officeart/2005/8/layout/orgChart1"/>
    <dgm:cxn modelId="{F93278BA-E314-8B4C-8A0A-D918CC8140B5}" type="presParOf" srcId="{703D55C4-81EC-5A47-98A6-45EDD75DA482}" destId="{BE93A618-BA92-3445-85D8-6696CB35A024}" srcOrd="0" destOrd="0" presId="urn:microsoft.com/office/officeart/2005/8/layout/orgChart1"/>
    <dgm:cxn modelId="{B2D9D113-97BF-474F-8CAE-5EFF315B0D4F}" type="presParOf" srcId="{BE93A618-BA92-3445-85D8-6696CB35A024}" destId="{2DC77CC6-4837-5A42-8AB3-EFB7C5649F57}" srcOrd="0" destOrd="0" presId="urn:microsoft.com/office/officeart/2005/8/layout/orgChart1"/>
    <dgm:cxn modelId="{94E149E0-14AB-7E45-AE9F-35DC06A47397}" type="presParOf" srcId="{BE93A618-BA92-3445-85D8-6696CB35A024}" destId="{1B64EE3D-38CB-3241-AC83-54A6B7919C33}" srcOrd="1" destOrd="0" presId="urn:microsoft.com/office/officeart/2005/8/layout/orgChart1"/>
    <dgm:cxn modelId="{7F0C0548-6831-4D41-8E53-E7289B1E1696}" type="presParOf" srcId="{703D55C4-81EC-5A47-98A6-45EDD75DA482}" destId="{D6DB1911-35A2-A244-8B89-9CC8B5B9957B}" srcOrd="1" destOrd="0" presId="urn:microsoft.com/office/officeart/2005/8/layout/orgChart1"/>
    <dgm:cxn modelId="{48EDDEB4-803F-D84A-A6C0-EA8249BCA613}" type="presParOf" srcId="{D6DB1911-35A2-A244-8B89-9CC8B5B9957B}" destId="{AB4CB951-DE12-9F44-BB31-537021BBBD58}" srcOrd="0" destOrd="0" presId="urn:microsoft.com/office/officeart/2005/8/layout/orgChart1"/>
    <dgm:cxn modelId="{E1B0017E-D675-2247-BCDF-AE9EDEFF4C45}" type="presParOf" srcId="{D6DB1911-35A2-A244-8B89-9CC8B5B9957B}" destId="{23B3B514-9DF0-7749-9094-7AF0F998E4F9}" srcOrd="1" destOrd="0" presId="urn:microsoft.com/office/officeart/2005/8/layout/orgChart1"/>
    <dgm:cxn modelId="{BD909F35-E8B2-4B48-8073-57C933D2032B}" type="presParOf" srcId="{23B3B514-9DF0-7749-9094-7AF0F998E4F9}" destId="{035E604D-68E6-9C4D-8D6A-BD0BFB564B22}" srcOrd="0" destOrd="0" presId="urn:microsoft.com/office/officeart/2005/8/layout/orgChart1"/>
    <dgm:cxn modelId="{6CC64901-A180-554F-86D3-1DFE208F5D8B}" type="presParOf" srcId="{035E604D-68E6-9C4D-8D6A-BD0BFB564B22}" destId="{3D6E97E0-5B1E-C347-AC15-7269D904F4D0}" srcOrd="0" destOrd="0" presId="urn:microsoft.com/office/officeart/2005/8/layout/orgChart1"/>
    <dgm:cxn modelId="{7B8F403E-F789-224D-8CB1-9F8E1C6E6D02}" type="presParOf" srcId="{035E604D-68E6-9C4D-8D6A-BD0BFB564B22}" destId="{74D1D35F-DB44-8F4F-B8BD-33ACE3136A58}" srcOrd="1" destOrd="0" presId="urn:microsoft.com/office/officeart/2005/8/layout/orgChart1"/>
    <dgm:cxn modelId="{4E45DC4F-999B-A947-A55B-CDE2D4D44205}" type="presParOf" srcId="{23B3B514-9DF0-7749-9094-7AF0F998E4F9}" destId="{8903F904-4409-5243-B4F7-65BA5543F601}" srcOrd="1" destOrd="0" presId="urn:microsoft.com/office/officeart/2005/8/layout/orgChart1"/>
    <dgm:cxn modelId="{EE294975-A9D4-B94E-A2AA-6AA41FF375C5}" type="presParOf" srcId="{23B3B514-9DF0-7749-9094-7AF0F998E4F9}" destId="{433FE74C-C5C3-5A44-A878-701069B9692B}" srcOrd="2" destOrd="0" presId="urn:microsoft.com/office/officeart/2005/8/layout/orgChart1"/>
    <dgm:cxn modelId="{69BCB359-8C22-B145-B527-7380C5D2E615}" type="presParOf" srcId="{D6DB1911-35A2-A244-8B89-9CC8B5B9957B}" destId="{9084533B-BF45-E941-842A-E8A7BCD7F1F2}" srcOrd="2" destOrd="0" presId="urn:microsoft.com/office/officeart/2005/8/layout/orgChart1"/>
    <dgm:cxn modelId="{DE4DC9B4-CFB8-1F46-BBD4-2D5E657A4B01}" type="presParOf" srcId="{D6DB1911-35A2-A244-8B89-9CC8B5B9957B}" destId="{6839C9C8-2FB1-4545-A9C9-262DE484C338}" srcOrd="3" destOrd="0" presId="urn:microsoft.com/office/officeart/2005/8/layout/orgChart1"/>
    <dgm:cxn modelId="{B57BD41C-0F4D-AD4E-8291-678FD7F7D0A1}" type="presParOf" srcId="{6839C9C8-2FB1-4545-A9C9-262DE484C338}" destId="{49671053-D90E-0843-8133-E74BBF2497EC}" srcOrd="0" destOrd="0" presId="urn:microsoft.com/office/officeart/2005/8/layout/orgChart1"/>
    <dgm:cxn modelId="{DE807750-36EC-5944-94F1-53CC6679CE23}" type="presParOf" srcId="{49671053-D90E-0843-8133-E74BBF2497EC}" destId="{9EE31016-F97C-1440-9F82-DF33186275A7}" srcOrd="0" destOrd="0" presId="urn:microsoft.com/office/officeart/2005/8/layout/orgChart1"/>
    <dgm:cxn modelId="{E0428465-5134-0E49-81A5-2D3A7AA02C3B}" type="presParOf" srcId="{49671053-D90E-0843-8133-E74BBF2497EC}" destId="{39682D6E-4244-4A4D-837C-344E681C7683}" srcOrd="1" destOrd="0" presId="urn:microsoft.com/office/officeart/2005/8/layout/orgChart1"/>
    <dgm:cxn modelId="{BCD8C6A2-A8FE-6948-9CF9-CECDF510CCD8}" type="presParOf" srcId="{6839C9C8-2FB1-4545-A9C9-262DE484C338}" destId="{0652837D-19DE-9644-917B-D46CAE3B69DA}" srcOrd="1" destOrd="0" presId="urn:microsoft.com/office/officeart/2005/8/layout/orgChart1"/>
    <dgm:cxn modelId="{7B703A20-8EEB-9942-9694-FDEB73AB1507}" type="presParOf" srcId="{6839C9C8-2FB1-4545-A9C9-262DE484C338}" destId="{695C7D29-7978-B849-94F5-54F5B8C7B58E}" srcOrd="2" destOrd="0" presId="urn:microsoft.com/office/officeart/2005/8/layout/orgChart1"/>
    <dgm:cxn modelId="{23A31DB5-097A-3440-A727-47376A35F4AD}" type="presParOf" srcId="{D6DB1911-35A2-A244-8B89-9CC8B5B9957B}" destId="{797119EB-C0A3-554B-83D2-8BAEADEF5068}" srcOrd="4" destOrd="0" presId="urn:microsoft.com/office/officeart/2005/8/layout/orgChart1"/>
    <dgm:cxn modelId="{3B841BA7-9B82-F542-BD91-9DECF7FE2F69}" type="presParOf" srcId="{D6DB1911-35A2-A244-8B89-9CC8B5B9957B}" destId="{83C026B4-0555-314E-AC42-20E369D57B9B}" srcOrd="5" destOrd="0" presId="urn:microsoft.com/office/officeart/2005/8/layout/orgChart1"/>
    <dgm:cxn modelId="{0E873109-F842-B046-920E-D8A76B5A7E3D}" type="presParOf" srcId="{83C026B4-0555-314E-AC42-20E369D57B9B}" destId="{051C8573-0BE3-934E-ACAC-7E08D7859FFA}" srcOrd="0" destOrd="0" presId="urn:microsoft.com/office/officeart/2005/8/layout/orgChart1"/>
    <dgm:cxn modelId="{401DA090-C71A-224F-B15D-BA0377B3DF9B}" type="presParOf" srcId="{051C8573-0BE3-934E-ACAC-7E08D7859FFA}" destId="{408507FC-C1C6-2940-8C3D-9715F2EFA443}" srcOrd="0" destOrd="0" presId="urn:microsoft.com/office/officeart/2005/8/layout/orgChart1"/>
    <dgm:cxn modelId="{855E14B5-424A-5344-A880-059AA9E93B2B}" type="presParOf" srcId="{051C8573-0BE3-934E-ACAC-7E08D7859FFA}" destId="{31383AE4-E7A5-EA48-BE6E-8BA855A252D7}" srcOrd="1" destOrd="0" presId="urn:microsoft.com/office/officeart/2005/8/layout/orgChart1"/>
    <dgm:cxn modelId="{E84F8369-4FCC-B843-B87E-48279687C513}" type="presParOf" srcId="{83C026B4-0555-314E-AC42-20E369D57B9B}" destId="{2B6EE0F1-CD86-AA40-9D5C-AAA57ECEB1DC}" srcOrd="1" destOrd="0" presId="urn:microsoft.com/office/officeart/2005/8/layout/orgChart1"/>
    <dgm:cxn modelId="{D31AF6C0-B22D-5447-B50B-3AC6A41C1DD2}" type="presParOf" srcId="{83C026B4-0555-314E-AC42-20E369D57B9B}" destId="{5814EE97-2746-884E-BD04-1F163CE89200}" srcOrd="2" destOrd="0" presId="urn:microsoft.com/office/officeart/2005/8/layout/orgChart1"/>
    <dgm:cxn modelId="{A2B2BEE4-E237-1B40-97A6-77E3998E0164}" type="presParOf" srcId="{703D55C4-81EC-5A47-98A6-45EDD75DA482}" destId="{74043EC1-614C-FF49-A648-370B0873C1DC}" srcOrd="2" destOrd="0" presId="urn:microsoft.com/office/officeart/2005/8/layout/orgChart1"/>
    <dgm:cxn modelId="{EAEB3FB3-E1EA-0741-9869-3728481B33A9}" type="presParOf" srcId="{DD6E2407-55EE-2C41-B796-85FEDBFE0D0B}" destId="{68626BBD-6B0F-7145-AAC7-1C5E5E93286B}" srcOrd="4" destOrd="0" presId="urn:microsoft.com/office/officeart/2005/8/layout/orgChart1"/>
    <dgm:cxn modelId="{8F500E96-AAEE-A948-8754-E6A5DCC77521}" type="presParOf" srcId="{DD6E2407-55EE-2C41-B796-85FEDBFE0D0B}" destId="{1A6D7961-13E9-0045-840C-EAFC925CC548}" srcOrd="5" destOrd="0" presId="urn:microsoft.com/office/officeart/2005/8/layout/orgChart1"/>
    <dgm:cxn modelId="{BE91C171-8A88-0B4B-A1D4-52327F5EB218}" type="presParOf" srcId="{1A6D7961-13E9-0045-840C-EAFC925CC548}" destId="{B342D5E1-65AA-C64B-BF66-9EE013035E44}" srcOrd="0" destOrd="0" presId="urn:microsoft.com/office/officeart/2005/8/layout/orgChart1"/>
    <dgm:cxn modelId="{002EFD7F-EB9E-2A4D-B9F2-0AEF77661AF6}" type="presParOf" srcId="{B342D5E1-65AA-C64B-BF66-9EE013035E44}" destId="{73F0FFA1-6300-3447-9D2A-DA2742E98DFC}" srcOrd="0" destOrd="0" presId="urn:microsoft.com/office/officeart/2005/8/layout/orgChart1"/>
    <dgm:cxn modelId="{13A5F770-72E6-2B4A-9C74-F95B762BEFB2}" type="presParOf" srcId="{B342D5E1-65AA-C64B-BF66-9EE013035E44}" destId="{546251C1-2A62-2745-B50C-99BFEF84503A}" srcOrd="1" destOrd="0" presId="urn:microsoft.com/office/officeart/2005/8/layout/orgChart1"/>
    <dgm:cxn modelId="{90B86DB5-01B4-F64C-A2E4-9AF26F7AC473}" type="presParOf" srcId="{1A6D7961-13E9-0045-840C-EAFC925CC548}" destId="{A7D7DBF8-F02D-F84A-8A50-18ADE14A2B50}" srcOrd="1" destOrd="0" presId="urn:microsoft.com/office/officeart/2005/8/layout/orgChart1"/>
    <dgm:cxn modelId="{FFA23ECA-C555-E34A-851E-DC91BA25287B}" type="presParOf" srcId="{A7D7DBF8-F02D-F84A-8A50-18ADE14A2B50}" destId="{D9699ECC-1346-AF46-9A90-DA0914393D80}" srcOrd="0" destOrd="0" presId="urn:microsoft.com/office/officeart/2005/8/layout/orgChart1"/>
    <dgm:cxn modelId="{41D9941E-18DE-914D-8B34-BEB75D947A9F}" type="presParOf" srcId="{A7D7DBF8-F02D-F84A-8A50-18ADE14A2B50}" destId="{0677E61D-06C6-8842-9E1C-8D20B720F688}" srcOrd="1" destOrd="0" presId="urn:microsoft.com/office/officeart/2005/8/layout/orgChart1"/>
    <dgm:cxn modelId="{9538A8B3-63CA-5C44-BC58-5685240536C5}" type="presParOf" srcId="{0677E61D-06C6-8842-9E1C-8D20B720F688}" destId="{B9CA8B3C-66AE-7442-AC41-8134A73B2B98}" srcOrd="0" destOrd="0" presId="urn:microsoft.com/office/officeart/2005/8/layout/orgChart1"/>
    <dgm:cxn modelId="{A020AB95-6DBA-B346-8B85-1428AD58BB10}" type="presParOf" srcId="{B9CA8B3C-66AE-7442-AC41-8134A73B2B98}" destId="{6498F628-EDCC-EE4E-ABCA-5F643BC1534F}" srcOrd="0" destOrd="0" presId="urn:microsoft.com/office/officeart/2005/8/layout/orgChart1"/>
    <dgm:cxn modelId="{87DE75D8-7B1A-714F-B58F-3C0C11499038}" type="presParOf" srcId="{B9CA8B3C-66AE-7442-AC41-8134A73B2B98}" destId="{25DBE6B6-F2FB-DB45-A027-F6D1259A1734}" srcOrd="1" destOrd="0" presId="urn:microsoft.com/office/officeart/2005/8/layout/orgChart1"/>
    <dgm:cxn modelId="{607A6D15-CF4F-984E-9536-44E90CA5B492}" type="presParOf" srcId="{0677E61D-06C6-8842-9E1C-8D20B720F688}" destId="{0111F98F-256E-664C-8777-063840D308D5}" srcOrd="1" destOrd="0" presId="urn:microsoft.com/office/officeart/2005/8/layout/orgChart1"/>
    <dgm:cxn modelId="{AFB34ECD-B5EE-5B4A-BF83-98D47EACF6BE}" type="presParOf" srcId="{0677E61D-06C6-8842-9E1C-8D20B720F688}" destId="{19C4CA47-4C89-C440-8E42-2D2F36B5CD91}" srcOrd="2" destOrd="0" presId="urn:microsoft.com/office/officeart/2005/8/layout/orgChart1"/>
    <dgm:cxn modelId="{2DB434A6-E27E-7B49-AD56-03A5DCD12B83}" type="presParOf" srcId="{A7D7DBF8-F02D-F84A-8A50-18ADE14A2B50}" destId="{888B8F9D-AA64-7643-BE61-961652B3290E}" srcOrd="2" destOrd="0" presId="urn:microsoft.com/office/officeart/2005/8/layout/orgChart1"/>
    <dgm:cxn modelId="{85049A1B-5D56-394E-B4A9-9C0CE56003D7}" type="presParOf" srcId="{A7D7DBF8-F02D-F84A-8A50-18ADE14A2B50}" destId="{60CC248F-4521-FD4E-9D7C-4FBF41DF494C}" srcOrd="3" destOrd="0" presId="urn:microsoft.com/office/officeart/2005/8/layout/orgChart1"/>
    <dgm:cxn modelId="{5D8BAA84-BD99-034A-9E7B-BDE733DD6457}" type="presParOf" srcId="{60CC248F-4521-FD4E-9D7C-4FBF41DF494C}" destId="{CE9BB419-CC7E-674A-94BC-2D60642F1C9A}" srcOrd="0" destOrd="0" presId="urn:microsoft.com/office/officeart/2005/8/layout/orgChart1"/>
    <dgm:cxn modelId="{B19431F8-D58E-394A-9382-51C98744D865}" type="presParOf" srcId="{CE9BB419-CC7E-674A-94BC-2D60642F1C9A}" destId="{6BD88633-09EF-AD49-BCCF-325B98598AF9}" srcOrd="0" destOrd="0" presId="urn:microsoft.com/office/officeart/2005/8/layout/orgChart1"/>
    <dgm:cxn modelId="{E6832823-E19C-524D-B164-B27A15554D2B}" type="presParOf" srcId="{CE9BB419-CC7E-674A-94BC-2D60642F1C9A}" destId="{862FADA8-0B4F-7F48-84A4-BD430E9A2E4D}" srcOrd="1" destOrd="0" presId="urn:microsoft.com/office/officeart/2005/8/layout/orgChart1"/>
    <dgm:cxn modelId="{416B9866-2FAC-DB48-BEEB-8ABF82D84603}" type="presParOf" srcId="{60CC248F-4521-FD4E-9D7C-4FBF41DF494C}" destId="{2C3F771F-9D29-B846-A58A-82DD00406BC6}" srcOrd="1" destOrd="0" presId="urn:microsoft.com/office/officeart/2005/8/layout/orgChart1"/>
    <dgm:cxn modelId="{FC3D9A2C-6C07-E94A-AD09-DEDE0800B7DC}" type="presParOf" srcId="{60CC248F-4521-FD4E-9D7C-4FBF41DF494C}" destId="{6A6CB9EF-9697-194F-B484-344BDF41BD00}" srcOrd="2" destOrd="0" presId="urn:microsoft.com/office/officeart/2005/8/layout/orgChart1"/>
    <dgm:cxn modelId="{3AA4059B-123F-8440-8B93-7C998F8B4E40}" type="presParOf" srcId="{1A6D7961-13E9-0045-840C-EAFC925CC548}" destId="{088B7A01-FEB7-E84C-AEC3-A0865F6EB38C}" srcOrd="2" destOrd="0" presId="urn:microsoft.com/office/officeart/2005/8/layout/orgChart1"/>
    <dgm:cxn modelId="{DC034021-71A4-7B41-994E-FBD306A40C2D}"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3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90040C-8B8B-9D47-93E4-5198BE7793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3D26BE7-036F-1140-83D8-8EFC046FBF61}">
      <dgm:prSet custT="1"/>
      <dgm:spPr>
        <a:solidFill>
          <a:srgbClr val="00B050"/>
        </a:solidFill>
        <a:ln>
          <a:solidFill>
            <a:srgbClr val="92D050"/>
          </a:solidFill>
        </a:ln>
      </dgm:spPr>
      <dgm:t>
        <a:bodyPr/>
        <a:lstStyle/>
        <a:p>
          <a:r>
            <a:rPr lang="en-US" sz="1400" dirty="0"/>
            <a:t>Cost</a:t>
          </a:r>
          <a:r>
            <a:rPr lang="en-US" sz="1300" dirty="0"/>
            <a:t> </a:t>
          </a:r>
        </a:p>
      </dgm:t>
    </dgm:pt>
    <dgm:pt modelId="{0F8757C9-55D0-0045-A2C9-18E5B8C3818C}" type="sibTrans" cxnId="{380F6293-4D30-9443-9A05-F2DD53A3E5D0}">
      <dgm:prSet/>
      <dgm:spPr/>
      <dgm:t>
        <a:bodyPr/>
        <a:lstStyle/>
        <a:p>
          <a:endParaRPr lang="en-US"/>
        </a:p>
      </dgm:t>
    </dgm:pt>
    <dgm:pt modelId="{ECBA0CAC-27EF-5448-9044-47F8C13CFF36}" type="parTrans" cxnId="{380F6293-4D30-9443-9A05-F2DD53A3E5D0}">
      <dgm:prSet/>
      <dgm:spPr/>
      <dgm:t>
        <a:bodyPr/>
        <a:lstStyle/>
        <a:p>
          <a:endParaRPr lang="en-US"/>
        </a:p>
      </dgm:t>
    </dgm:pt>
    <dgm:pt modelId="{CC43BEE2-DFD3-CB44-9379-D57471CEEB98}">
      <dgm:prSet/>
      <dgm:spPr>
        <a:solidFill>
          <a:srgbClr val="92D050"/>
        </a:solidFill>
      </dgm:spPr>
      <dgm:t>
        <a:bodyPr/>
        <a:lstStyle/>
        <a:p>
          <a:r>
            <a:rPr lang="en-US" b="0" i="0" dirty="0"/>
            <a:t>Howard Cabral PhD (BU)</a:t>
          </a:r>
          <a:endParaRPr lang="en-US" dirty="0"/>
        </a:p>
      </dgm:t>
    </dgm:pt>
    <dgm:pt modelId="{E2287263-9F6D-7A4D-A38C-7FDCC6A5D815}" type="sibTrans" cxnId="{CC9BB1B7-93E1-564F-A6A2-9413895C80AF}">
      <dgm:prSet/>
      <dgm:spPr/>
      <dgm:t>
        <a:bodyPr/>
        <a:lstStyle/>
        <a:p>
          <a:endParaRPr lang="en-US"/>
        </a:p>
      </dgm:t>
    </dgm:pt>
    <dgm:pt modelId="{5A598772-F284-7F46-9487-0CBCFB2A5D74}" type="parTrans" cxnId="{CC9BB1B7-93E1-564F-A6A2-9413895C80AF}">
      <dgm:prSet/>
      <dgm:spPr>
        <a:ln>
          <a:solidFill>
            <a:srgbClr val="00B050"/>
          </a:solidFill>
        </a:ln>
      </dgm:spPr>
      <dgm:t>
        <a:bodyPr/>
        <a:lstStyle/>
        <a:p>
          <a:endParaRPr lang="en-US"/>
        </a:p>
      </dgm:t>
    </dgm:pt>
    <dgm:pt modelId="{56924800-2856-D942-AE90-730151D37FA6}">
      <dgm:prSet/>
      <dgm:spPr>
        <a:solidFill>
          <a:srgbClr val="92D050"/>
        </a:solidFill>
      </dgm:spPr>
      <dgm:t>
        <a:bodyPr/>
        <a:lstStyle/>
        <a:p>
          <a:r>
            <a:rPr lang="en-US" b="0" i="0" dirty="0"/>
            <a:t>Serena </a:t>
          </a:r>
          <a:r>
            <a:rPr lang="en-US" b="0" i="0" dirty="0" err="1"/>
            <a:t>Rajabiun</a:t>
          </a:r>
          <a:r>
            <a:rPr lang="en-US" b="0" i="0" dirty="0"/>
            <a:t> PhD (UMass Lowell)</a:t>
          </a:r>
          <a:endParaRPr lang="en-US" dirty="0"/>
        </a:p>
      </dgm:t>
    </dgm:pt>
    <dgm:pt modelId="{847E547C-07F3-D542-AB2C-34EF7C9A1B62}" type="sibTrans" cxnId="{BFA3F6A6-5628-F34D-A1CE-36D7AB8E7825}">
      <dgm:prSet/>
      <dgm:spPr/>
      <dgm:t>
        <a:bodyPr/>
        <a:lstStyle/>
        <a:p>
          <a:endParaRPr lang="en-US"/>
        </a:p>
      </dgm:t>
    </dgm:pt>
    <dgm:pt modelId="{B06F27D3-EFC6-C44A-BA4D-260D4DCF880B}" type="parTrans" cxnId="{BFA3F6A6-5628-F34D-A1CE-36D7AB8E7825}">
      <dgm:prSet/>
      <dgm:spPr>
        <a:ln>
          <a:solidFill>
            <a:srgbClr val="00B050"/>
          </a:solidFill>
        </a:ln>
      </dgm:spPr>
      <dgm:t>
        <a:bodyPr/>
        <a:lstStyle/>
        <a:p>
          <a:endParaRPr lang="en-US"/>
        </a:p>
      </dgm:t>
    </dgm:pt>
    <dgm:pt modelId="{A7CA2F48-99E9-C543-8C13-D1F25A353F1E}" type="pres">
      <dgm:prSet presAssocID="{2B90040C-8B8B-9D47-93E4-5198BE779386}" presName="hierChild1" presStyleCnt="0">
        <dgm:presLayoutVars>
          <dgm:orgChart val="1"/>
          <dgm:chPref val="1"/>
          <dgm:dir/>
          <dgm:animOne val="branch"/>
          <dgm:animLvl val="lvl"/>
          <dgm:resizeHandles/>
        </dgm:presLayoutVars>
      </dgm:prSet>
      <dgm:spPr/>
      <dgm:t>
        <a:bodyPr/>
        <a:lstStyle/>
        <a:p>
          <a:endParaRPr lang="en-US"/>
        </a:p>
      </dgm:t>
    </dgm:pt>
    <dgm:pt modelId="{A5766E8D-3C84-9D46-9493-13915704C3A1}" type="pres">
      <dgm:prSet presAssocID="{E3D26BE7-036F-1140-83D8-8EFC046FBF61}" presName="hierRoot1" presStyleCnt="0">
        <dgm:presLayoutVars>
          <dgm:hierBranch val="init"/>
        </dgm:presLayoutVars>
      </dgm:prSet>
      <dgm:spPr/>
    </dgm:pt>
    <dgm:pt modelId="{FA83515F-54F3-744D-B441-3238EB100276}" type="pres">
      <dgm:prSet presAssocID="{E3D26BE7-036F-1140-83D8-8EFC046FBF61}" presName="rootComposite1" presStyleCnt="0"/>
      <dgm:spPr/>
    </dgm:pt>
    <dgm:pt modelId="{69318A78-B6D4-0E4C-B162-17E2547B010D}" type="pres">
      <dgm:prSet presAssocID="{E3D26BE7-036F-1140-83D8-8EFC046FBF61}" presName="rootText1" presStyleLbl="node0" presStyleIdx="0" presStyleCnt="1" custScaleY="55551">
        <dgm:presLayoutVars>
          <dgm:chPref val="3"/>
        </dgm:presLayoutVars>
      </dgm:prSet>
      <dgm:spPr/>
      <dgm:t>
        <a:bodyPr/>
        <a:lstStyle/>
        <a:p>
          <a:endParaRPr lang="en-US"/>
        </a:p>
      </dgm:t>
    </dgm:pt>
    <dgm:pt modelId="{A436CB28-D3E2-B348-B2A8-23F90A13FBD1}" type="pres">
      <dgm:prSet presAssocID="{E3D26BE7-036F-1140-83D8-8EFC046FBF61}" presName="rootConnector1" presStyleLbl="node1" presStyleIdx="0" presStyleCnt="0"/>
      <dgm:spPr/>
      <dgm:t>
        <a:bodyPr/>
        <a:lstStyle/>
        <a:p>
          <a:endParaRPr lang="en-US"/>
        </a:p>
      </dgm:t>
    </dgm:pt>
    <dgm:pt modelId="{DD6E2407-55EE-2C41-B796-85FEDBFE0D0B}" type="pres">
      <dgm:prSet presAssocID="{E3D26BE7-036F-1140-83D8-8EFC046FBF61}" presName="hierChild2" presStyleCnt="0"/>
      <dgm:spPr/>
    </dgm:pt>
    <dgm:pt modelId="{4B2197B9-3D82-9C48-9A08-09D064CD0C3F}" type="pres">
      <dgm:prSet presAssocID="{5A598772-F284-7F46-9487-0CBCFB2A5D74}" presName="Name37" presStyleLbl="parChTrans1D2" presStyleIdx="0" presStyleCnt="2"/>
      <dgm:spPr/>
      <dgm:t>
        <a:bodyPr/>
        <a:lstStyle/>
        <a:p>
          <a:endParaRPr lang="en-US"/>
        </a:p>
      </dgm:t>
    </dgm:pt>
    <dgm:pt modelId="{F0614D57-9A49-B640-B2D0-62C83CA14F22}" type="pres">
      <dgm:prSet presAssocID="{CC43BEE2-DFD3-CB44-9379-D57471CEEB98}" presName="hierRoot2" presStyleCnt="0">
        <dgm:presLayoutVars>
          <dgm:hierBranch val="init"/>
        </dgm:presLayoutVars>
      </dgm:prSet>
      <dgm:spPr/>
    </dgm:pt>
    <dgm:pt modelId="{EDC1DC40-D931-9740-995F-0652E1E67C98}" type="pres">
      <dgm:prSet presAssocID="{CC43BEE2-DFD3-CB44-9379-D57471CEEB98}" presName="rootComposite" presStyleCnt="0"/>
      <dgm:spPr/>
    </dgm:pt>
    <dgm:pt modelId="{3876357B-A49B-2945-92FB-95B7C41ADF1E}" type="pres">
      <dgm:prSet presAssocID="{CC43BEE2-DFD3-CB44-9379-D57471CEEB98}" presName="rootText" presStyleLbl="node2" presStyleIdx="0" presStyleCnt="2">
        <dgm:presLayoutVars>
          <dgm:chPref val="3"/>
        </dgm:presLayoutVars>
      </dgm:prSet>
      <dgm:spPr/>
      <dgm:t>
        <a:bodyPr/>
        <a:lstStyle/>
        <a:p>
          <a:endParaRPr lang="en-US"/>
        </a:p>
      </dgm:t>
    </dgm:pt>
    <dgm:pt modelId="{4037E65D-532C-824C-8B66-6542CC0573CC}" type="pres">
      <dgm:prSet presAssocID="{CC43BEE2-DFD3-CB44-9379-D57471CEEB98}" presName="rootConnector" presStyleLbl="node2" presStyleIdx="0" presStyleCnt="2"/>
      <dgm:spPr/>
      <dgm:t>
        <a:bodyPr/>
        <a:lstStyle/>
        <a:p>
          <a:endParaRPr lang="en-US"/>
        </a:p>
      </dgm:t>
    </dgm:pt>
    <dgm:pt modelId="{84F2B7AF-A30E-A341-98F9-F8629FB7CF72}" type="pres">
      <dgm:prSet presAssocID="{CC43BEE2-DFD3-CB44-9379-D57471CEEB98}" presName="hierChild4" presStyleCnt="0"/>
      <dgm:spPr/>
    </dgm:pt>
    <dgm:pt modelId="{021D1E71-E7C1-024C-89DB-66373A84763B}" type="pres">
      <dgm:prSet presAssocID="{CC43BEE2-DFD3-CB44-9379-D57471CEEB98}" presName="hierChild5" presStyleCnt="0"/>
      <dgm:spPr/>
    </dgm:pt>
    <dgm:pt modelId="{704A8CFB-5841-3741-84F0-346611923312}" type="pres">
      <dgm:prSet presAssocID="{B06F27D3-EFC6-C44A-BA4D-260D4DCF880B}" presName="Name37" presStyleLbl="parChTrans1D2" presStyleIdx="1" presStyleCnt="2"/>
      <dgm:spPr/>
      <dgm:t>
        <a:bodyPr/>
        <a:lstStyle/>
        <a:p>
          <a:endParaRPr lang="en-US"/>
        </a:p>
      </dgm:t>
    </dgm:pt>
    <dgm:pt modelId="{679FF2A8-4EDC-3D48-8263-4C2235B5C552}" type="pres">
      <dgm:prSet presAssocID="{56924800-2856-D942-AE90-730151D37FA6}" presName="hierRoot2" presStyleCnt="0">
        <dgm:presLayoutVars>
          <dgm:hierBranch val="init"/>
        </dgm:presLayoutVars>
      </dgm:prSet>
      <dgm:spPr/>
    </dgm:pt>
    <dgm:pt modelId="{E5FE74B1-CB73-C048-BB1C-333A74A663F7}" type="pres">
      <dgm:prSet presAssocID="{56924800-2856-D942-AE90-730151D37FA6}" presName="rootComposite" presStyleCnt="0"/>
      <dgm:spPr/>
    </dgm:pt>
    <dgm:pt modelId="{D0F8C120-0DA8-2F4E-A08E-CCA340DE26A0}" type="pres">
      <dgm:prSet presAssocID="{56924800-2856-D942-AE90-730151D37FA6}" presName="rootText" presStyleLbl="node2" presStyleIdx="1" presStyleCnt="2">
        <dgm:presLayoutVars>
          <dgm:chPref val="3"/>
        </dgm:presLayoutVars>
      </dgm:prSet>
      <dgm:spPr/>
      <dgm:t>
        <a:bodyPr/>
        <a:lstStyle/>
        <a:p>
          <a:endParaRPr lang="en-US"/>
        </a:p>
      </dgm:t>
    </dgm:pt>
    <dgm:pt modelId="{3AC30547-0DB4-6E4B-A6CE-94AAA935D829}" type="pres">
      <dgm:prSet presAssocID="{56924800-2856-D942-AE90-730151D37FA6}" presName="rootConnector" presStyleLbl="node2" presStyleIdx="1" presStyleCnt="2"/>
      <dgm:spPr/>
      <dgm:t>
        <a:bodyPr/>
        <a:lstStyle/>
        <a:p>
          <a:endParaRPr lang="en-US"/>
        </a:p>
      </dgm:t>
    </dgm:pt>
    <dgm:pt modelId="{766A78AC-DAB3-6E4F-B974-2928CD2FE6CF}" type="pres">
      <dgm:prSet presAssocID="{56924800-2856-D942-AE90-730151D37FA6}" presName="hierChild4" presStyleCnt="0"/>
      <dgm:spPr/>
    </dgm:pt>
    <dgm:pt modelId="{AE50B7CC-1260-9947-AEB6-45A5BDFA2048}" type="pres">
      <dgm:prSet presAssocID="{56924800-2856-D942-AE90-730151D37FA6}" presName="hierChild5" presStyleCnt="0"/>
      <dgm:spPr/>
    </dgm:pt>
    <dgm:pt modelId="{711C55F5-3B2E-B642-8BB3-8265481ED5C9}" type="pres">
      <dgm:prSet presAssocID="{E3D26BE7-036F-1140-83D8-8EFC046FBF61}" presName="hierChild3" presStyleCnt="0"/>
      <dgm:spPr/>
    </dgm:pt>
  </dgm:ptLst>
  <dgm:cxnLst>
    <dgm:cxn modelId="{BAFFAA5E-699D-DE4E-86F7-8FE7E841FFDB}" type="presOf" srcId="{CC43BEE2-DFD3-CB44-9379-D57471CEEB98}" destId="{4037E65D-532C-824C-8B66-6542CC0573CC}" srcOrd="1" destOrd="0" presId="urn:microsoft.com/office/officeart/2005/8/layout/orgChart1"/>
    <dgm:cxn modelId="{9EF4C5D6-C223-BA48-8214-B09662D44216}" type="presOf" srcId="{CC43BEE2-DFD3-CB44-9379-D57471CEEB98}" destId="{3876357B-A49B-2945-92FB-95B7C41ADF1E}" srcOrd="0" destOrd="0" presId="urn:microsoft.com/office/officeart/2005/8/layout/orgChart1"/>
    <dgm:cxn modelId="{2B8E9CDE-AEEE-734A-A11B-C8233574E364}" type="presOf" srcId="{2B90040C-8B8B-9D47-93E4-5198BE779386}" destId="{A7CA2F48-99E9-C543-8C13-D1F25A353F1E}" srcOrd="0" destOrd="0" presId="urn:microsoft.com/office/officeart/2005/8/layout/orgChart1"/>
    <dgm:cxn modelId="{8B5D7955-08E4-FB43-9681-64081E90AF1F}" type="presOf" srcId="{B06F27D3-EFC6-C44A-BA4D-260D4DCF880B}" destId="{704A8CFB-5841-3741-84F0-346611923312}" srcOrd="0" destOrd="0" presId="urn:microsoft.com/office/officeart/2005/8/layout/orgChart1"/>
    <dgm:cxn modelId="{CC9BB1B7-93E1-564F-A6A2-9413895C80AF}" srcId="{E3D26BE7-036F-1140-83D8-8EFC046FBF61}" destId="{CC43BEE2-DFD3-CB44-9379-D57471CEEB98}" srcOrd="0" destOrd="0" parTransId="{5A598772-F284-7F46-9487-0CBCFB2A5D74}" sibTransId="{E2287263-9F6D-7A4D-A38C-7FDCC6A5D815}"/>
    <dgm:cxn modelId="{BFA3F6A6-5628-F34D-A1CE-36D7AB8E7825}" srcId="{E3D26BE7-036F-1140-83D8-8EFC046FBF61}" destId="{56924800-2856-D942-AE90-730151D37FA6}" srcOrd="1" destOrd="0" parTransId="{B06F27D3-EFC6-C44A-BA4D-260D4DCF880B}" sibTransId="{847E547C-07F3-D542-AB2C-34EF7C9A1B62}"/>
    <dgm:cxn modelId="{86C994B9-2743-2545-8B46-873DAE00F16C}" type="presOf" srcId="{E3D26BE7-036F-1140-83D8-8EFC046FBF61}" destId="{69318A78-B6D4-0E4C-B162-17E2547B010D}" srcOrd="0" destOrd="0" presId="urn:microsoft.com/office/officeart/2005/8/layout/orgChart1"/>
    <dgm:cxn modelId="{511661B6-277F-C24B-A0DD-6233E84DBE3D}" type="presOf" srcId="{56924800-2856-D942-AE90-730151D37FA6}" destId="{D0F8C120-0DA8-2F4E-A08E-CCA340DE26A0}" srcOrd="0" destOrd="0" presId="urn:microsoft.com/office/officeart/2005/8/layout/orgChart1"/>
    <dgm:cxn modelId="{0877019E-D054-CD42-BEE3-AF3A3A99B3ED}" type="presOf" srcId="{56924800-2856-D942-AE90-730151D37FA6}" destId="{3AC30547-0DB4-6E4B-A6CE-94AAA935D829}" srcOrd="1" destOrd="0" presId="urn:microsoft.com/office/officeart/2005/8/layout/orgChart1"/>
    <dgm:cxn modelId="{380F6293-4D30-9443-9A05-F2DD53A3E5D0}" srcId="{2B90040C-8B8B-9D47-93E4-5198BE779386}" destId="{E3D26BE7-036F-1140-83D8-8EFC046FBF61}" srcOrd="0" destOrd="0" parTransId="{ECBA0CAC-27EF-5448-9044-47F8C13CFF36}" sibTransId="{0F8757C9-55D0-0045-A2C9-18E5B8C3818C}"/>
    <dgm:cxn modelId="{2AAD7BD6-A990-8440-81A5-64C7C89AF88E}" type="presOf" srcId="{5A598772-F284-7F46-9487-0CBCFB2A5D74}" destId="{4B2197B9-3D82-9C48-9A08-09D064CD0C3F}" srcOrd="0" destOrd="0" presId="urn:microsoft.com/office/officeart/2005/8/layout/orgChart1"/>
    <dgm:cxn modelId="{311C0110-B2A4-2F41-A271-FED6CE7454E5}" type="presOf" srcId="{E3D26BE7-036F-1140-83D8-8EFC046FBF61}" destId="{A436CB28-D3E2-B348-B2A8-23F90A13FBD1}" srcOrd="1" destOrd="0" presId="urn:microsoft.com/office/officeart/2005/8/layout/orgChart1"/>
    <dgm:cxn modelId="{941D4D8A-B014-BF4E-8DD2-9B3A2729EDC1}" type="presParOf" srcId="{A7CA2F48-99E9-C543-8C13-D1F25A353F1E}" destId="{A5766E8D-3C84-9D46-9493-13915704C3A1}" srcOrd="0" destOrd="0" presId="urn:microsoft.com/office/officeart/2005/8/layout/orgChart1"/>
    <dgm:cxn modelId="{EBFCBC86-56CB-5F41-BC17-71C620F4118B}" type="presParOf" srcId="{A5766E8D-3C84-9D46-9493-13915704C3A1}" destId="{FA83515F-54F3-744D-B441-3238EB100276}" srcOrd="0" destOrd="0" presId="urn:microsoft.com/office/officeart/2005/8/layout/orgChart1"/>
    <dgm:cxn modelId="{191C0984-C008-6C46-B8D1-450C99F9E00A}" type="presParOf" srcId="{FA83515F-54F3-744D-B441-3238EB100276}" destId="{69318A78-B6D4-0E4C-B162-17E2547B010D}" srcOrd="0" destOrd="0" presId="urn:microsoft.com/office/officeart/2005/8/layout/orgChart1"/>
    <dgm:cxn modelId="{B6302877-B82E-FC41-A115-6AD011C63BC9}" type="presParOf" srcId="{FA83515F-54F3-744D-B441-3238EB100276}" destId="{A436CB28-D3E2-B348-B2A8-23F90A13FBD1}" srcOrd="1" destOrd="0" presId="urn:microsoft.com/office/officeart/2005/8/layout/orgChart1"/>
    <dgm:cxn modelId="{39E53DF6-1B46-3A47-9784-69EDAEFB0E9E}" type="presParOf" srcId="{A5766E8D-3C84-9D46-9493-13915704C3A1}" destId="{DD6E2407-55EE-2C41-B796-85FEDBFE0D0B}" srcOrd="1" destOrd="0" presId="urn:microsoft.com/office/officeart/2005/8/layout/orgChart1"/>
    <dgm:cxn modelId="{58CDF24A-ABDE-744A-8339-A0812BBFFB72}" type="presParOf" srcId="{DD6E2407-55EE-2C41-B796-85FEDBFE0D0B}" destId="{4B2197B9-3D82-9C48-9A08-09D064CD0C3F}" srcOrd="0" destOrd="0" presId="urn:microsoft.com/office/officeart/2005/8/layout/orgChart1"/>
    <dgm:cxn modelId="{D2B2E2BD-72C3-C841-B7B1-E2F09E2F1907}" type="presParOf" srcId="{DD6E2407-55EE-2C41-B796-85FEDBFE0D0B}" destId="{F0614D57-9A49-B640-B2D0-62C83CA14F22}" srcOrd="1" destOrd="0" presId="urn:microsoft.com/office/officeart/2005/8/layout/orgChart1"/>
    <dgm:cxn modelId="{751DC27C-603A-B54B-A314-BB719FD22C7D}" type="presParOf" srcId="{F0614D57-9A49-B640-B2D0-62C83CA14F22}" destId="{EDC1DC40-D931-9740-995F-0652E1E67C98}" srcOrd="0" destOrd="0" presId="urn:microsoft.com/office/officeart/2005/8/layout/orgChart1"/>
    <dgm:cxn modelId="{3F8594CA-3AE5-924A-91CA-83ED95762505}" type="presParOf" srcId="{EDC1DC40-D931-9740-995F-0652E1E67C98}" destId="{3876357B-A49B-2945-92FB-95B7C41ADF1E}" srcOrd="0" destOrd="0" presId="urn:microsoft.com/office/officeart/2005/8/layout/orgChart1"/>
    <dgm:cxn modelId="{0D9A597B-6082-F14C-90A6-38C4132029E6}" type="presParOf" srcId="{EDC1DC40-D931-9740-995F-0652E1E67C98}" destId="{4037E65D-532C-824C-8B66-6542CC0573CC}" srcOrd="1" destOrd="0" presId="urn:microsoft.com/office/officeart/2005/8/layout/orgChart1"/>
    <dgm:cxn modelId="{D349B82F-7000-3D4E-8870-5D9EC2911095}" type="presParOf" srcId="{F0614D57-9A49-B640-B2D0-62C83CA14F22}" destId="{84F2B7AF-A30E-A341-98F9-F8629FB7CF72}" srcOrd="1" destOrd="0" presId="urn:microsoft.com/office/officeart/2005/8/layout/orgChart1"/>
    <dgm:cxn modelId="{24F2A3F1-95EE-474D-9B2F-7957731D12EB}" type="presParOf" srcId="{F0614D57-9A49-B640-B2D0-62C83CA14F22}" destId="{021D1E71-E7C1-024C-89DB-66373A84763B}" srcOrd="2" destOrd="0" presId="urn:microsoft.com/office/officeart/2005/8/layout/orgChart1"/>
    <dgm:cxn modelId="{3F7BF1C5-BE89-E649-8E93-D7FD54B08518}" type="presParOf" srcId="{DD6E2407-55EE-2C41-B796-85FEDBFE0D0B}" destId="{704A8CFB-5841-3741-84F0-346611923312}" srcOrd="2" destOrd="0" presId="urn:microsoft.com/office/officeart/2005/8/layout/orgChart1"/>
    <dgm:cxn modelId="{957EFC50-6B00-AD4F-8960-A5638E6C19C6}" type="presParOf" srcId="{DD6E2407-55EE-2C41-B796-85FEDBFE0D0B}" destId="{679FF2A8-4EDC-3D48-8263-4C2235B5C552}" srcOrd="3" destOrd="0" presId="urn:microsoft.com/office/officeart/2005/8/layout/orgChart1"/>
    <dgm:cxn modelId="{579BA6CC-AA65-1A4F-A1AD-89CAB3A22E49}" type="presParOf" srcId="{679FF2A8-4EDC-3D48-8263-4C2235B5C552}" destId="{E5FE74B1-CB73-C048-BB1C-333A74A663F7}" srcOrd="0" destOrd="0" presId="urn:microsoft.com/office/officeart/2005/8/layout/orgChart1"/>
    <dgm:cxn modelId="{15A735C4-DE96-F946-AA0C-BA32C8FC802C}" type="presParOf" srcId="{E5FE74B1-CB73-C048-BB1C-333A74A663F7}" destId="{D0F8C120-0DA8-2F4E-A08E-CCA340DE26A0}" srcOrd="0" destOrd="0" presId="urn:microsoft.com/office/officeart/2005/8/layout/orgChart1"/>
    <dgm:cxn modelId="{06B972EC-CDC1-BA47-8B74-D57C10E1A43A}" type="presParOf" srcId="{E5FE74B1-CB73-C048-BB1C-333A74A663F7}" destId="{3AC30547-0DB4-6E4B-A6CE-94AAA935D829}" srcOrd="1" destOrd="0" presId="urn:microsoft.com/office/officeart/2005/8/layout/orgChart1"/>
    <dgm:cxn modelId="{9D475CA1-EFE1-134D-9ECD-BE8F69213BA8}" type="presParOf" srcId="{679FF2A8-4EDC-3D48-8263-4C2235B5C552}" destId="{766A78AC-DAB3-6E4F-B974-2928CD2FE6CF}" srcOrd="1" destOrd="0" presId="urn:microsoft.com/office/officeart/2005/8/layout/orgChart1"/>
    <dgm:cxn modelId="{BEE5FC3B-06D6-3743-AC0F-FBD94781259B}" type="presParOf" srcId="{679FF2A8-4EDC-3D48-8263-4C2235B5C552}" destId="{AE50B7CC-1260-9947-AEB6-45A5BDFA2048}" srcOrd="2" destOrd="0" presId="urn:microsoft.com/office/officeart/2005/8/layout/orgChart1"/>
    <dgm:cxn modelId="{DC034021-71A4-7B41-994E-FBD306A40C2D}" type="presParOf" srcId="{A5766E8D-3C84-9D46-9493-13915704C3A1}" destId="{711C55F5-3B2E-B642-8BB3-8265481ED5C9}" srcOrd="2" destOrd="0" presId="urn:microsoft.com/office/officeart/2005/8/layout/orgChart1"/>
  </dgm:cxnLst>
  <dgm:bg/>
  <dgm:whole>
    <a:ln w="25400">
      <a:noFill/>
      <a:prstDash val="sysDot"/>
    </a:ln>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F4D8E-5662-48D4-9FEC-51B2BA1F715D}">
      <dsp:nvSpPr>
        <dsp:cNvPr id="0" name=""/>
        <dsp:cNvSpPr/>
      </dsp:nvSpPr>
      <dsp:spPr>
        <a:xfrm>
          <a:off x="1241" y="650183"/>
          <a:ext cx="2420676" cy="968270"/>
        </a:xfrm>
        <a:prstGeom prst="homePlate">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lvl="0" algn="l" defTabSz="622300" rtl="0">
            <a:lnSpc>
              <a:spcPct val="90000"/>
            </a:lnSpc>
            <a:spcBef>
              <a:spcPct val="0"/>
            </a:spcBef>
            <a:spcAft>
              <a:spcPct val="35000"/>
            </a:spcAft>
          </a:pPr>
          <a:r>
            <a:rPr lang="en-US" sz="1400" b="1" kern="1200" dirty="0" smtClean="0"/>
            <a:t>1999: </a:t>
          </a:r>
          <a:r>
            <a:rPr lang="en-US" sz="1400" kern="1200" dirty="0" smtClean="0"/>
            <a:t>Breast Cancer Patient Navigation Program began (MA BCCEDP &amp; Avon Foundation)</a:t>
          </a:r>
          <a:endParaRPr lang="en-US" sz="1400" kern="1200" dirty="0"/>
        </a:p>
      </dsp:txBody>
      <dsp:txXfrm>
        <a:off x="1241" y="650183"/>
        <a:ext cx="2178609" cy="968270"/>
      </dsp:txXfrm>
    </dsp:sp>
    <dsp:sp modelId="{C9995C33-F2D5-4A02-92F1-E1B255F733C6}">
      <dsp:nvSpPr>
        <dsp:cNvPr id="0" name=""/>
        <dsp:cNvSpPr/>
      </dsp:nvSpPr>
      <dsp:spPr>
        <a:xfrm>
          <a:off x="1937782" y="650183"/>
          <a:ext cx="2420676" cy="968270"/>
        </a:xfrm>
        <a:prstGeom prst="chevron">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rtl="0">
            <a:lnSpc>
              <a:spcPct val="90000"/>
            </a:lnSpc>
            <a:spcBef>
              <a:spcPct val="0"/>
            </a:spcBef>
            <a:spcAft>
              <a:spcPct val="35000"/>
            </a:spcAft>
          </a:pPr>
          <a:r>
            <a:rPr lang="en-US" sz="1400" b="1" kern="1200" dirty="0" smtClean="0"/>
            <a:t>2005: </a:t>
          </a:r>
          <a:r>
            <a:rPr lang="en-US" sz="1400" kern="1200" dirty="0" smtClean="0"/>
            <a:t>Selected as site for the NCI Patient Navigation Research Program</a:t>
          </a:r>
          <a:endParaRPr lang="en-US" sz="1400" kern="1200" dirty="0"/>
        </a:p>
      </dsp:txBody>
      <dsp:txXfrm>
        <a:off x="2421917" y="650183"/>
        <a:ext cx="1452406" cy="968270"/>
      </dsp:txXfrm>
    </dsp:sp>
    <dsp:sp modelId="{30880A64-BB54-4998-AB82-4D2DD619EF61}">
      <dsp:nvSpPr>
        <dsp:cNvPr id="0" name=""/>
        <dsp:cNvSpPr/>
      </dsp:nvSpPr>
      <dsp:spPr>
        <a:xfrm>
          <a:off x="3874323" y="650183"/>
          <a:ext cx="2420676" cy="968270"/>
        </a:xfrm>
        <a:prstGeom prst="chevron">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rtl="0">
            <a:lnSpc>
              <a:spcPct val="90000"/>
            </a:lnSpc>
            <a:spcBef>
              <a:spcPct val="0"/>
            </a:spcBef>
            <a:spcAft>
              <a:spcPct val="35000"/>
            </a:spcAft>
          </a:pPr>
          <a:r>
            <a:rPr lang="en-US" sz="1400" b="1" kern="1200" dirty="0" smtClean="0"/>
            <a:t>2012: </a:t>
          </a:r>
          <a:r>
            <a:rPr lang="en-US" sz="1400" kern="1200" dirty="0" smtClean="0"/>
            <a:t>PCORI and ACS funding to study innovations in navigation</a:t>
          </a:r>
          <a:endParaRPr lang="en-US" sz="1400" kern="1200" dirty="0"/>
        </a:p>
      </dsp:txBody>
      <dsp:txXfrm>
        <a:off x="4358458" y="650183"/>
        <a:ext cx="1452406" cy="968270"/>
      </dsp:txXfrm>
    </dsp:sp>
    <dsp:sp modelId="{9BFF0CFA-7DBA-43DA-9D2D-6EED9BECEEBF}">
      <dsp:nvSpPr>
        <dsp:cNvPr id="0" name=""/>
        <dsp:cNvSpPr/>
      </dsp:nvSpPr>
      <dsp:spPr>
        <a:xfrm>
          <a:off x="5810864" y="650183"/>
          <a:ext cx="2420676" cy="968270"/>
        </a:xfrm>
        <a:prstGeom prst="chevron">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rtl="0">
            <a:lnSpc>
              <a:spcPct val="90000"/>
            </a:lnSpc>
            <a:spcBef>
              <a:spcPct val="0"/>
            </a:spcBef>
            <a:spcAft>
              <a:spcPct val="35000"/>
            </a:spcAft>
          </a:pPr>
          <a:r>
            <a:rPr lang="en-US" sz="1400" b="1" kern="1200" dirty="0" smtClean="0"/>
            <a:t>2017: </a:t>
          </a:r>
          <a:r>
            <a:rPr lang="en-US" sz="1400" kern="1200" dirty="0" smtClean="0"/>
            <a:t>NCATs funding to study city-wide breast navigation program: TRIP</a:t>
          </a:r>
          <a:endParaRPr lang="en-US" sz="1400" kern="1200" dirty="0"/>
        </a:p>
      </dsp:txBody>
      <dsp:txXfrm>
        <a:off x="6294999" y="650183"/>
        <a:ext cx="1452406" cy="968270"/>
      </dsp:txXfrm>
    </dsp:sp>
    <dsp:sp modelId="{2803443A-14CA-42CB-9916-BFCA72D9E2F6}">
      <dsp:nvSpPr>
        <dsp:cNvPr id="0" name=""/>
        <dsp:cNvSpPr/>
      </dsp:nvSpPr>
      <dsp:spPr>
        <a:xfrm>
          <a:off x="7747406" y="650183"/>
          <a:ext cx="2420676" cy="968270"/>
        </a:xfrm>
        <a:prstGeom prst="chevron">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rtl="0">
            <a:lnSpc>
              <a:spcPct val="90000"/>
            </a:lnSpc>
            <a:spcBef>
              <a:spcPct val="0"/>
            </a:spcBef>
            <a:spcAft>
              <a:spcPct val="35000"/>
            </a:spcAft>
          </a:pPr>
          <a:r>
            <a:rPr lang="en-US" sz="1400" b="1" kern="1200" dirty="0" smtClean="0"/>
            <a:t>2022: </a:t>
          </a:r>
          <a:r>
            <a:rPr lang="en-US" sz="1400" kern="1200" dirty="0" smtClean="0"/>
            <a:t>Merck Oncology Equity Alliance and ACS PN Capacity-Building </a:t>
          </a:r>
          <a:r>
            <a:rPr lang="en-US" sz="1400" kern="1200" dirty="0" err="1" smtClean="0"/>
            <a:t>Iniiative</a:t>
          </a:r>
          <a:endParaRPr lang="en-US" sz="1400" kern="1200" dirty="0"/>
        </a:p>
      </dsp:txBody>
      <dsp:txXfrm>
        <a:off x="8231541" y="650183"/>
        <a:ext cx="1452406" cy="9682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AA20F-BC7D-41C8-B337-997E5C097154}">
      <dsp:nvSpPr>
        <dsp:cNvPr id="0" name=""/>
        <dsp:cNvSpPr/>
      </dsp:nvSpPr>
      <dsp:spPr>
        <a:xfrm>
          <a:off x="1609269" y="945156"/>
          <a:ext cx="1138569" cy="197603"/>
        </a:xfrm>
        <a:custGeom>
          <a:avLst/>
          <a:gdLst/>
          <a:ahLst/>
          <a:cxnLst/>
          <a:rect l="0" t="0" r="0" b="0"/>
          <a:pathLst>
            <a:path>
              <a:moveTo>
                <a:pt x="0" y="0"/>
              </a:moveTo>
              <a:lnTo>
                <a:pt x="0" y="98801"/>
              </a:lnTo>
              <a:lnTo>
                <a:pt x="1138569" y="98801"/>
              </a:lnTo>
              <a:lnTo>
                <a:pt x="1138569" y="19760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704A8CFB-5841-3741-84F0-346611923312}">
      <dsp:nvSpPr>
        <dsp:cNvPr id="0" name=""/>
        <dsp:cNvSpPr/>
      </dsp:nvSpPr>
      <dsp:spPr>
        <a:xfrm>
          <a:off x="1563549" y="945156"/>
          <a:ext cx="91440" cy="197603"/>
        </a:xfrm>
        <a:custGeom>
          <a:avLst/>
          <a:gdLst/>
          <a:ahLst/>
          <a:cxnLst/>
          <a:rect l="0" t="0" r="0" b="0"/>
          <a:pathLst>
            <a:path>
              <a:moveTo>
                <a:pt x="45720" y="0"/>
              </a:moveTo>
              <a:lnTo>
                <a:pt x="45720" y="19760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B2197B9-3D82-9C48-9A08-09D064CD0C3F}">
      <dsp:nvSpPr>
        <dsp:cNvPr id="0" name=""/>
        <dsp:cNvSpPr/>
      </dsp:nvSpPr>
      <dsp:spPr>
        <a:xfrm>
          <a:off x="470699" y="945156"/>
          <a:ext cx="1138569" cy="197603"/>
        </a:xfrm>
        <a:custGeom>
          <a:avLst/>
          <a:gdLst/>
          <a:ahLst/>
          <a:cxnLst/>
          <a:rect l="0" t="0" r="0" b="0"/>
          <a:pathLst>
            <a:path>
              <a:moveTo>
                <a:pt x="1138569" y="0"/>
              </a:moveTo>
              <a:lnTo>
                <a:pt x="1138569" y="98801"/>
              </a:lnTo>
              <a:lnTo>
                <a:pt x="0" y="98801"/>
              </a:lnTo>
              <a:lnTo>
                <a:pt x="0" y="19760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967944" y="631993"/>
          <a:ext cx="1282650" cy="313163"/>
        </a:xfrm>
        <a:prstGeom prst="rect">
          <a:avLst/>
        </a:prstGeom>
        <a:solidFill>
          <a:srgbClr val="00B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Implementation</a:t>
          </a:r>
          <a:r>
            <a:rPr lang="en-US" sz="1200" kern="1200" dirty="0"/>
            <a:t> </a:t>
          </a:r>
        </a:p>
      </dsp:txBody>
      <dsp:txXfrm>
        <a:off x="967944" y="631993"/>
        <a:ext cx="1282650" cy="313163"/>
      </dsp:txXfrm>
    </dsp:sp>
    <dsp:sp modelId="{3876357B-A49B-2945-92FB-95B7C41ADF1E}">
      <dsp:nvSpPr>
        <dsp:cNvPr id="0" name=""/>
        <dsp:cNvSpPr/>
      </dsp:nvSpPr>
      <dsp:spPr>
        <a:xfrm>
          <a:off x="216" y="1142759"/>
          <a:ext cx="940966" cy="4704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Stephenie Lemon</a:t>
          </a:r>
          <a:endParaRPr lang="en-US" sz="1200" kern="1200" dirty="0"/>
        </a:p>
      </dsp:txBody>
      <dsp:txXfrm>
        <a:off x="216" y="1142759"/>
        <a:ext cx="940966" cy="470483"/>
      </dsp:txXfrm>
    </dsp:sp>
    <dsp:sp modelId="{D0F8C120-0DA8-2F4E-A08E-CCA340DE26A0}">
      <dsp:nvSpPr>
        <dsp:cNvPr id="0" name=""/>
        <dsp:cNvSpPr/>
      </dsp:nvSpPr>
      <dsp:spPr>
        <a:xfrm>
          <a:off x="1138786" y="1142759"/>
          <a:ext cx="940966" cy="2529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Amy LeClair</a:t>
          </a:r>
          <a:endParaRPr lang="en-US" sz="1200" kern="1200" dirty="0"/>
        </a:p>
      </dsp:txBody>
      <dsp:txXfrm>
        <a:off x="1138786" y="1142759"/>
        <a:ext cx="940966" cy="252983"/>
      </dsp:txXfrm>
    </dsp:sp>
    <dsp:sp modelId="{0C2B1586-C717-4FEB-B838-5E385005BBF0}">
      <dsp:nvSpPr>
        <dsp:cNvPr id="0" name=""/>
        <dsp:cNvSpPr/>
      </dsp:nvSpPr>
      <dsp:spPr>
        <a:xfrm>
          <a:off x="2277356" y="1142759"/>
          <a:ext cx="940966" cy="25298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a:p>
      </dsp:txBody>
      <dsp:txXfrm>
        <a:off x="2277356" y="1142759"/>
        <a:ext cx="940966" cy="2529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316D0-266D-F346-AD5B-95AABBD04428}">
      <dsp:nvSpPr>
        <dsp:cNvPr id="0" name=""/>
        <dsp:cNvSpPr/>
      </dsp:nvSpPr>
      <dsp:spPr>
        <a:xfrm>
          <a:off x="1920732" y="872161"/>
          <a:ext cx="1388292" cy="223292"/>
        </a:xfrm>
        <a:custGeom>
          <a:avLst/>
          <a:gdLst/>
          <a:ahLst/>
          <a:cxnLst/>
          <a:rect l="0" t="0" r="0" b="0"/>
          <a:pathLst>
            <a:path>
              <a:moveTo>
                <a:pt x="0" y="0"/>
              </a:moveTo>
              <a:lnTo>
                <a:pt x="0" y="111646"/>
              </a:lnTo>
              <a:lnTo>
                <a:pt x="1388292" y="111646"/>
              </a:lnTo>
              <a:lnTo>
                <a:pt x="1388292" y="223292"/>
              </a:lnTo>
            </a:path>
          </a:pathLst>
        </a:custGeom>
        <a:noFill/>
        <a:ln w="1270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E501DDDB-4486-B949-95A7-ECADC074DA08}">
      <dsp:nvSpPr>
        <dsp:cNvPr id="0" name=""/>
        <dsp:cNvSpPr/>
      </dsp:nvSpPr>
      <dsp:spPr>
        <a:xfrm>
          <a:off x="1920732" y="872161"/>
          <a:ext cx="101704" cy="223292"/>
        </a:xfrm>
        <a:custGeom>
          <a:avLst/>
          <a:gdLst/>
          <a:ahLst/>
          <a:cxnLst/>
          <a:rect l="0" t="0" r="0" b="0"/>
          <a:pathLst>
            <a:path>
              <a:moveTo>
                <a:pt x="0" y="0"/>
              </a:moveTo>
              <a:lnTo>
                <a:pt x="0" y="111646"/>
              </a:lnTo>
              <a:lnTo>
                <a:pt x="101704" y="111646"/>
              </a:lnTo>
              <a:lnTo>
                <a:pt x="101704" y="223292"/>
              </a:lnTo>
            </a:path>
          </a:pathLst>
        </a:custGeom>
        <a:noFill/>
        <a:ln w="1270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FEF9495-EEA1-8446-8D69-5815F11A9586}">
      <dsp:nvSpPr>
        <dsp:cNvPr id="0" name=""/>
        <dsp:cNvSpPr/>
      </dsp:nvSpPr>
      <dsp:spPr>
        <a:xfrm>
          <a:off x="633352" y="872161"/>
          <a:ext cx="1287379" cy="238109"/>
        </a:xfrm>
        <a:custGeom>
          <a:avLst/>
          <a:gdLst/>
          <a:ahLst/>
          <a:cxnLst/>
          <a:rect l="0" t="0" r="0" b="0"/>
          <a:pathLst>
            <a:path>
              <a:moveTo>
                <a:pt x="1287379" y="0"/>
              </a:moveTo>
              <a:lnTo>
                <a:pt x="1287379" y="126463"/>
              </a:lnTo>
              <a:lnTo>
                <a:pt x="0" y="126463"/>
              </a:lnTo>
              <a:lnTo>
                <a:pt x="0" y="238109"/>
              </a:lnTo>
            </a:path>
          </a:pathLst>
        </a:custGeom>
        <a:noFill/>
        <a:ln w="1270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823788" y="588506"/>
          <a:ext cx="2193887" cy="283655"/>
        </a:xfrm>
        <a:prstGeom prst="rect">
          <a:avLst/>
        </a:prstGeom>
        <a:solidFill>
          <a:srgbClr val="0070C0"/>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Steering Committee</a:t>
          </a:r>
        </a:p>
      </dsp:txBody>
      <dsp:txXfrm>
        <a:off x="823788" y="588506"/>
        <a:ext cx="2193887" cy="283655"/>
      </dsp:txXfrm>
    </dsp:sp>
    <dsp:sp modelId="{3C7CAEC7-33A2-674C-AA89-64EE61DB1B7C}">
      <dsp:nvSpPr>
        <dsp:cNvPr id="0" name=""/>
        <dsp:cNvSpPr/>
      </dsp:nvSpPr>
      <dsp:spPr>
        <a:xfrm>
          <a:off x="0" y="1110270"/>
          <a:ext cx="1266704" cy="483081"/>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Karen Burns White (DFCI</a:t>
          </a:r>
          <a:r>
            <a:rPr lang="en-US" sz="1300" kern="1200" dirty="0"/>
            <a:t>)</a:t>
          </a:r>
        </a:p>
      </dsp:txBody>
      <dsp:txXfrm>
        <a:off x="0" y="1110270"/>
        <a:ext cx="1266704" cy="483081"/>
      </dsp:txXfrm>
    </dsp:sp>
    <dsp:sp modelId="{1F1C7810-CAED-6648-8CD3-4BDA41298362}">
      <dsp:nvSpPr>
        <dsp:cNvPr id="0" name=""/>
        <dsp:cNvSpPr/>
      </dsp:nvSpPr>
      <dsp:spPr>
        <a:xfrm>
          <a:off x="1490788" y="1095453"/>
          <a:ext cx="1063295" cy="43034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Rachel Freedman MD (DFCI)</a:t>
          </a:r>
        </a:p>
      </dsp:txBody>
      <dsp:txXfrm>
        <a:off x="1490788" y="1095453"/>
        <a:ext cx="1063295" cy="430347"/>
      </dsp:txXfrm>
    </dsp:sp>
    <dsp:sp modelId="{1AC14777-4410-BB4C-8D42-BF1163286C3C}">
      <dsp:nvSpPr>
        <dsp:cNvPr id="0" name=""/>
        <dsp:cNvSpPr/>
      </dsp:nvSpPr>
      <dsp:spPr>
        <a:xfrm>
          <a:off x="2777376" y="1095453"/>
          <a:ext cx="1063295" cy="531647"/>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Howard Cabral PhD (BU)</a:t>
          </a:r>
        </a:p>
      </dsp:txBody>
      <dsp:txXfrm>
        <a:off x="2777376" y="1095453"/>
        <a:ext cx="1063295" cy="5316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80C7E-78D8-4FC3-BF66-52E28FF3177F}">
      <dsp:nvSpPr>
        <dsp:cNvPr id="0" name=""/>
        <dsp:cNvSpPr/>
      </dsp:nvSpPr>
      <dsp:spPr>
        <a:xfrm>
          <a:off x="3397" y="263515"/>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HIMA San Pablo </a:t>
          </a:r>
          <a:r>
            <a:rPr lang="en-US" sz="1400" kern="1200" dirty="0" err="1" smtClean="0"/>
            <a:t>Oncologico</a:t>
          </a:r>
          <a:r>
            <a:rPr lang="en-US" sz="1400" kern="1200" dirty="0" smtClean="0"/>
            <a:t>-Caguas Caguas, Puerto Rico</a:t>
          </a:r>
          <a:endParaRPr lang="en-US" sz="1400" kern="1200" dirty="0"/>
        </a:p>
      </dsp:txBody>
      <dsp:txXfrm>
        <a:off x="3397" y="263515"/>
        <a:ext cx="1839718" cy="1103831"/>
      </dsp:txXfrm>
    </dsp:sp>
    <dsp:sp modelId="{BA69C3C1-20EA-461D-9BBD-593C58BDAD83}">
      <dsp:nvSpPr>
        <dsp:cNvPr id="0" name=""/>
        <dsp:cNvSpPr/>
      </dsp:nvSpPr>
      <dsp:spPr>
        <a:xfrm>
          <a:off x="2027088" y="263515"/>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University of North Carolina at Chapel Hill Chapel Hill, North Carolina</a:t>
          </a:r>
          <a:endParaRPr lang="en-US" sz="1400" kern="1200" dirty="0"/>
        </a:p>
      </dsp:txBody>
      <dsp:txXfrm>
        <a:off x="2027088" y="263515"/>
        <a:ext cx="1839718" cy="1103831"/>
      </dsp:txXfrm>
    </dsp:sp>
    <dsp:sp modelId="{E421D8E9-0D34-4BD9-92AA-09D69F816B08}">
      <dsp:nvSpPr>
        <dsp:cNvPr id="0" name=""/>
        <dsp:cNvSpPr/>
      </dsp:nvSpPr>
      <dsp:spPr>
        <a:xfrm>
          <a:off x="4050778" y="263515"/>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VCU Massey Cancer Center            Richmond, Virginia </a:t>
          </a:r>
          <a:endParaRPr lang="en-US" sz="1400" kern="1200" dirty="0"/>
        </a:p>
      </dsp:txBody>
      <dsp:txXfrm>
        <a:off x="4050778" y="263515"/>
        <a:ext cx="1839718" cy="1103831"/>
      </dsp:txXfrm>
    </dsp:sp>
    <dsp:sp modelId="{75E8F7C2-8AA9-4217-9C42-4E7BE643B575}">
      <dsp:nvSpPr>
        <dsp:cNvPr id="0" name=""/>
        <dsp:cNvSpPr/>
      </dsp:nvSpPr>
      <dsp:spPr>
        <a:xfrm>
          <a:off x="6074468" y="263515"/>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The University of New Mexico Comprehensive Cancer Center Albuquerque, New Mexico</a:t>
          </a:r>
          <a:endParaRPr lang="en-US" sz="1400" kern="1200" dirty="0"/>
        </a:p>
      </dsp:txBody>
      <dsp:txXfrm>
        <a:off x="6074468" y="263515"/>
        <a:ext cx="1839718" cy="1103831"/>
      </dsp:txXfrm>
    </dsp:sp>
    <dsp:sp modelId="{29BF2F2D-78BD-4682-B1BC-4A797E6283CB}">
      <dsp:nvSpPr>
        <dsp:cNvPr id="0" name=""/>
        <dsp:cNvSpPr/>
      </dsp:nvSpPr>
      <dsp:spPr>
        <a:xfrm>
          <a:off x="8098158" y="263515"/>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University of Alabama Birmingham Birmingham, Alabama</a:t>
          </a:r>
          <a:endParaRPr lang="en-US" sz="1400" kern="1200" dirty="0"/>
        </a:p>
      </dsp:txBody>
      <dsp:txXfrm>
        <a:off x="8098158" y="263515"/>
        <a:ext cx="1839718" cy="1103831"/>
      </dsp:txXfrm>
    </dsp:sp>
    <dsp:sp modelId="{8C0C4AFD-C6F7-4A3B-ABAB-8EA65AF7B7E9}">
      <dsp:nvSpPr>
        <dsp:cNvPr id="0" name=""/>
        <dsp:cNvSpPr/>
      </dsp:nvSpPr>
      <dsp:spPr>
        <a:xfrm>
          <a:off x="3397" y="1551318"/>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Harris Health System Houston, Texas</a:t>
          </a:r>
          <a:endParaRPr lang="en-US" sz="1400" kern="1200" dirty="0"/>
        </a:p>
      </dsp:txBody>
      <dsp:txXfrm>
        <a:off x="3397" y="1551318"/>
        <a:ext cx="1839718" cy="1103831"/>
      </dsp:txXfrm>
    </dsp:sp>
    <dsp:sp modelId="{42583956-F3B6-4B09-BD06-DDC2432A64D3}">
      <dsp:nvSpPr>
        <dsp:cNvPr id="0" name=""/>
        <dsp:cNvSpPr/>
      </dsp:nvSpPr>
      <dsp:spPr>
        <a:xfrm>
          <a:off x="2027088" y="1551318"/>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C00000"/>
              </a:solidFill>
            </a:rPr>
            <a:t>Boston Medical Center Boston, MA</a:t>
          </a:r>
          <a:endParaRPr lang="en-US" sz="1400" kern="1200" dirty="0">
            <a:solidFill>
              <a:srgbClr val="C00000"/>
            </a:solidFill>
          </a:endParaRPr>
        </a:p>
      </dsp:txBody>
      <dsp:txXfrm>
        <a:off x="2027088" y="1551318"/>
        <a:ext cx="1839718" cy="1103831"/>
      </dsp:txXfrm>
    </dsp:sp>
    <dsp:sp modelId="{DB0BB133-0950-4FF7-8E4D-22E51DAA20E0}">
      <dsp:nvSpPr>
        <dsp:cNvPr id="0" name=""/>
        <dsp:cNvSpPr/>
      </dsp:nvSpPr>
      <dsp:spPr>
        <a:xfrm>
          <a:off x="4050778" y="1551318"/>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Montefiore Einstein Cancer Center       Bronx, New York</a:t>
          </a:r>
          <a:endParaRPr lang="en-US" sz="1400" kern="1200" dirty="0"/>
        </a:p>
      </dsp:txBody>
      <dsp:txXfrm>
        <a:off x="4050778" y="1551318"/>
        <a:ext cx="1839718" cy="1103831"/>
      </dsp:txXfrm>
    </dsp:sp>
    <dsp:sp modelId="{4E5B272E-CC69-4FDA-9A98-BC0D73A16599}">
      <dsp:nvSpPr>
        <dsp:cNvPr id="0" name=""/>
        <dsp:cNvSpPr/>
      </dsp:nvSpPr>
      <dsp:spPr>
        <a:xfrm>
          <a:off x="6074468" y="1551318"/>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Fred Hutchinson Cancer Center                  Seattle, Washington</a:t>
          </a:r>
          <a:endParaRPr lang="en-US" sz="1400" kern="1200" dirty="0"/>
        </a:p>
      </dsp:txBody>
      <dsp:txXfrm>
        <a:off x="6074468" y="1551318"/>
        <a:ext cx="1839718" cy="1103831"/>
      </dsp:txXfrm>
    </dsp:sp>
    <dsp:sp modelId="{88382A9F-CDFD-4D4C-8D4F-5643468F0801}">
      <dsp:nvSpPr>
        <dsp:cNvPr id="0" name=""/>
        <dsp:cNvSpPr/>
      </dsp:nvSpPr>
      <dsp:spPr>
        <a:xfrm>
          <a:off x="8098158" y="1551318"/>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City of Hope                 Los Angeles, California</a:t>
          </a:r>
          <a:endParaRPr lang="en-US" sz="1400" kern="1200" dirty="0"/>
        </a:p>
      </dsp:txBody>
      <dsp:txXfrm>
        <a:off x="8098158" y="1551318"/>
        <a:ext cx="1839718" cy="1103831"/>
      </dsp:txXfrm>
    </dsp:sp>
    <dsp:sp modelId="{9CEBBD98-8BFE-4644-A313-4AA2138A06E9}">
      <dsp:nvSpPr>
        <dsp:cNvPr id="0" name=""/>
        <dsp:cNvSpPr/>
      </dsp:nvSpPr>
      <dsp:spPr>
        <a:xfrm>
          <a:off x="1015243" y="2839121"/>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The University of Chicago                </a:t>
          </a:r>
          <a:r>
            <a:rPr lang="en-US" sz="1400" kern="1200" dirty="0" err="1" smtClean="0"/>
            <a:t>Chicago</a:t>
          </a:r>
          <a:r>
            <a:rPr lang="en-US" sz="1400" kern="1200" dirty="0" smtClean="0"/>
            <a:t>, Illinois</a:t>
          </a:r>
          <a:endParaRPr lang="en-US" sz="1400" kern="1200" dirty="0"/>
        </a:p>
      </dsp:txBody>
      <dsp:txXfrm>
        <a:off x="1015243" y="2839121"/>
        <a:ext cx="1839718" cy="1103831"/>
      </dsp:txXfrm>
    </dsp:sp>
    <dsp:sp modelId="{2530E8D5-50BE-4A83-A44D-5391A396B4F4}">
      <dsp:nvSpPr>
        <dsp:cNvPr id="0" name=""/>
        <dsp:cNvSpPr/>
      </dsp:nvSpPr>
      <dsp:spPr>
        <a:xfrm>
          <a:off x="3038933" y="2839121"/>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Rush University Medical Center                 Chicago, Illinois</a:t>
          </a:r>
          <a:endParaRPr lang="en-US" sz="1400" kern="1200" dirty="0"/>
        </a:p>
      </dsp:txBody>
      <dsp:txXfrm>
        <a:off x="3038933" y="2839121"/>
        <a:ext cx="1839718" cy="1103831"/>
      </dsp:txXfrm>
    </dsp:sp>
    <dsp:sp modelId="{4718667D-B599-4747-99FF-E35995C60672}">
      <dsp:nvSpPr>
        <dsp:cNvPr id="0" name=""/>
        <dsp:cNvSpPr/>
      </dsp:nvSpPr>
      <dsp:spPr>
        <a:xfrm>
          <a:off x="5062623" y="2839121"/>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Huntsman Cancer Institute at the University of Utah     Salt Lake City, Utah</a:t>
          </a:r>
          <a:endParaRPr lang="en-US" sz="1400" kern="1200" dirty="0"/>
        </a:p>
      </dsp:txBody>
      <dsp:txXfrm>
        <a:off x="5062623" y="2839121"/>
        <a:ext cx="1839718" cy="1103831"/>
      </dsp:txXfrm>
    </dsp:sp>
    <dsp:sp modelId="{2191D0B4-F341-4D77-81AC-C089A1073AA4}">
      <dsp:nvSpPr>
        <dsp:cNvPr id="0" name=""/>
        <dsp:cNvSpPr/>
      </dsp:nvSpPr>
      <dsp:spPr>
        <a:xfrm>
          <a:off x="7086313" y="2839121"/>
          <a:ext cx="1839718" cy="1103831"/>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University of Colorado Denver                 Aurora, Colorado </a:t>
          </a:r>
          <a:endParaRPr lang="en-US" sz="1400" kern="1200" dirty="0"/>
        </a:p>
      </dsp:txBody>
      <dsp:txXfrm>
        <a:off x="7086313" y="2839121"/>
        <a:ext cx="1839718" cy="11038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0B02-473F-4DF7-906F-C391E7D690E2}">
      <dsp:nvSpPr>
        <dsp:cNvPr id="0" name=""/>
        <dsp:cNvSpPr/>
      </dsp:nvSpPr>
      <dsp:spPr>
        <a:xfrm>
          <a:off x="0" y="0"/>
          <a:ext cx="70666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0C7F8F-7465-41C0-9D7B-308473FD26F6}">
      <dsp:nvSpPr>
        <dsp:cNvPr id="0" name=""/>
        <dsp:cNvSpPr/>
      </dsp:nvSpPr>
      <dsp:spPr>
        <a:xfrm>
          <a:off x="0" y="0"/>
          <a:ext cx="7066625" cy="117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b="1" i="1" kern="1200" dirty="0">
              <a:latin typeface="Poppins" panose="00000500000000000000" pitchFamily="2" charset="0"/>
              <a:cs typeface="Poppins" panose="00000500000000000000" pitchFamily="2" charset="0"/>
            </a:rPr>
            <a:t>Collective </a:t>
          </a:r>
          <a:r>
            <a:rPr lang="en-US" sz="3100" b="1" i="1" kern="1200" dirty="0" smtClean="0">
              <a:latin typeface="Poppins" panose="00000500000000000000" pitchFamily="2" charset="0"/>
              <a:cs typeface="Poppins" panose="00000500000000000000" pitchFamily="2" charset="0"/>
            </a:rPr>
            <a:t>action </a:t>
          </a:r>
          <a:endParaRPr lang="en-US" sz="3100" kern="1200" dirty="0">
            <a:latin typeface="Poppins" panose="00000500000000000000" pitchFamily="2" charset="0"/>
            <a:cs typeface="Poppins" panose="00000500000000000000" pitchFamily="2" charset="0"/>
          </a:endParaRPr>
        </a:p>
      </dsp:txBody>
      <dsp:txXfrm>
        <a:off x="0" y="0"/>
        <a:ext cx="7066625" cy="1174462"/>
      </dsp:txXfrm>
    </dsp:sp>
    <dsp:sp modelId="{5CB5B5B2-5E86-4AA4-948C-FE732B823E56}">
      <dsp:nvSpPr>
        <dsp:cNvPr id="0" name=""/>
        <dsp:cNvSpPr/>
      </dsp:nvSpPr>
      <dsp:spPr>
        <a:xfrm>
          <a:off x="0" y="1174462"/>
          <a:ext cx="70666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7E2EF-81E2-4834-92A1-5F574B533355}">
      <dsp:nvSpPr>
        <dsp:cNvPr id="0" name=""/>
        <dsp:cNvSpPr/>
      </dsp:nvSpPr>
      <dsp:spPr>
        <a:xfrm>
          <a:off x="0" y="1174462"/>
          <a:ext cx="7066625" cy="117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b="1" i="1" kern="1200" dirty="0">
              <a:latin typeface="Poppins" panose="00000500000000000000" pitchFamily="2" charset="0"/>
              <a:cs typeface="Poppins" panose="00000500000000000000" pitchFamily="2" charset="0"/>
            </a:rPr>
            <a:t>Focus on gaps in sustainability</a:t>
          </a:r>
          <a:endParaRPr lang="en-US" sz="3100" kern="1200" dirty="0">
            <a:latin typeface="Poppins" panose="00000500000000000000" pitchFamily="2" charset="0"/>
            <a:cs typeface="Poppins" panose="00000500000000000000" pitchFamily="2" charset="0"/>
          </a:endParaRPr>
        </a:p>
      </dsp:txBody>
      <dsp:txXfrm>
        <a:off x="0" y="1174462"/>
        <a:ext cx="7066625" cy="1174462"/>
      </dsp:txXfrm>
    </dsp:sp>
    <dsp:sp modelId="{E73CFF68-957F-4F34-BC47-D81637A12665}">
      <dsp:nvSpPr>
        <dsp:cNvPr id="0" name=""/>
        <dsp:cNvSpPr/>
      </dsp:nvSpPr>
      <dsp:spPr>
        <a:xfrm>
          <a:off x="0" y="2348924"/>
          <a:ext cx="70666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EDFB0-A87F-4FFE-98DA-B25816A7FA7C}">
      <dsp:nvSpPr>
        <dsp:cNvPr id="0" name=""/>
        <dsp:cNvSpPr/>
      </dsp:nvSpPr>
      <dsp:spPr>
        <a:xfrm>
          <a:off x="0" y="2348924"/>
          <a:ext cx="7066625" cy="117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b="1" i="1" kern="1200" dirty="0" smtClean="0">
              <a:latin typeface="Poppins" panose="00000500000000000000" pitchFamily="2" charset="0"/>
              <a:cs typeface="Poppins" panose="00000500000000000000" pitchFamily="2" charset="0"/>
            </a:rPr>
            <a:t>Evidence base, workforce, policy</a:t>
          </a:r>
          <a:endParaRPr lang="en-US" sz="3100" kern="1200" dirty="0">
            <a:latin typeface="Poppins" panose="00000500000000000000" pitchFamily="2" charset="0"/>
            <a:cs typeface="Poppins" panose="00000500000000000000" pitchFamily="2" charset="0"/>
          </a:endParaRPr>
        </a:p>
      </dsp:txBody>
      <dsp:txXfrm>
        <a:off x="0" y="2348924"/>
        <a:ext cx="7066625" cy="1174462"/>
      </dsp:txXfrm>
    </dsp:sp>
    <dsp:sp modelId="{806732AA-7DD2-4855-9D26-51F53137BDC6}">
      <dsp:nvSpPr>
        <dsp:cNvPr id="0" name=""/>
        <dsp:cNvSpPr/>
      </dsp:nvSpPr>
      <dsp:spPr>
        <a:xfrm>
          <a:off x="0" y="3523386"/>
          <a:ext cx="70666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34FF2-0218-44B0-BC5E-5C165E4BD5F9}">
      <dsp:nvSpPr>
        <dsp:cNvPr id="0" name=""/>
        <dsp:cNvSpPr/>
      </dsp:nvSpPr>
      <dsp:spPr>
        <a:xfrm>
          <a:off x="0" y="3523386"/>
          <a:ext cx="7066625" cy="117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b="1" i="1" kern="1200" dirty="0">
              <a:latin typeface="Poppins" panose="00000500000000000000" pitchFamily="2" charset="0"/>
              <a:cs typeface="Poppins" panose="00000500000000000000" pitchFamily="2" charset="0"/>
            </a:rPr>
            <a:t>Health equity lens</a:t>
          </a:r>
          <a:endParaRPr lang="en-US" sz="3100" kern="1200" dirty="0">
            <a:latin typeface="Poppins" panose="00000500000000000000" pitchFamily="2" charset="0"/>
            <a:cs typeface="Poppins" panose="00000500000000000000" pitchFamily="2" charset="0"/>
          </a:endParaRPr>
        </a:p>
      </dsp:txBody>
      <dsp:txXfrm>
        <a:off x="0" y="3523386"/>
        <a:ext cx="7066625" cy="11744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FA691-47B7-4873-9650-E2746D332A5C}">
      <dsp:nvSpPr>
        <dsp:cNvPr id="0" name=""/>
        <dsp:cNvSpPr/>
      </dsp:nvSpPr>
      <dsp:spPr>
        <a:xfrm>
          <a:off x="5514807" y="2534501"/>
          <a:ext cx="3613542" cy="408561"/>
        </a:xfrm>
        <a:custGeom>
          <a:avLst/>
          <a:gdLst/>
          <a:ahLst/>
          <a:cxnLst/>
          <a:rect l="0" t="0" r="0" b="0"/>
          <a:pathLst>
            <a:path>
              <a:moveTo>
                <a:pt x="0" y="0"/>
              </a:moveTo>
              <a:lnTo>
                <a:pt x="0" y="204280"/>
              </a:lnTo>
              <a:lnTo>
                <a:pt x="3613542" y="204280"/>
              </a:lnTo>
              <a:lnTo>
                <a:pt x="3613542" y="408561"/>
              </a:lnTo>
            </a:path>
          </a:pathLst>
        </a:custGeom>
        <a:noFill/>
        <a:ln w="15875"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54FA70-50B3-4523-A3D4-34AB25D89B7C}">
      <dsp:nvSpPr>
        <dsp:cNvPr id="0" name=""/>
        <dsp:cNvSpPr/>
      </dsp:nvSpPr>
      <dsp:spPr>
        <a:xfrm>
          <a:off x="5325702" y="2534501"/>
          <a:ext cx="189105" cy="408561"/>
        </a:xfrm>
        <a:custGeom>
          <a:avLst/>
          <a:gdLst/>
          <a:ahLst/>
          <a:cxnLst/>
          <a:rect l="0" t="0" r="0" b="0"/>
          <a:pathLst>
            <a:path>
              <a:moveTo>
                <a:pt x="189105" y="0"/>
              </a:moveTo>
              <a:lnTo>
                <a:pt x="189105" y="204280"/>
              </a:lnTo>
              <a:lnTo>
                <a:pt x="0" y="204280"/>
              </a:lnTo>
              <a:lnTo>
                <a:pt x="0" y="408561"/>
              </a:lnTo>
            </a:path>
          </a:pathLst>
        </a:custGeom>
        <a:noFill/>
        <a:ln w="15875"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BE403-F957-45F0-A032-8341764C115A}">
      <dsp:nvSpPr>
        <dsp:cNvPr id="0" name=""/>
        <dsp:cNvSpPr/>
      </dsp:nvSpPr>
      <dsp:spPr>
        <a:xfrm>
          <a:off x="1712159" y="2534501"/>
          <a:ext cx="3802648" cy="408561"/>
        </a:xfrm>
        <a:custGeom>
          <a:avLst/>
          <a:gdLst/>
          <a:ahLst/>
          <a:cxnLst/>
          <a:rect l="0" t="0" r="0" b="0"/>
          <a:pathLst>
            <a:path>
              <a:moveTo>
                <a:pt x="3802648" y="0"/>
              </a:moveTo>
              <a:lnTo>
                <a:pt x="3802648" y="204280"/>
              </a:lnTo>
              <a:lnTo>
                <a:pt x="0" y="204280"/>
              </a:lnTo>
              <a:lnTo>
                <a:pt x="0" y="408561"/>
              </a:lnTo>
            </a:path>
          </a:pathLst>
        </a:custGeom>
        <a:noFill/>
        <a:ln w="15875"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252E20-F2AC-4861-8E76-B40F2F910185}">
      <dsp:nvSpPr>
        <dsp:cNvPr id="0" name=""/>
        <dsp:cNvSpPr/>
      </dsp:nvSpPr>
      <dsp:spPr>
        <a:xfrm>
          <a:off x="85140" y="323161"/>
          <a:ext cx="10859334" cy="221133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b="1" i="0" kern="1200" dirty="0" smtClean="0"/>
            <a:t>Professional Navigator:</a:t>
          </a:r>
          <a:r>
            <a:rPr lang="en-US" sz="3200" b="0" i="0" kern="1200" dirty="0" smtClean="0"/>
            <a:t> A trained individual who is employed and paid by a healthcare-, advocacy-, and/or community-based organization to fill the role of oncology navigator. </a:t>
          </a:r>
          <a:endParaRPr lang="en-US" sz="3200" kern="1200" dirty="0"/>
        </a:p>
      </dsp:txBody>
      <dsp:txXfrm>
        <a:off x="85140" y="323161"/>
        <a:ext cx="10859334" cy="2211339"/>
      </dsp:txXfrm>
    </dsp:sp>
    <dsp:sp modelId="{7542052B-EBC2-420E-9731-D9CD420BC3C3}">
      <dsp:nvSpPr>
        <dsp:cNvPr id="0" name=""/>
        <dsp:cNvSpPr/>
      </dsp:nvSpPr>
      <dsp:spPr>
        <a:xfrm>
          <a:off x="5179" y="2943063"/>
          <a:ext cx="3413960" cy="114069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smtClean="0"/>
            <a:t>Oncology Patient Navigators</a:t>
          </a:r>
          <a:endParaRPr lang="en-US" sz="3200" kern="1200" dirty="0"/>
        </a:p>
      </dsp:txBody>
      <dsp:txXfrm>
        <a:off x="5179" y="2943063"/>
        <a:ext cx="3413960" cy="1140694"/>
      </dsp:txXfrm>
    </dsp:sp>
    <dsp:sp modelId="{6FA7701B-240D-4BE9-95D6-899EA2745518}">
      <dsp:nvSpPr>
        <dsp:cNvPr id="0" name=""/>
        <dsp:cNvSpPr/>
      </dsp:nvSpPr>
      <dsp:spPr>
        <a:xfrm>
          <a:off x="3827701" y="2943063"/>
          <a:ext cx="2996001" cy="119877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smtClean="0"/>
            <a:t>Oncology Nurse Navigators</a:t>
          </a:r>
          <a:endParaRPr lang="en-US" sz="3200" kern="1200" dirty="0"/>
        </a:p>
      </dsp:txBody>
      <dsp:txXfrm>
        <a:off x="3827701" y="2943063"/>
        <a:ext cx="2996001" cy="1198778"/>
      </dsp:txXfrm>
    </dsp:sp>
    <dsp:sp modelId="{37514B63-4173-44BF-8F70-AE2AE22410BD}">
      <dsp:nvSpPr>
        <dsp:cNvPr id="0" name=""/>
        <dsp:cNvSpPr/>
      </dsp:nvSpPr>
      <dsp:spPr>
        <a:xfrm>
          <a:off x="7232264" y="2943063"/>
          <a:ext cx="3792171" cy="9531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smtClean="0"/>
            <a:t>Oncology Social Work Navigators </a:t>
          </a:r>
          <a:endParaRPr lang="en-US" sz="3200" kern="1200" dirty="0"/>
        </a:p>
      </dsp:txBody>
      <dsp:txXfrm>
        <a:off x="7232264" y="2943063"/>
        <a:ext cx="3792171" cy="953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4F415-1B75-4A19-A552-294F43289F26}">
      <dsp:nvSpPr>
        <dsp:cNvPr id="0" name=""/>
        <dsp:cNvSpPr/>
      </dsp:nvSpPr>
      <dsp:spPr>
        <a:xfrm>
          <a:off x="0" y="0"/>
          <a:ext cx="7315200" cy="1325880"/>
        </a:xfrm>
        <a:prstGeom prst="rect">
          <a:avLst/>
        </a:prstGeom>
        <a:solidFill>
          <a:schemeClr val="accent1"/>
        </a:solid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a:solidFill>
                <a:schemeClr val="bg1"/>
              </a:solidFill>
            </a:rPr>
            <a:t>Will navigated patients…</a:t>
          </a:r>
        </a:p>
      </dsp:txBody>
      <dsp:txXfrm>
        <a:off x="0" y="0"/>
        <a:ext cx="7315200" cy="1325880"/>
      </dsp:txXfrm>
    </dsp:sp>
    <dsp:sp modelId="{3BC19ECD-1599-4F93-B01B-D636D16F270D}">
      <dsp:nvSpPr>
        <dsp:cNvPr id="0" name=""/>
        <dsp:cNvSpPr/>
      </dsp:nvSpPr>
      <dsp:spPr>
        <a:xfrm>
          <a:off x="3571" y="1325880"/>
          <a:ext cx="2436018" cy="2784348"/>
        </a:xfrm>
        <a:prstGeom prst="rect">
          <a:avLst/>
        </a:prstGeom>
        <a:solidFill>
          <a:schemeClr val="accent2">
            <a:hueOff val="0"/>
            <a:satOff val="0"/>
            <a:lumOff val="0"/>
            <a:alphaOff val="0"/>
          </a:schemeClr>
        </a:solidFill>
        <a:ln w="12700" cap="flat" cmpd="sng" algn="ctr">
          <a:no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Receive </a:t>
          </a:r>
          <a:r>
            <a:rPr lang="en-US" sz="2000" b="1" kern="1200" dirty="0">
              <a:solidFill>
                <a:schemeClr val="tx1"/>
              </a:solidFill>
            </a:rPr>
            <a:t>timelier, definitive resolution </a:t>
          </a:r>
          <a:r>
            <a:rPr lang="en-US" sz="2000" kern="1200" dirty="0">
              <a:solidFill>
                <a:schemeClr val="tx1"/>
              </a:solidFill>
            </a:rPr>
            <a:t>following an abnormal finding?</a:t>
          </a:r>
        </a:p>
      </dsp:txBody>
      <dsp:txXfrm>
        <a:off x="3571" y="1325880"/>
        <a:ext cx="2436018" cy="2784348"/>
      </dsp:txXfrm>
    </dsp:sp>
    <dsp:sp modelId="{3C35CD98-6F93-4E9E-AED1-313F7C846323}">
      <dsp:nvSpPr>
        <dsp:cNvPr id="0" name=""/>
        <dsp:cNvSpPr/>
      </dsp:nvSpPr>
      <dsp:spPr>
        <a:xfrm>
          <a:off x="2439590" y="1325880"/>
          <a:ext cx="2436018" cy="2784348"/>
        </a:xfrm>
        <a:prstGeom prst="rect">
          <a:avLst/>
        </a:prstGeom>
        <a:gradFill flip="none" rotWithShape="0">
          <a:gsLst>
            <a:gs pos="0">
              <a:schemeClr val="accent3">
                <a:hueOff val="0"/>
                <a:satOff val="0"/>
                <a:lumOff val="0"/>
                <a:tint val="66000"/>
                <a:satMod val="160000"/>
              </a:schemeClr>
            </a:gs>
            <a:gs pos="50000">
              <a:schemeClr val="accent3">
                <a:hueOff val="0"/>
                <a:satOff val="0"/>
                <a:lumOff val="0"/>
                <a:tint val="44500"/>
                <a:satMod val="160000"/>
              </a:schemeClr>
            </a:gs>
            <a:gs pos="100000">
              <a:schemeClr val="accent3">
                <a:hueOff val="0"/>
                <a:satOff val="0"/>
                <a:lumOff val="0"/>
                <a:tint val="23500"/>
                <a:satMod val="160000"/>
              </a:schemeClr>
            </a:gs>
          </a:gsLst>
          <a:lin ang="27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Receive </a:t>
          </a:r>
          <a:r>
            <a:rPr lang="en-US" sz="2000" b="1" kern="1200" dirty="0">
              <a:solidFill>
                <a:schemeClr val="tx1"/>
              </a:solidFill>
            </a:rPr>
            <a:t>timelier treatments </a:t>
          </a:r>
          <a:r>
            <a:rPr lang="en-US" sz="2000" kern="1200" dirty="0">
              <a:solidFill>
                <a:schemeClr val="tx1"/>
              </a:solidFill>
            </a:rPr>
            <a:t>following a positive diagnosis?</a:t>
          </a:r>
        </a:p>
      </dsp:txBody>
      <dsp:txXfrm>
        <a:off x="2439590" y="1325880"/>
        <a:ext cx="2436018" cy="2784348"/>
      </dsp:txXfrm>
    </dsp:sp>
    <dsp:sp modelId="{81935D3D-AB56-47BB-8CCE-6F093F5E36AA}">
      <dsp:nvSpPr>
        <dsp:cNvPr id="0" name=""/>
        <dsp:cNvSpPr/>
      </dsp:nvSpPr>
      <dsp:spPr>
        <a:xfrm>
          <a:off x="4875609" y="1325880"/>
          <a:ext cx="2436018" cy="2784348"/>
        </a:xfrm>
        <a:prstGeom prst="rect">
          <a:avLst/>
        </a:prstGeom>
        <a:gradFill flip="none" rotWithShape="0">
          <a:gsLst>
            <a:gs pos="0">
              <a:schemeClr val="accent4">
                <a:hueOff val="0"/>
                <a:satOff val="0"/>
                <a:lumOff val="0"/>
                <a:tint val="66000"/>
                <a:satMod val="160000"/>
              </a:schemeClr>
            </a:gs>
            <a:gs pos="50000">
              <a:schemeClr val="accent4">
                <a:hueOff val="0"/>
                <a:satOff val="0"/>
                <a:lumOff val="0"/>
                <a:tint val="44500"/>
                <a:satMod val="160000"/>
              </a:schemeClr>
            </a:gs>
            <a:gs pos="100000">
              <a:schemeClr val="accent4">
                <a:hueOff val="0"/>
                <a:satOff val="0"/>
                <a:lumOff val="0"/>
                <a:tint val="23500"/>
                <a:satMod val="160000"/>
              </a:schemeClr>
            </a:gs>
          </a:gsLst>
          <a:lin ang="27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Improve their </a:t>
          </a:r>
          <a:r>
            <a:rPr lang="en-US" sz="2000" b="1" kern="1200" dirty="0">
              <a:solidFill>
                <a:schemeClr val="tx1"/>
              </a:solidFill>
            </a:rPr>
            <a:t>satisfaction </a:t>
          </a:r>
          <a:r>
            <a:rPr lang="en-US" sz="2000" kern="1200" dirty="0">
              <a:solidFill>
                <a:schemeClr val="tx1"/>
              </a:solidFill>
            </a:rPr>
            <a:t>with the health care system experience?</a:t>
          </a:r>
        </a:p>
      </dsp:txBody>
      <dsp:txXfrm>
        <a:off x="4875609" y="1325880"/>
        <a:ext cx="2436018" cy="2784348"/>
      </dsp:txXfrm>
    </dsp:sp>
    <dsp:sp modelId="{E60E4F72-2F26-4277-B82F-69AB0B4AC3F4}">
      <dsp:nvSpPr>
        <dsp:cNvPr id="0" name=""/>
        <dsp:cNvSpPr/>
      </dsp:nvSpPr>
      <dsp:spPr>
        <a:xfrm>
          <a:off x="0" y="4110228"/>
          <a:ext cx="7315200" cy="309372"/>
        </a:xfrm>
        <a:prstGeom prst="rect">
          <a:avLst/>
        </a:prstGeom>
        <a:solidFill>
          <a:schemeClr val="accent1"/>
        </a:solidFill>
        <a:ln>
          <a:noFill/>
        </a:ln>
        <a:effectLst/>
        <a:sp3d>
          <a:bevelT w="114300" prst="artDeco"/>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9C2BD-A7E6-E940-BCDF-9FC10748A369}">
      <dsp:nvSpPr>
        <dsp:cNvPr id="0" name=""/>
        <dsp:cNvSpPr/>
      </dsp:nvSpPr>
      <dsp:spPr>
        <a:xfrm>
          <a:off x="4235532" y="1030281"/>
          <a:ext cx="106680" cy="327152"/>
        </a:xfrm>
        <a:custGeom>
          <a:avLst/>
          <a:gdLst/>
          <a:ahLst/>
          <a:cxnLst/>
          <a:rect l="0" t="0" r="0" b="0"/>
          <a:pathLst>
            <a:path>
              <a:moveTo>
                <a:pt x="0" y="0"/>
              </a:moveTo>
              <a:lnTo>
                <a:pt x="0" y="327152"/>
              </a:lnTo>
              <a:lnTo>
                <a:pt x="106680" y="3271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1BFC9FEB-55F8-0048-8438-341A110048A9}">
      <dsp:nvSpPr>
        <dsp:cNvPr id="0" name=""/>
        <dsp:cNvSpPr/>
      </dsp:nvSpPr>
      <dsp:spPr>
        <a:xfrm>
          <a:off x="2798907" y="525328"/>
          <a:ext cx="1721104" cy="149352"/>
        </a:xfrm>
        <a:custGeom>
          <a:avLst/>
          <a:gdLst/>
          <a:ahLst/>
          <a:cxnLst/>
          <a:rect l="0" t="0" r="0" b="0"/>
          <a:pathLst>
            <a:path>
              <a:moveTo>
                <a:pt x="0" y="0"/>
              </a:moveTo>
              <a:lnTo>
                <a:pt x="0" y="74676"/>
              </a:lnTo>
              <a:lnTo>
                <a:pt x="1721104" y="74676"/>
              </a:lnTo>
              <a:lnTo>
                <a:pt x="1721104" y="1493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37AF5681-8890-154A-BCE0-D0081188A137}">
      <dsp:nvSpPr>
        <dsp:cNvPr id="0" name=""/>
        <dsp:cNvSpPr/>
      </dsp:nvSpPr>
      <dsp:spPr>
        <a:xfrm>
          <a:off x="3374980" y="1030281"/>
          <a:ext cx="106680" cy="327152"/>
        </a:xfrm>
        <a:custGeom>
          <a:avLst/>
          <a:gdLst/>
          <a:ahLst/>
          <a:cxnLst/>
          <a:rect l="0" t="0" r="0" b="0"/>
          <a:pathLst>
            <a:path>
              <a:moveTo>
                <a:pt x="0" y="0"/>
              </a:moveTo>
              <a:lnTo>
                <a:pt x="0" y="327152"/>
              </a:lnTo>
              <a:lnTo>
                <a:pt x="106680" y="3271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52211585-A24D-FE4A-AB7A-CD5B30FB3A6D}">
      <dsp:nvSpPr>
        <dsp:cNvPr id="0" name=""/>
        <dsp:cNvSpPr/>
      </dsp:nvSpPr>
      <dsp:spPr>
        <a:xfrm>
          <a:off x="2798907" y="525328"/>
          <a:ext cx="860552" cy="149352"/>
        </a:xfrm>
        <a:custGeom>
          <a:avLst/>
          <a:gdLst/>
          <a:ahLst/>
          <a:cxnLst/>
          <a:rect l="0" t="0" r="0" b="0"/>
          <a:pathLst>
            <a:path>
              <a:moveTo>
                <a:pt x="0" y="0"/>
              </a:moveTo>
              <a:lnTo>
                <a:pt x="0" y="74676"/>
              </a:lnTo>
              <a:lnTo>
                <a:pt x="860552" y="74676"/>
              </a:lnTo>
              <a:lnTo>
                <a:pt x="860552" y="1493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797F3018-40DB-BE46-AC2F-29D1A5A3D8AA}">
      <dsp:nvSpPr>
        <dsp:cNvPr id="0" name=""/>
        <dsp:cNvSpPr/>
      </dsp:nvSpPr>
      <dsp:spPr>
        <a:xfrm>
          <a:off x="2514427" y="1030281"/>
          <a:ext cx="106680" cy="832104"/>
        </a:xfrm>
        <a:custGeom>
          <a:avLst/>
          <a:gdLst/>
          <a:ahLst/>
          <a:cxnLst/>
          <a:rect l="0" t="0" r="0" b="0"/>
          <a:pathLst>
            <a:path>
              <a:moveTo>
                <a:pt x="0" y="0"/>
              </a:moveTo>
              <a:lnTo>
                <a:pt x="0" y="832104"/>
              </a:lnTo>
              <a:lnTo>
                <a:pt x="106680" y="832104"/>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7577F898-DCA7-DC49-B748-F151FF44F634}">
      <dsp:nvSpPr>
        <dsp:cNvPr id="0" name=""/>
        <dsp:cNvSpPr/>
      </dsp:nvSpPr>
      <dsp:spPr>
        <a:xfrm>
          <a:off x="2514427" y="1030281"/>
          <a:ext cx="106680" cy="327152"/>
        </a:xfrm>
        <a:custGeom>
          <a:avLst/>
          <a:gdLst/>
          <a:ahLst/>
          <a:cxnLst/>
          <a:rect l="0" t="0" r="0" b="0"/>
          <a:pathLst>
            <a:path>
              <a:moveTo>
                <a:pt x="0" y="0"/>
              </a:moveTo>
              <a:lnTo>
                <a:pt x="0" y="327152"/>
              </a:lnTo>
              <a:lnTo>
                <a:pt x="106680" y="3271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3F032905-E525-6E48-8529-7A021EB12BBB}">
      <dsp:nvSpPr>
        <dsp:cNvPr id="0" name=""/>
        <dsp:cNvSpPr/>
      </dsp:nvSpPr>
      <dsp:spPr>
        <a:xfrm>
          <a:off x="2753187" y="525328"/>
          <a:ext cx="91440" cy="149352"/>
        </a:xfrm>
        <a:custGeom>
          <a:avLst/>
          <a:gdLst/>
          <a:ahLst/>
          <a:cxnLst/>
          <a:rect l="0" t="0" r="0" b="0"/>
          <a:pathLst>
            <a:path>
              <a:moveTo>
                <a:pt x="45720" y="0"/>
              </a:moveTo>
              <a:lnTo>
                <a:pt x="45720" y="1493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24A60E-0234-F348-A889-C0FA15C232D3}">
      <dsp:nvSpPr>
        <dsp:cNvPr id="0" name=""/>
        <dsp:cNvSpPr/>
      </dsp:nvSpPr>
      <dsp:spPr>
        <a:xfrm>
          <a:off x="1653875" y="1030281"/>
          <a:ext cx="106680" cy="1337056"/>
        </a:xfrm>
        <a:custGeom>
          <a:avLst/>
          <a:gdLst/>
          <a:ahLst/>
          <a:cxnLst/>
          <a:rect l="0" t="0" r="0" b="0"/>
          <a:pathLst>
            <a:path>
              <a:moveTo>
                <a:pt x="0" y="0"/>
              </a:moveTo>
              <a:lnTo>
                <a:pt x="0" y="1337056"/>
              </a:lnTo>
              <a:lnTo>
                <a:pt x="106680" y="1337056"/>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C2C91572-8B1C-CB4B-8059-20FA10D951BA}">
      <dsp:nvSpPr>
        <dsp:cNvPr id="0" name=""/>
        <dsp:cNvSpPr/>
      </dsp:nvSpPr>
      <dsp:spPr>
        <a:xfrm>
          <a:off x="1653875" y="1030281"/>
          <a:ext cx="106680" cy="832104"/>
        </a:xfrm>
        <a:custGeom>
          <a:avLst/>
          <a:gdLst/>
          <a:ahLst/>
          <a:cxnLst/>
          <a:rect l="0" t="0" r="0" b="0"/>
          <a:pathLst>
            <a:path>
              <a:moveTo>
                <a:pt x="0" y="0"/>
              </a:moveTo>
              <a:lnTo>
                <a:pt x="0" y="832104"/>
              </a:lnTo>
              <a:lnTo>
                <a:pt x="106680" y="832104"/>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73BF22B-CDA8-C242-B12D-8A5CFA1A406A}">
      <dsp:nvSpPr>
        <dsp:cNvPr id="0" name=""/>
        <dsp:cNvSpPr/>
      </dsp:nvSpPr>
      <dsp:spPr>
        <a:xfrm>
          <a:off x="1653875" y="1030281"/>
          <a:ext cx="106680" cy="327152"/>
        </a:xfrm>
        <a:custGeom>
          <a:avLst/>
          <a:gdLst/>
          <a:ahLst/>
          <a:cxnLst/>
          <a:rect l="0" t="0" r="0" b="0"/>
          <a:pathLst>
            <a:path>
              <a:moveTo>
                <a:pt x="0" y="0"/>
              </a:moveTo>
              <a:lnTo>
                <a:pt x="0" y="327152"/>
              </a:lnTo>
              <a:lnTo>
                <a:pt x="106680" y="3271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7FB80D73-7C15-5442-B4E4-DBB5F6125CB6}">
      <dsp:nvSpPr>
        <dsp:cNvPr id="0" name=""/>
        <dsp:cNvSpPr/>
      </dsp:nvSpPr>
      <dsp:spPr>
        <a:xfrm>
          <a:off x="1938355" y="525328"/>
          <a:ext cx="860552" cy="149352"/>
        </a:xfrm>
        <a:custGeom>
          <a:avLst/>
          <a:gdLst/>
          <a:ahLst/>
          <a:cxnLst/>
          <a:rect l="0" t="0" r="0" b="0"/>
          <a:pathLst>
            <a:path>
              <a:moveTo>
                <a:pt x="860552" y="0"/>
              </a:moveTo>
              <a:lnTo>
                <a:pt x="860552" y="74676"/>
              </a:lnTo>
              <a:lnTo>
                <a:pt x="0" y="74676"/>
              </a:lnTo>
              <a:lnTo>
                <a:pt x="0" y="1493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C0B37E-BAFC-8E48-94D5-846E9CB670C0}">
      <dsp:nvSpPr>
        <dsp:cNvPr id="0" name=""/>
        <dsp:cNvSpPr/>
      </dsp:nvSpPr>
      <dsp:spPr>
        <a:xfrm>
          <a:off x="793323" y="1030281"/>
          <a:ext cx="106680" cy="327152"/>
        </a:xfrm>
        <a:custGeom>
          <a:avLst/>
          <a:gdLst/>
          <a:ahLst/>
          <a:cxnLst/>
          <a:rect l="0" t="0" r="0" b="0"/>
          <a:pathLst>
            <a:path>
              <a:moveTo>
                <a:pt x="0" y="0"/>
              </a:moveTo>
              <a:lnTo>
                <a:pt x="0" y="327152"/>
              </a:lnTo>
              <a:lnTo>
                <a:pt x="106680" y="3271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882248D5-2EC6-9041-9C1A-579E7AF02F86}">
      <dsp:nvSpPr>
        <dsp:cNvPr id="0" name=""/>
        <dsp:cNvSpPr/>
      </dsp:nvSpPr>
      <dsp:spPr>
        <a:xfrm>
          <a:off x="1077803" y="525328"/>
          <a:ext cx="1721104" cy="149352"/>
        </a:xfrm>
        <a:custGeom>
          <a:avLst/>
          <a:gdLst/>
          <a:ahLst/>
          <a:cxnLst/>
          <a:rect l="0" t="0" r="0" b="0"/>
          <a:pathLst>
            <a:path>
              <a:moveTo>
                <a:pt x="1721104" y="0"/>
              </a:moveTo>
              <a:lnTo>
                <a:pt x="1721104" y="74676"/>
              </a:lnTo>
              <a:lnTo>
                <a:pt x="0" y="74676"/>
              </a:lnTo>
              <a:lnTo>
                <a:pt x="0" y="14935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9413C326-3AFE-E24D-924D-E14CF46559CB}">
      <dsp:nvSpPr>
        <dsp:cNvPr id="0" name=""/>
        <dsp:cNvSpPr/>
      </dsp:nvSpPr>
      <dsp:spPr>
        <a:xfrm>
          <a:off x="1727875" y="203"/>
          <a:ext cx="2142064" cy="525125"/>
        </a:xfrm>
        <a:prstGeom prst="rect">
          <a:avLst/>
        </a:prstGeom>
        <a:solidFill>
          <a:srgbClr val="00206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Clinical Advisory Panel (CAP)</a:t>
          </a:r>
        </a:p>
      </dsp:txBody>
      <dsp:txXfrm>
        <a:off x="1727875" y="203"/>
        <a:ext cx="2142064" cy="525125"/>
      </dsp:txXfrm>
    </dsp:sp>
    <dsp:sp modelId="{D20533B6-D9A4-844D-B722-C9009D00C8AA}">
      <dsp:nvSpPr>
        <dsp:cNvPr id="0" name=""/>
        <dsp:cNvSpPr/>
      </dsp:nvSpPr>
      <dsp:spPr>
        <a:xfrm>
          <a:off x="722203" y="674680"/>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BMC</a:t>
          </a:r>
        </a:p>
      </dsp:txBody>
      <dsp:txXfrm>
        <a:off x="722203" y="674680"/>
        <a:ext cx="711200" cy="355600"/>
      </dsp:txXfrm>
    </dsp:sp>
    <dsp:sp modelId="{2490AE6A-727D-4247-A1D3-DD0DA6AC9EC7}">
      <dsp:nvSpPr>
        <dsp:cNvPr id="0" name=""/>
        <dsp:cNvSpPr/>
      </dsp:nvSpPr>
      <dsp:spPr>
        <a:xfrm>
          <a:off x="900003" y="1179633"/>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Naomi Ko MD, MPH</a:t>
          </a:r>
        </a:p>
      </dsp:txBody>
      <dsp:txXfrm>
        <a:off x="900003" y="1179633"/>
        <a:ext cx="711200" cy="355600"/>
      </dsp:txXfrm>
    </dsp:sp>
    <dsp:sp modelId="{99D28B42-84B6-C849-B6C4-7B03C24256B8}">
      <dsp:nvSpPr>
        <dsp:cNvPr id="0" name=""/>
        <dsp:cNvSpPr/>
      </dsp:nvSpPr>
      <dsp:spPr>
        <a:xfrm>
          <a:off x="1582755" y="674680"/>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BIDMC</a:t>
          </a:r>
        </a:p>
      </dsp:txBody>
      <dsp:txXfrm>
        <a:off x="1582755" y="674680"/>
        <a:ext cx="711200" cy="355600"/>
      </dsp:txXfrm>
    </dsp:sp>
    <dsp:sp modelId="{0A6DAFF4-5A81-5045-AC95-C069EB32A858}">
      <dsp:nvSpPr>
        <dsp:cNvPr id="0" name=""/>
        <dsp:cNvSpPr/>
      </dsp:nvSpPr>
      <dsp:spPr>
        <a:xfrm>
          <a:off x="1760555" y="1179633"/>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Ted James MD</a:t>
          </a:r>
        </a:p>
      </dsp:txBody>
      <dsp:txXfrm>
        <a:off x="1760555" y="1179633"/>
        <a:ext cx="711200" cy="355600"/>
      </dsp:txXfrm>
    </dsp:sp>
    <dsp:sp modelId="{48AB5295-7C8E-2440-B65A-6B4F71142DC1}">
      <dsp:nvSpPr>
        <dsp:cNvPr id="0" name=""/>
        <dsp:cNvSpPr/>
      </dsp:nvSpPr>
      <dsp:spPr>
        <a:xfrm>
          <a:off x="1760555" y="1684585"/>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Monica Valero Camacho MD</a:t>
          </a:r>
        </a:p>
      </dsp:txBody>
      <dsp:txXfrm>
        <a:off x="1760555" y="1684585"/>
        <a:ext cx="711200" cy="355600"/>
      </dsp:txXfrm>
    </dsp:sp>
    <dsp:sp modelId="{DF25E626-EFC8-364F-A20E-773EEFDEC857}">
      <dsp:nvSpPr>
        <dsp:cNvPr id="0" name=""/>
        <dsp:cNvSpPr/>
      </dsp:nvSpPr>
      <dsp:spPr>
        <a:xfrm>
          <a:off x="1760555" y="2189537"/>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err="1"/>
            <a:t>JoEllen</a:t>
          </a:r>
          <a:r>
            <a:rPr lang="en-US" sz="800" kern="1200" dirty="0"/>
            <a:t> Ross RN</a:t>
          </a:r>
        </a:p>
      </dsp:txBody>
      <dsp:txXfrm>
        <a:off x="1760555" y="2189537"/>
        <a:ext cx="711200" cy="355600"/>
      </dsp:txXfrm>
    </dsp:sp>
    <dsp:sp modelId="{0ECED03C-588F-5C49-883F-68341C3EF52A}">
      <dsp:nvSpPr>
        <dsp:cNvPr id="0" name=""/>
        <dsp:cNvSpPr/>
      </dsp:nvSpPr>
      <dsp:spPr>
        <a:xfrm>
          <a:off x="2443307" y="674680"/>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Tufts</a:t>
          </a:r>
        </a:p>
      </dsp:txBody>
      <dsp:txXfrm>
        <a:off x="2443307" y="674680"/>
        <a:ext cx="711200" cy="355600"/>
      </dsp:txXfrm>
    </dsp:sp>
    <dsp:sp modelId="{99F29F4A-FCE3-2D4E-BCA8-A2FF88CAC836}">
      <dsp:nvSpPr>
        <dsp:cNvPr id="0" name=""/>
        <dsp:cNvSpPr/>
      </dsp:nvSpPr>
      <dsp:spPr>
        <a:xfrm>
          <a:off x="2621107" y="1179633"/>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Susan Parsons MD</a:t>
          </a:r>
        </a:p>
      </dsp:txBody>
      <dsp:txXfrm>
        <a:off x="2621107" y="1179633"/>
        <a:ext cx="711200" cy="355600"/>
      </dsp:txXfrm>
    </dsp:sp>
    <dsp:sp modelId="{44287E40-5AA9-EB4F-B757-F1921B852C8C}">
      <dsp:nvSpPr>
        <dsp:cNvPr id="0" name=""/>
        <dsp:cNvSpPr/>
      </dsp:nvSpPr>
      <dsp:spPr>
        <a:xfrm>
          <a:off x="2621107" y="1684585"/>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Feng Qing Wang</a:t>
          </a:r>
        </a:p>
      </dsp:txBody>
      <dsp:txXfrm>
        <a:off x="2621107" y="1684585"/>
        <a:ext cx="711200" cy="355600"/>
      </dsp:txXfrm>
    </dsp:sp>
    <dsp:sp modelId="{5EEE773A-D03D-1F4C-8191-695DC3D199C5}">
      <dsp:nvSpPr>
        <dsp:cNvPr id="0" name=""/>
        <dsp:cNvSpPr/>
      </dsp:nvSpPr>
      <dsp:spPr>
        <a:xfrm>
          <a:off x="3303860" y="674680"/>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DFCI</a:t>
          </a:r>
        </a:p>
      </dsp:txBody>
      <dsp:txXfrm>
        <a:off x="3303860" y="674680"/>
        <a:ext cx="711200" cy="355600"/>
      </dsp:txXfrm>
    </dsp:sp>
    <dsp:sp modelId="{DCA5E597-30AD-994F-8BE5-A12D722790E5}">
      <dsp:nvSpPr>
        <dsp:cNvPr id="0" name=""/>
        <dsp:cNvSpPr/>
      </dsp:nvSpPr>
      <dsp:spPr>
        <a:xfrm>
          <a:off x="3481660" y="1179633"/>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Rachel Freedman MD, MPH</a:t>
          </a:r>
        </a:p>
      </dsp:txBody>
      <dsp:txXfrm>
        <a:off x="3481660" y="1179633"/>
        <a:ext cx="711200" cy="355600"/>
      </dsp:txXfrm>
    </dsp:sp>
    <dsp:sp modelId="{1CC23354-5F13-E943-8592-8CCEAD8AE2CA}">
      <dsp:nvSpPr>
        <dsp:cNvPr id="0" name=""/>
        <dsp:cNvSpPr/>
      </dsp:nvSpPr>
      <dsp:spPr>
        <a:xfrm>
          <a:off x="4164412" y="674680"/>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MGH</a:t>
          </a:r>
        </a:p>
      </dsp:txBody>
      <dsp:txXfrm>
        <a:off x="4164412" y="674680"/>
        <a:ext cx="711200" cy="355600"/>
      </dsp:txXfrm>
    </dsp:sp>
    <dsp:sp modelId="{001CA8C8-25D1-1942-BC11-EC75B46D2827}">
      <dsp:nvSpPr>
        <dsp:cNvPr id="0" name=""/>
        <dsp:cNvSpPr/>
      </dsp:nvSpPr>
      <dsp:spPr>
        <a:xfrm>
          <a:off x="4342212" y="1179633"/>
          <a:ext cx="711200" cy="35560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Beverly Moy MD, MPH</a:t>
          </a:r>
        </a:p>
      </dsp:txBody>
      <dsp:txXfrm>
        <a:off x="4342212" y="1179633"/>
        <a:ext cx="711200" cy="355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8B2FA-77B3-0544-929D-C4F51372191D}">
      <dsp:nvSpPr>
        <dsp:cNvPr id="0" name=""/>
        <dsp:cNvSpPr/>
      </dsp:nvSpPr>
      <dsp:spPr>
        <a:xfrm>
          <a:off x="3249919" y="317742"/>
          <a:ext cx="2217819" cy="129432"/>
        </a:xfrm>
        <a:custGeom>
          <a:avLst/>
          <a:gdLst/>
          <a:ahLst/>
          <a:cxnLst/>
          <a:rect l="0" t="0" r="0" b="0"/>
          <a:pathLst>
            <a:path>
              <a:moveTo>
                <a:pt x="0" y="0"/>
              </a:moveTo>
              <a:lnTo>
                <a:pt x="0" y="64716"/>
              </a:lnTo>
              <a:lnTo>
                <a:pt x="2217819" y="64716"/>
              </a:lnTo>
              <a:lnTo>
                <a:pt x="2217819" y="1294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910ED5-2B2F-7E4B-ACC2-5A64427D67E7}">
      <dsp:nvSpPr>
        <dsp:cNvPr id="0" name=""/>
        <dsp:cNvSpPr/>
      </dsp:nvSpPr>
      <dsp:spPr>
        <a:xfrm>
          <a:off x="4318498" y="1334259"/>
          <a:ext cx="151298" cy="374722"/>
        </a:xfrm>
        <a:custGeom>
          <a:avLst/>
          <a:gdLst/>
          <a:ahLst/>
          <a:cxnLst/>
          <a:rect l="0" t="0" r="0" b="0"/>
          <a:pathLst>
            <a:path>
              <a:moveTo>
                <a:pt x="0" y="0"/>
              </a:moveTo>
              <a:lnTo>
                <a:pt x="0" y="374722"/>
              </a:lnTo>
              <a:lnTo>
                <a:pt x="151298" y="374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4041D5-F52E-4C46-B3F3-A1087471DD3C}">
      <dsp:nvSpPr>
        <dsp:cNvPr id="0" name=""/>
        <dsp:cNvSpPr/>
      </dsp:nvSpPr>
      <dsp:spPr>
        <a:xfrm>
          <a:off x="4676240" y="755347"/>
          <a:ext cx="91440" cy="129432"/>
        </a:xfrm>
        <a:custGeom>
          <a:avLst/>
          <a:gdLst/>
          <a:ahLst/>
          <a:cxnLst/>
          <a:rect l="0" t="0" r="0" b="0"/>
          <a:pathLst>
            <a:path>
              <a:moveTo>
                <a:pt x="45720" y="0"/>
              </a:moveTo>
              <a:lnTo>
                <a:pt x="45720" y="129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89B77-8C64-C54B-83CD-FA5CF3D3123E}">
      <dsp:nvSpPr>
        <dsp:cNvPr id="0" name=""/>
        <dsp:cNvSpPr/>
      </dsp:nvSpPr>
      <dsp:spPr>
        <a:xfrm>
          <a:off x="3249919" y="317742"/>
          <a:ext cx="1472041" cy="129432"/>
        </a:xfrm>
        <a:custGeom>
          <a:avLst/>
          <a:gdLst/>
          <a:ahLst/>
          <a:cxnLst/>
          <a:rect l="0" t="0" r="0" b="0"/>
          <a:pathLst>
            <a:path>
              <a:moveTo>
                <a:pt x="0" y="0"/>
              </a:moveTo>
              <a:lnTo>
                <a:pt x="0" y="64716"/>
              </a:lnTo>
              <a:lnTo>
                <a:pt x="1472041" y="64716"/>
              </a:lnTo>
              <a:lnTo>
                <a:pt x="1472041" y="1294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514B3-710E-E041-BE22-F22F7B5960A2}">
      <dsp:nvSpPr>
        <dsp:cNvPr id="0" name=""/>
        <dsp:cNvSpPr/>
      </dsp:nvSpPr>
      <dsp:spPr>
        <a:xfrm>
          <a:off x="2998298" y="755347"/>
          <a:ext cx="92451" cy="363839"/>
        </a:xfrm>
        <a:custGeom>
          <a:avLst/>
          <a:gdLst/>
          <a:ahLst/>
          <a:cxnLst/>
          <a:rect l="0" t="0" r="0" b="0"/>
          <a:pathLst>
            <a:path>
              <a:moveTo>
                <a:pt x="0" y="0"/>
              </a:moveTo>
              <a:lnTo>
                <a:pt x="0" y="363839"/>
              </a:lnTo>
              <a:lnTo>
                <a:pt x="92451" y="3638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872B5-08FF-BD41-81B4-4C255B0E9298}">
      <dsp:nvSpPr>
        <dsp:cNvPr id="0" name=""/>
        <dsp:cNvSpPr/>
      </dsp:nvSpPr>
      <dsp:spPr>
        <a:xfrm>
          <a:off x="3199116" y="317742"/>
          <a:ext cx="91440" cy="129432"/>
        </a:xfrm>
        <a:custGeom>
          <a:avLst/>
          <a:gdLst/>
          <a:ahLst/>
          <a:cxnLst/>
          <a:rect l="0" t="0" r="0" b="0"/>
          <a:pathLst>
            <a:path>
              <a:moveTo>
                <a:pt x="50802" y="0"/>
              </a:moveTo>
              <a:lnTo>
                <a:pt x="50802" y="64716"/>
              </a:lnTo>
              <a:lnTo>
                <a:pt x="45720" y="64716"/>
              </a:lnTo>
              <a:lnTo>
                <a:pt x="45720" y="1294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3BE27-57A9-014D-A3E9-30827F6EE901}">
      <dsp:nvSpPr>
        <dsp:cNvPr id="0" name=""/>
        <dsp:cNvSpPr/>
      </dsp:nvSpPr>
      <dsp:spPr>
        <a:xfrm>
          <a:off x="2252520" y="755347"/>
          <a:ext cx="92451" cy="1029645"/>
        </a:xfrm>
        <a:custGeom>
          <a:avLst/>
          <a:gdLst/>
          <a:ahLst/>
          <a:cxnLst/>
          <a:rect l="0" t="0" r="0" b="0"/>
          <a:pathLst>
            <a:path>
              <a:moveTo>
                <a:pt x="0" y="0"/>
              </a:moveTo>
              <a:lnTo>
                <a:pt x="0" y="1029645"/>
              </a:lnTo>
              <a:lnTo>
                <a:pt x="92451" y="10296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90FDC9-BC9C-2D4A-BD9A-634542AFA3E4}">
      <dsp:nvSpPr>
        <dsp:cNvPr id="0" name=""/>
        <dsp:cNvSpPr/>
      </dsp:nvSpPr>
      <dsp:spPr>
        <a:xfrm>
          <a:off x="2252520" y="755347"/>
          <a:ext cx="92451" cy="375010"/>
        </a:xfrm>
        <a:custGeom>
          <a:avLst/>
          <a:gdLst/>
          <a:ahLst/>
          <a:cxnLst/>
          <a:rect l="0" t="0" r="0" b="0"/>
          <a:pathLst>
            <a:path>
              <a:moveTo>
                <a:pt x="0" y="0"/>
              </a:moveTo>
              <a:lnTo>
                <a:pt x="0" y="375010"/>
              </a:lnTo>
              <a:lnTo>
                <a:pt x="92451" y="3750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1B62D-6D03-F845-A0A2-ADAE11157B67}">
      <dsp:nvSpPr>
        <dsp:cNvPr id="0" name=""/>
        <dsp:cNvSpPr/>
      </dsp:nvSpPr>
      <dsp:spPr>
        <a:xfrm>
          <a:off x="2499058" y="317742"/>
          <a:ext cx="750860" cy="129432"/>
        </a:xfrm>
        <a:custGeom>
          <a:avLst/>
          <a:gdLst/>
          <a:ahLst/>
          <a:cxnLst/>
          <a:rect l="0" t="0" r="0" b="0"/>
          <a:pathLst>
            <a:path>
              <a:moveTo>
                <a:pt x="750860" y="0"/>
              </a:moveTo>
              <a:lnTo>
                <a:pt x="750860" y="64716"/>
              </a:lnTo>
              <a:lnTo>
                <a:pt x="0" y="64716"/>
              </a:lnTo>
              <a:lnTo>
                <a:pt x="0" y="1294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3E88D-C7DF-461D-9368-8CF76DB00F82}">
      <dsp:nvSpPr>
        <dsp:cNvPr id="0" name=""/>
        <dsp:cNvSpPr/>
      </dsp:nvSpPr>
      <dsp:spPr>
        <a:xfrm>
          <a:off x="1506741" y="1591260"/>
          <a:ext cx="92451" cy="283518"/>
        </a:xfrm>
        <a:custGeom>
          <a:avLst/>
          <a:gdLst/>
          <a:ahLst/>
          <a:cxnLst/>
          <a:rect l="0" t="0" r="0" b="0"/>
          <a:pathLst>
            <a:path>
              <a:moveTo>
                <a:pt x="0" y="0"/>
              </a:moveTo>
              <a:lnTo>
                <a:pt x="0" y="283518"/>
              </a:lnTo>
              <a:lnTo>
                <a:pt x="92451" y="2835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5E4C67-9CEF-FE48-A0B8-F37D2B4799B3}">
      <dsp:nvSpPr>
        <dsp:cNvPr id="0" name=""/>
        <dsp:cNvSpPr/>
      </dsp:nvSpPr>
      <dsp:spPr>
        <a:xfrm>
          <a:off x="1032099" y="755347"/>
          <a:ext cx="721180" cy="129432"/>
        </a:xfrm>
        <a:custGeom>
          <a:avLst/>
          <a:gdLst/>
          <a:ahLst/>
          <a:cxnLst/>
          <a:rect l="0" t="0" r="0" b="0"/>
          <a:pathLst>
            <a:path>
              <a:moveTo>
                <a:pt x="0" y="0"/>
              </a:moveTo>
              <a:lnTo>
                <a:pt x="0" y="64716"/>
              </a:lnTo>
              <a:lnTo>
                <a:pt x="721180" y="64716"/>
              </a:lnTo>
              <a:lnTo>
                <a:pt x="721180" y="129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78B7BE-D9DA-46A0-9E13-DCED3048A94C}">
      <dsp:nvSpPr>
        <dsp:cNvPr id="0" name=""/>
        <dsp:cNvSpPr/>
      </dsp:nvSpPr>
      <dsp:spPr>
        <a:xfrm>
          <a:off x="107621" y="1362506"/>
          <a:ext cx="157313" cy="833884"/>
        </a:xfrm>
        <a:custGeom>
          <a:avLst/>
          <a:gdLst/>
          <a:ahLst/>
          <a:cxnLst/>
          <a:rect l="0" t="0" r="0" b="0"/>
          <a:pathLst>
            <a:path>
              <a:moveTo>
                <a:pt x="0" y="0"/>
              </a:moveTo>
              <a:lnTo>
                <a:pt x="0" y="833884"/>
              </a:lnTo>
              <a:lnTo>
                <a:pt x="157313" y="8338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10D0A-2D57-EC4A-A883-F0ED4B43EBD6}">
      <dsp:nvSpPr>
        <dsp:cNvPr id="0" name=""/>
        <dsp:cNvSpPr/>
      </dsp:nvSpPr>
      <dsp:spPr>
        <a:xfrm>
          <a:off x="107621" y="1362506"/>
          <a:ext cx="157313" cy="339899"/>
        </a:xfrm>
        <a:custGeom>
          <a:avLst/>
          <a:gdLst/>
          <a:ahLst/>
          <a:cxnLst/>
          <a:rect l="0" t="0" r="0" b="0"/>
          <a:pathLst>
            <a:path>
              <a:moveTo>
                <a:pt x="0" y="0"/>
              </a:moveTo>
              <a:lnTo>
                <a:pt x="0" y="339899"/>
              </a:lnTo>
              <a:lnTo>
                <a:pt x="157313" y="3398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A60278-B4D4-B549-B8E4-4DA9C23A382D}">
      <dsp:nvSpPr>
        <dsp:cNvPr id="0" name=""/>
        <dsp:cNvSpPr/>
      </dsp:nvSpPr>
      <dsp:spPr>
        <a:xfrm>
          <a:off x="527123" y="755347"/>
          <a:ext cx="504975" cy="129432"/>
        </a:xfrm>
        <a:custGeom>
          <a:avLst/>
          <a:gdLst/>
          <a:ahLst/>
          <a:cxnLst/>
          <a:rect l="0" t="0" r="0" b="0"/>
          <a:pathLst>
            <a:path>
              <a:moveTo>
                <a:pt x="504975" y="0"/>
              </a:moveTo>
              <a:lnTo>
                <a:pt x="504975" y="64716"/>
              </a:lnTo>
              <a:lnTo>
                <a:pt x="0" y="64716"/>
              </a:lnTo>
              <a:lnTo>
                <a:pt x="0" y="129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F6C2D2-E58F-534E-A592-7F7725A91888}">
      <dsp:nvSpPr>
        <dsp:cNvPr id="0" name=""/>
        <dsp:cNvSpPr/>
      </dsp:nvSpPr>
      <dsp:spPr>
        <a:xfrm>
          <a:off x="1032099" y="317742"/>
          <a:ext cx="2217819" cy="129432"/>
        </a:xfrm>
        <a:custGeom>
          <a:avLst/>
          <a:gdLst/>
          <a:ahLst/>
          <a:cxnLst/>
          <a:rect l="0" t="0" r="0" b="0"/>
          <a:pathLst>
            <a:path>
              <a:moveTo>
                <a:pt x="2217819" y="0"/>
              </a:moveTo>
              <a:lnTo>
                <a:pt x="2217819" y="64716"/>
              </a:lnTo>
              <a:lnTo>
                <a:pt x="0" y="64716"/>
              </a:lnTo>
              <a:lnTo>
                <a:pt x="0" y="1294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8129D0-7A3B-A942-9117-F26BB1E9740D}">
      <dsp:nvSpPr>
        <dsp:cNvPr id="0" name=""/>
        <dsp:cNvSpPr/>
      </dsp:nvSpPr>
      <dsp:spPr>
        <a:xfrm>
          <a:off x="2675309" y="120265"/>
          <a:ext cx="1149219" cy="197477"/>
        </a:xfrm>
        <a:prstGeom prst="rect">
          <a:avLst/>
        </a:prstGeom>
        <a:solidFill>
          <a:srgbClr val="CB88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Navigators</a:t>
          </a:r>
          <a:endParaRPr lang="en-US" sz="1000" kern="1200" dirty="0"/>
        </a:p>
      </dsp:txBody>
      <dsp:txXfrm>
        <a:off x="2675309" y="120265"/>
        <a:ext cx="1149219" cy="197477"/>
      </dsp:txXfrm>
    </dsp:sp>
    <dsp:sp modelId="{61CFDE8A-D4F4-A74A-B4E7-CFEF66A336A8}">
      <dsp:nvSpPr>
        <dsp:cNvPr id="0" name=""/>
        <dsp:cNvSpPr/>
      </dsp:nvSpPr>
      <dsp:spPr>
        <a:xfrm>
          <a:off x="723926" y="447174"/>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BMC</a:t>
          </a:r>
        </a:p>
      </dsp:txBody>
      <dsp:txXfrm>
        <a:off x="723926" y="447174"/>
        <a:ext cx="616345" cy="308172"/>
      </dsp:txXfrm>
    </dsp:sp>
    <dsp:sp modelId="{5564E14F-5281-C146-9352-2B3B3CD8799E}">
      <dsp:nvSpPr>
        <dsp:cNvPr id="0" name=""/>
        <dsp:cNvSpPr/>
      </dsp:nvSpPr>
      <dsp:spPr>
        <a:xfrm>
          <a:off x="2746" y="884780"/>
          <a:ext cx="1048755" cy="4777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Supervisor</a:t>
          </a:r>
        </a:p>
      </dsp:txBody>
      <dsp:txXfrm>
        <a:off x="2746" y="884780"/>
        <a:ext cx="1048755" cy="477726"/>
      </dsp:txXfrm>
    </dsp:sp>
    <dsp:sp modelId="{DBE5C18D-51F8-B844-9A94-6CFED4E068D5}">
      <dsp:nvSpPr>
        <dsp:cNvPr id="0" name=""/>
        <dsp:cNvSpPr/>
      </dsp:nvSpPr>
      <dsp:spPr>
        <a:xfrm>
          <a:off x="264935" y="1491939"/>
          <a:ext cx="1050739" cy="420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Jackie Hernandez (PN)</a:t>
          </a:r>
        </a:p>
      </dsp:txBody>
      <dsp:txXfrm>
        <a:off x="264935" y="1491939"/>
        <a:ext cx="1050739" cy="420933"/>
      </dsp:txXfrm>
    </dsp:sp>
    <dsp:sp modelId="{A70448F5-4E64-4CD9-A042-F73E3259D55E}">
      <dsp:nvSpPr>
        <dsp:cNvPr id="0" name=""/>
        <dsp:cNvSpPr/>
      </dsp:nvSpPr>
      <dsp:spPr>
        <a:xfrm>
          <a:off x="264935" y="2042304"/>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Talissa Adrien (PN)</a:t>
          </a:r>
        </a:p>
      </dsp:txBody>
      <dsp:txXfrm>
        <a:off x="264935" y="2042304"/>
        <a:ext cx="616345" cy="308172"/>
      </dsp:txXfrm>
    </dsp:sp>
    <dsp:sp modelId="{BADA4CC2-F5BB-D14B-9358-714504EE1187}">
      <dsp:nvSpPr>
        <dsp:cNvPr id="0" name=""/>
        <dsp:cNvSpPr/>
      </dsp:nvSpPr>
      <dsp:spPr>
        <a:xfrm>
          <a:off x="1445107" y="884780"/>
          <a:ext cx="616345" cy="706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Alexis Finney (Supervisor)</a:t>
          </a:r>
        </a:p>
      </dsp:txBody>
      <dsp:txXfrm>
        <a:off x="1445107" y="884780"/>
        <a:ext cx="616345" cy="706479"/>
      </dsp:txXfrm>
    </dsp:sp>
    <dsp:sp modelId="{00E8E446-A3EE-47D0-A64A-999723D2D9EA}">
      <dsp:nvSpPr>
        <dsp:cNvPr id="0" name=""/>
        <dsp:cNvSpPr/>
      </dsp:nvSpPr>
      <dsp:spPr>
        <a:xfrm>
          <a:off x="1599193" y="1720692"/>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Janice </a:t>
          </a:r>
          <a:r>
            <a:rPr lang="en-US" sz="900" kern="1200" dirty="0" err="1"/>
            <a:t>DeBrito</a:t>
          </a:r>
          <a:r>
            <a:rPr lang="en-US" sz="900" kern="1200" dirty="0"/>
            <a:t> (PN)</a:t>
          </a:r>
        </a:p>
      </dsp:txBody>
      <dsp:txXfrm>
        <a:off x="1599193" y="1720692"/>
        <a:ext cx="616345" cy="308172"/>
      </dsp:txXfrm>
    </dsp:sp>
    <dsp:sp modelId="{88FE2DFC-9FDA-0842-9957-46C078B8DAE0}">
      <dsp:nvSpPr>
        <dsp:cNvPr id="0" name=""/>
        <dsp:cNvSpPr/>
      </dsp:nvSpPr>
      <dsp:spPr>
        <a:xfrm>
          <a:off x="2190885" y="447174"/>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BIDMC</a:t>
          </a:r>
        </a:p>
      </dsp:txBody>
      <dsp:txXfrm>
        <a:off x="2190885" y="447174"/>
        <a:ext cx="616345" cy="308172"/>
      </dsp:txXfrm>
    </dsp:sp>
    <dsp:sp modelId="{F67528A2-853C-B94E-82F1-51693EACECF4}">
      <dsp:nvSpPr>
        <dsp:cNvPr id="0" name=""/>
        <dsp:cNvSpPr/>
      </dsp:nvSpPr>
      <dsp:spPr>
        <a:xfrm>
          <a:off x="2344971" y="884780"/>
          <a:ext cx="616345" cy="4911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a:t>JoEllen</a:t>
          </a:r>
          <a:r>
            <a:rPr lang="en-US" sz="900" kern="1200" dirty="0"/>
            <a:t> Ross RN (PN)</a:t>
          </a:r>
        </a:p>
      </dsp:txBody>
      <dsp:txXfrm>
        <a:off x="2344971" y="884780"/>
        <a:ext cx="616345" cy="491156"/>
      </dsp:txXfrm>
    </dsp:sp>
    <dsp:sp modelId="{9248520A-6BCC-F549-A8FC-098D4B151EC6}">
      <dsp:nvSpPr>
        <dsp:cNvPr id="0" name=""/>
        <dsp:cNvSpPr/>
      </dsp:nvSpPr>
      <dsp:spPr>
        <a:xfrm>
          <a:off x="2344971" y="1505369"/>
          <a:ext cx="942114" cy="5592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Ellen </a:t>
          </a:r>
          <a:r>
            <a:rPr lang="en-US" sz="900" kern="1200" dirty="0" err="1"/>
            <a:t>Ohrenberger</a:t>
          </a:r>
          <a:r>
            <a:rPr lang="en-US" sz="900" kern="1200" dirty="0"/>
            <a:t> RN (PN)</a:t>
          </a:r>
        </a:p>
      </dsp:txBody>
      <dsp:txXfrm>
        <a:off x="2344971" y="1505369"/>
        <a:ext cx="942114" cy="559247"/>
      </dsp:txXfrm>
    </dsp:sp>
    <dsp:sp modelId="{9B9B6EA6-69C4-B94B-BFEE-29469C82E820}">
      <dsp:nvSpPr>
        <dsp:cNvPr id="0" name=""/>
        <dsp:cNvSpPr/>
      </dsp:nvSpPr>
      <dsp:spPr>
        <a:xfrm>
          <a:off x="2936663" y="447174"/>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Tufts</a:t>
          </a:r>
        </a:p>
      </dsp:txBody>
      <dsp:txXfrm>
        <a:off x="2936663" y="447174"/>
        <a:ext cx="616345" cy="308172"/>
      </dsp:txXfrm>
    </dsp:sp>
    <dsp:sp modelId="{7359A6C8-036F-FD43-9108-1D6119742AE6}">
      <dsp:nvSpPr>
        <dsp:cNvPr id="0" name=""/>
        <dsp:cNvSpPr/>
      </dsp:nvSpPr>
      <dsp:spPr>
        <a:xfrm>
          <a:off x="3090749" y="884780"/>
          <a:ext cx="997450" cy="4688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Feng Qing Wang (PN)</a:t>
          </a:r>
        </a:p>
      </dsp:txBody>
      <dsp:txXfrm>
        <a:off x="3090749" y="884780"/>
        <a:ext cx="997450" cy="468813"/>
      </dsp:txXfrm>
    </dsp:sp>
    <dsp:sp modelId="{D4A2153C-FE55-6C45-BF41-710F2E6BAEDA}">
      <dsp:nvSpPr>
        <dsp:cNvPr id="0" name=""/>
        <dsp:cNvSpPr/>
      </dsp:nvSpPr>
      <dsp:spPr>
        <a:xfrm>
          <a:off x="4413787" y="447174"/>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DFCI</a:t>
          </a:r>
        </a:p>
      </dsp:txBody>
      <dsp:txXfrm>
        <a:off x="4413787" y="447174"/>
        <a:ext cx="616345" cy="308172"/>
      </dsp:txXfrm>
    </dsp:sp>
    <dsp:sp modelId="{BC4C9193-0CE7-DE4F-A940-2C30CB033339}">
      <dsp:nvSpPr>
        <dsp:cNvPr id="0" name=""/>
        <dsp:cNvSpPr/>
      </dsp:nvSpPr>
      <dsp:spPr>
        <a:xfrm>
          <a:off x="4217632" y="884780"/>
          <a:ext cx="1008655" cy="449479"/>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Magnolia Contreras (Supervisor)</a:t>
          </a:r>
        </a:p>
      </dsp:txBody>
      <dsp:txXfrm>
        <a:off x="4217632" y="884780"/>
        <a:ext cx="1008655" cy="449479"/>
      </dsp:txXfrm>
    </dsp:sp>
    <dsp:sp modelId="{2FE9DDA1-992C-EB48-BBF1-9D661D90444F}">
      <dsp:nvSpPr>
        <dsp:cNvPr id="0" name=""/>
        <dsp:cNvSpPr/>
      </dsp:nvSpPr>
      <dsp:spPr>
        <a:xfrm>
          <a:off x="4469796" y="1463692"/>
          <a:ext cx="877306" cy="490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Marlene Escobar (PN)</a:t>
          </a:r>
        </a:p>
      </dsp:txBody>
      <dsp:txXfrm>
        <a:off x="4469796" y="1463692"/>
        <a:ext cx="877306" cy="490580"/>
      </dsp:txXfrm>
    </dsp:sp>
    <dsp:sp modelId="{3F07665B-EAA8-6947-A31E-A41C1DC10F60}">
      <dsp:nvSpPr>
        <dsp:cNvPr id="0" name=""/>
        <dsp:cNvSpPr/>
      </dsp:nvSpPr>
      <dsp:spPr>
        <a:xfrm>
          <a:off x="5159566" y="447174"/>
          <a:ext cx="616345" cy="3081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MGH</a:t>
          </a:r>
        </a:p>
      </dsp:txBody>
      <dsp:txXfrm>
        <a:off x="5159566" y="447174"/>
        <a:ext cx="616345" cy="308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F07F3-C5EC-E04A-88C7-36558EB43591}">
      <dsp:nvSpPr>
        <dsp:cNvPr id="0" name=""/>
        <dsp:cNvSpPr/>
      </dsp:nvSpPr>
      <dsp:spPr>
        <a:xfrm>
          <a:off x="2529285" y="960455"/>
          <a:ext cx="1980951" cy="229201"/>
        </a:xfrm>
        <a:custGeom>
          <a:avLst/>
          <a:gdLst/>
          <a:ahLst/>
          <a:cxnLst/>
          <a:rect l="0" t="0" r="0" b="0"/>
          <a:pathLst>
            <a:path>
              <a:moveTo>
                <a:pt x="0" y="0"/>
              </a:moveTo>
              <a:lnTo>
                <a:pt x="0" y="114600"/>
              </a:lnTo>
              <a:lnTo>
                <a:pt x="1980951" y="114600"/>
              </a:lnTo>
              <a:lnTo>
                <a:pt x="1980951" y="22920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42F422D-83EC-4C45-88E9-C6B55E44B66C}">
      <dsp:nvSpPr>
        <dsp:cNvPr id="0" name=""/>
        <dsp:cNvSpPr/>
      </dsp:nvSpPr>
      <dsp:spPr>
        <a:xfrm>
          <a:off x="2529285" y="960455"/>
          <a:ext cx="660317" cy="229201"/>
        </a:xfrm>
        <a:custGeom>
          <a:avLst/>
          <a:gdLst/>
          <a:ahLst/>
          <a:cxnLst/>
          <a:rect l="0" t="0" r="0" b="0"/>
          <a:pathLst>
            <a:path>
              <a:moveTo>
                <a:pt x="0" y="0"/>
              </a:moveTo>
              <a:lnTo>
                <a:pt x="0" y="114600"/>
              </a:lnTo>
              <a:lnTo>
                <a:pt x="660317" y="114600"/>
              </a:lnTo>
              <a:lnTo>
                <a:pt x="660317" y="22920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704A8CFB-5841-3741-84F0-346611923312}">
      <dsp:nvSpPr>
        <dsp:cNvPr id="0" name=""/>
        <dsp:cNvSpPr/>
      </dsp:nvSpPr>
      <dsp:spPr>
        <a:xfrm>
          <a:off x="1868967" y="960455"/>
          <a:ext cx="660317" cy="229201"/>
        </a:xfrm>
        <a:custGeom>
          <a:avLst/>
          <a:gdLst/>
          <a:ahLst/>
          <a:cxnLst/>
          <a:rect l="0" t="0" r="0" b="0"/>
          <a:pathLst>
            <a:path>
              <a:moveTo>
                <a:pt x="660317" y="0"/>
              </a:moveTo>
              <a:lnTo>
                <a:pt x="660317" y="114600"/>
              </a:lnTo>
              <a:lnTo>
                <a:pt x="0" y="114600"/>
              </a:lnTo>
              <a:lnTo>
                <a:pt x="0" y="22920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B2197B9-3D82-9C48-9A08-09D064CD0C3F}">
      <dsp:nvSpPr>
        <dsp:cNvPr id="0" name=""/>
        <dsp:cNvSpPr/>
      </dsp:nvSpPr>
      <dsp:spPr>
        <a:xfrm>
          <a:off x="548333" y="960455"/>
          <a:ext cx="1980951" cy="229201"/>
        </a:xfrm>
        <a:custGeom>
          <a:avLst/>
          <a:gdLst/>
          <a:ahLst/>
          <a:cxnLst/>
          <a:rect l="0" t="0" r="0" b="0"/>
          <a:pathLst>
            <a:path>
              <a:moveTo>
                <a:pt x="1980951" y="0"/>
              </a:moveTo>
              <a:lnTo>
                <a:pt x="1980951" y="114600"/>
              </a:lnTo>
              <a:lnTo>
                <a:pt x="0" y="114600"/>
              </a:lnTo>
              <a:lnTo>
                <a:pt x="0" y="22920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1983568" y="414738"/>
          <a:ext cx="1091433" cy="545716"/>
        </a:xfrm>
        <a:prstGeom prst="rect">
          <a:avLst/>
        </a:prstGeom>
        <a:solidFill>
          <a:srgbClr val="00B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Principal Investigators</a:t>
          </a:r>
        </a:p>
      </dsp:txBody>
      <dsp:txXfrm>
        <a:off x="1983568" y="414738"/>
        <a:ext cx="1091433" cy="545716"/>
      </dsp:txXfrm>
    </dsp:sp>
    <dsp:sp modelId="{3876357B-A49B-2945-92FB-95B7C41ADF1E}">
      <dsp:nvSpPr>
        <dsp:cNvPr id="0" name=""/>
        <dsp:cNvSpPr/>
      </dsp:nvSpPr>
      <dsp:spPr>
        <a:xfrm>
          <a:off x="2616" y="1189656"/>
          <a:ext cx="1091433" cy="545716"/>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Tracy Battaglia MD MPH (BU/BMC)</a:t>
          </a:r>
          <a:endParaRPr lang="en-US" sz="1200" kern="1200" dirty="0"/>
        </a:p>
      </dsp:txBody>
      <dsp:txXfrm>
        <a:off x="2616" y="1189656"/>
        <a:ext cx="1091433" cy="545716"/>
      </dsp:txXfrm>
    </dsp:sp>
    <dsp:sp modelId="{D0F8C120-0DA8-2F4E-A08E-CCA340DE26A0}">
      <dsp:nvSpPr>
        <dsp:cNvPr id="0" name=""/>
        <dsp:cNvSpPr/>
      </dsp:nvSpPr>
      <dsp:spPr>
        <a:xfrm>
          <a:off x="1323251" y="1189656"/>
          <a:ext cx="1091433" cy="545716"/>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Karen Freund MD MPH (Tufts)</a:t>
          </a:r>
          <a:endParaRPr lang="en-US" sz="1200" kern="1200" dirty="0"/>
        </a:p>
      </dsp:txBody>
      <dsp:txXfrm>
        <a:off x="1323251" y="1189656"/>
        <a:ext cx="1091433" cy="545716"/>
      </dsp:txXfrm>
    </dsp:sp>
    <dsp:sp modelId="{BE5D4A3A-1C86-FD4D-81DE-CC4BA3FEFA27}">
      <dsp:nvSpPr>
        <dsp:cNvPr id="0" name=""/>
        <dsp:cNvSpPr/>
      </dsp:nvSpPr>
      <dsp:spPr>
        <a:xfrm>
          <a:off x="2643885" y="1189656"/>
          <a:ext cx="1091433" cy="545716"/>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Jennifer Haas MD MPH (MGH)</a:t>
          </a:r>
          <a:endParaRPr lang="en-US" sz="1200" kern="1200" dirty="0"/>
        </a:p>
      </dsp:txBody>
      <dsp:txXfrm>
        <a:off x="2643885" y="1189656"/>
        <a:ext cx="1091433" cy="545716"/>
      </dsp:txXfrm>
    </dsp:sp>
    <dsp:sp modelId="{830B4DEB-1177-E348-BB3A-11CEC6E691B8}">
      <dsp:nvSpPr>
        <dsp:cNvPr id="0" name=""/>
        <dsp:cNvSpPr/>
      </dsp:nvSpPr>
      <dsp:spPr>
        <a:xfrm>
          <a:off x="3964519" y="1189656"/>
          <a:ext cx="1091433" cy="545716"/>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Stephenie Lemon PhD (UMass)</a:t>
          </a:r>
          <a:endParaRPr lang="en-US" sz="1200" kern="1200" dirty="0"/>
        </a:p>
      </dsp:txBody>
      <dsp:txXfrm>
        <a:off x="3964519" y="1189656"/>
        <a:ext cx="1091433" cy="545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AAB3B-6B9D-4766-B9E6-72341858BC63}">
      <dsp:nvSpPr>
        <dsp:cNvPr id="0" name=""/>
        <dsp:cNvSpPr/>
      </dsp:nvSpPr>
      <dsp:spPr>
        <a:xfrm>
          <a:off x="2122958" y="933677"/>
          <a:ext cx="1662713" cy="192380"/>
        </a:xfrm>
        <a:custGeom>
          <a:avLst/>
          <a:gdLst/>
          <a:ahLst/>
          <a:cxnLst/>
          <a:rect l="0" t="0" r="0" b="0"/>
          <a:pathLst>
            <a:path>
              <a:moveTo>
                <a:pt x="0" y="0"/>
              </a:moveTo>
              <a:lnTo>
                <a:pt x="0" y="96190"/>
              </a:lnTo>
              <a:lnTo>
                <a:pt x="1662713" y="96190"/>
              </a:lnTo>
              <a:lnTo>
                <a:pt x="1662713" y="192380"/>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37F329B9-FB0A-41C5-8C3F-9FF134E596AF}">
      <dsp:nvSpPr>
        <dsp:cNvPr id="0" name=""/>
        <dsp:cNvSpPr/>
      </dsp:nvSpPr>
      <dsp:spPr>
        <a:xfrm>
          <a:off x="2122958" y="933677"/>
          <a:ext cx="554237" cy="192380"/>
        </a:xfrm>
        <a:custGeom>
          <a:avLst/>
          <a:gdLst/>
          <a:ahLst/>
          <a:cxnLst/>
          <a:rect l="0" t="0" r="0" b="0"/>
          <a:pathLst>
            <a:path>
              <a:moveTo>
                <a:pt x="0" y="0"/>
              </a:moveTo>
              <a:lnTo>
                <a:pt x="0" y="96190"/>
              </a:lnTo>
              <a:lnTo>
                <a:pt x="554237" y="96190"/>
              </a:lnTo>
              <a:lnTo>
                <a:pt x="554237" y="192380"/>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704A8CFB-5841-3741-84F0-346611923312}">
      <dsp:nvSpPr>
        <dsp:cNvPr id="0" name=""/>
        <dsp:cNvSpPr/>
      </dsp:nvSpPr>
      <dsp:spPr>
        <a:xfrm>
          <a:off x="1568720" y="933677"/>
          <a:ext cx="554237" cy="192380"/>
        </a:xfrm>
        <a:custGeom>
          <a:avLst/>
          <a:gdLst/>
          <a:ahLst/>
          <a:cxnLst/>
          <a:rect l="0" t="0" r="0" b="0"/>
          <a:pathLst>
            <a:path>
              <a:moveTo>
                <a:pt x="554237" y="0"/>
              </a:moveTo>
              <a:lnTo>
                <a:pt x="554237" y="96190"/>
              </a:lnTo>
              <a:lnTo>
                <a:pt x="0" y="96190"/>
              </a:lnTo>
              <a:lnTo>
                <a:pt x="0" y="192380"/>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B2197B9-3D82-9C48-9A08-09D064CD0C3F}">
      <dsp:nvSpPr>
        <dsp:cNvPr id="0" name=""/>
        <dsp:cNvSpPr/>
      </dsp:nvSpPr>
      <dsp:spPr>
        <a:xfrm>
          <a:off x="460244" y="933677"/>
          <a:ext cx="1662713" cy="192380"/>
        </a:xfrm>
        <a:custGeom>
          <a:avLst/>
          <a:gdLst/>
          <a:ahLst/>
          <a:cxnLst/>
          <a:rect l="0" t="0" r="0" b="0"/>
          <a:pathLst>
            <a:path>
              <a:moveTo>
                <a:pt x="1662713" y="0"/>
              </a:moveTo>
              <a:lnTo>
                <a:pt x="1662713" y="96190"/>
              </a:lnTo>
              <a:lnTo>
                <a:pt x="0" y="96190"/>
              </a:lnTo>
              <a:lnTo>
                <a:pt x="0" y="192380"/>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1104726" y="475630"/>
          <a:ext cx="2036462" cy="458047"/>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BMC Research Team</a:t>
          </a:r>
        </a:p>
      </dsp:txBody>
      <dsp:txXfrm>
        <a:off x="1104726" y="475630"/>
        <a:ext cx="2036462" cy="458047"/>
      </dsp:txXfrm>
    </dsp:sp>
    <dsp:sp modelId="{3876357B-A49B-2945-92FB-95B7C41ADF1E}">
      <dsp:nvSpPr>
        <dsp:cNvPr id="0" name=""/>
        <dsp:cNvSpPr/>
      </dsp:nvSpPr>
      <dsp:spPr>
        <a:xfrm>
          <a:off x="2196" y="1126058"/>
          <a:ext cx="916095" cy="45804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0" i="0" kern="1200" dirty="0"/>
            <a:t>Erika Christenson (Project Manager)</a:t>
          </a:r>
          <a:endParaRPr lang="en-US" sz="1000" kern="1200" dirty="0"/>
        </a:p>
      </dsp:txBody>
      <dsp:txXfrm>
        <a:off x="2196" y="1126058"/>
        <a:ext cx="916095" cy="458047"/>
      </dsp:txXfrm>
    </dsp:sp>
    <dsp:sp modelId="{D0F8C120-0DA8-2F4E-A08E-CCA340DE26A0}">
      <dsp:nvSpPr>
        <dsp:cNvPr id="0" name=""/>
        <dsp:cNvSpPr/>
      </dsp:nvSpPr>
      <dsp:spPr>
        <a:xfrm>
          <a:off x="1110672" y="1126058"/>
          <a:ext cx="916095" cy="45804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Debi Amburgey (Project Coordinator)</a:t>
          </a:r>
        </a:p>
      </dsp:txBody>
      <dsp:txXfrm>
        <a:off x="1110672" y="1126058"/>
        <a:ext cx="916095" cy="458047"/>
      </dsp:txXfrm>
    </dsp:sp>
    <dsp:sp modelId="{4C02BC0B-3D44-458D-B3FD-6EFF3D55B83B}">
      <dsp:nvSpPr>
        <dsp:cNvPr id="0" name=""/>
        <dsp:cNvSpPr/>
      </dsp:nvSpPr>
      <dsp:spPr>
        <a:xfrm>
          <a:off x="2219148" y="1126058"/>
          <a:ext cx="916095" cy="45804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a:t>Mady</a:t>
          </a:r>
          <a:r>
            <a:rPr lang="en-US" sz="1000" kern="1200" dirty="0"/>
            <a:t> FitzGerald (RA)</a:t>
          </a:r>
        </a:p>
      </dsp:txBody>
      <dsp:txXfrm>
        <a:off x="2219148" y="1126058"/>
        <a:ext cx="916095" cy="458047"/>
      </dsp:txXfrm>
    </dsp:sp>
    <dsp:sp modelId="{5369B361-90CF-4EA6-BE52-D2B7F0864CC4}">
      <dsp:nvSpPr>
        <dsp:cNvPr id="0" name=""/>
        <dsp:cNvSpPr/>
      </dsp:nvSpPr>
      <dsp:spPr>
        <a:xfrm>
          <a:off x="3327623" y="1126058"/>
          <a:ext cx="916095" cy="458047"/>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Julia Vance (Project Coordinator)</a:t>
          </a:r>
        </a:p>
      </dsp:txBody>
      <dsp:txXfrm>
        <a:off x="3327623" y="1126058"/>
        <a:ext cx="916095" cy="4580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8551E-1555-264E-B454-ED6F621092C3}">
      <dsp:nvSpPr>
        <dsp:cNvPr id="0" name=""/>
        <dsp:cNvSpPr/>
      </dsp:nvSpPr>
      <dsp:spPr>
        <a:xfrm>
          <a:off x="1847126" y="1731300"/>
          <a:ext cx="1446680" cy="167384"/>
        </a:xfrm>
        <a:custGeom>
          <a:avLst/>
          <a:gdLst/>
          <a:ahLst/>
          <a:cxnLst/>
          <a:rect l="0" t="0" r="0" b="0"/>
          <a:pathLst>
            <a:path>
              <a:moveTo>
                <a:pt x="0" y="0"/>
              </a:moveTo>
              <a:lnTo>
                <a:pt x="0" y="83692"/>
              </a:lnTo>
              <a:lnTo>
                <a:pt x="1446680" y="83692"/>
              </a:lnTo>
              <a:lnTo>
                <a:pt x="1446680" y="167384"/>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B358247F-609D-BF4E-82CF-9989B8667F89}">
      <dsp:nvSpPr>
        <dsp:cNvPr id="0" name=""/>
        <dsp:cNvSpPr/>
      </dsp:nvSpPr>
      <dsp:spPr>
        <a:xfrm>
          <a:off x="1847126" y="1731300"/>
          <a:ext cx="482226" cy="167384"/>
        </a:xfrm>
        <a:custGeom>
          <a:avLst/>
          <a:gdLst/>
          <a:ahLst/>
          <a:cxnLst/>
          <a:rect l="0" t="0" r="0" b="0"/>
          <a:pathLst>
            <a:path>
              <a:moveTo>
                <a:pt x="0" y="0"/>
              </a:moveTo>
              <a:lnTo>
                <a:pt x="0" y="83692"/>
              </a:lnTo>
              <a:lnTo>
                <a:pt x="482226" y="83692"/>
              </a:lnTo>
              <a:lnTo>
                <a:pt x="482226" y="167384"/>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704A8CFB-5841-3741-84F0-346611923312}">
      <dsp:nvSpPr>
        <dsp:cNvPr id="0" name=""/>
        <dsp:cNvSpPr/>
      </dsp:nvSpPr>
      <dsp:spPr>
        <a:xfrm>
          <a:off x="1364899" y="1731300"/>
          <a:ext cx="482226" cy="167384"/>
        </a:xfrm>
        <a:custGeom>
          <a:avLst/>
          <a:gdLst/>
          <a:ahLst/>
          <a:cxnLst/>
          <a:rect l="0" t="0" r="0" b="0"/>
          <a:pathLst>
            <a:path>
              <a:moveTo>
                <a:pt x="482226" y="0"/>
              </a:moveTo>
              <a:lnTo>
                <a:pt x="482226" y="83692"/>
              </a:lnTo>
              <a:lnTo>
                <a:pt x="0" y="83692"/>
              </a:lnTo>
              <a:lnTo>
                <a:pt x="0" y="167384"/>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B2197B9-3D82-9C48-9A08-09D064CD0C3F}">
      <dsp:nvSpPr>
        <dsp:cNvPr id="0" name=""/>
        <dsp:cNvSpPr/>
      </dsp:nvSpPr>
      <dsp:spPr>
        <a:xfrm>
          <a:off x="400445" y="1731300"/>
          <a:ext cx="1446680" cy="167384"/>
        </a:xfrm>
        <a:custGeom>
          <a:avLst/>
          <a:gdLst/>
          <a:ahLst/>
          <a:cxnLst/>
          <a:rect l="0" t="0" r="0" b="0"/>
          <a:pathLst>
            <a:path>
              <a:moveTo>
                <a:pt x="1446680" y="0"/>
              </a:moveTo>
              <a:lnTo>
                <a:pt x="1446680" y="83692"/>
              </a:lnTo>
              <a:lnTo>
                <a:pt x="0" y="83692"/>
              </a:lnTo>
              <a:lnTo>
                <a:pt x="0" y="167384"/>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764240" y="1327748"/>
          <a:ext cx="2165772" cy="403552"/>
        </a:xfrm>
        <a:prstGeom prst="rect">
          <a:avLst/>
        </a:prstGeom>
        <a:solidFill>
          <a:srgbClr val="00B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Aunt Bertha/</a:t>
          </a:r>
          <a:r>
            <a:rPr lang="en-US" sz="1400" kern="1200" dirty="0" err="1"/>
            <a:t>SDoH</a:t>
          </a:r>
          <a:r>
            <a:rPr lang="en-US" sz="1400" kern="1200" dirty="0"/>
            <a:t> </a:t>
          </a:r>
        </a:p>
      </dsp:txBody>
      <dsp:txXfrm>
        <a:off x="764240" y="1327748"/>
        <a:ext cx="2165772" cy="403552"/>
      </dsp:txXfrm>
    </dsp:sp>
    <dsp:sp modelId="{3876357B-A49B-2945-92FB-95B7C41ADF1E}">
      <dsp:nvSpPr>
        <dsp:cNvPr id="0" name=""/>
        <dsp:cNvSpPr/>
      </dsp:nvSpPr>
      <dsp:spPr>
        <a:xfrm>
          <a:off x="1910" y="1898685"/>
          <a:ext cx="797069" cy="39853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0" i="0" kern="1200" dirty="0"/>
            <a:t>Jennifer Haas, MD MPH</a:t>
          </a:r>
          <a:endParaRPr lang="en-US" sz="900" kern="1200" dirty="0"/>
        </a:p>
      </dsp:txBody>
      <dsp:txXfrm>
        <a:off x="1910" y="1898685"/>
        <a:ext cx="797069" cy="398534"/>
      </dsp:txXfrm>
    </dsp:sp>
    <dsp:sp modelId="{D0F8C120-0DA8-2F4E-A08E-CCA340DE26A0}">
      <dsp:nvSpPr>
        <dsp:cNvPr id="0" name=""/>
        <dsp:cNvSpPr/>
      </dsp:nvSpPr>
      <dsp:spPr>
        <a:xfrm>
          <a:off x="966364" y="1898685"/>
          <a:ext cx="797069" cy="39853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a:t>Caylin</a:t>
          </a:r>
          <a:r>
            <a:rPr lang="en-US" sz="900" kern="1200" dirty="0"/>
            <a:t> </a:t>
          </a:r>
          <a:r>
            <a:rPr lang="en-US" sz="900" kern="1200" dirty="0" err="1"/>
            <a:t>Marotta</a:t>
          </a:r>
          <a:r>
            <a:rPr lang="en-US" sz="900" kern="1200" dirty="0"/>
            <a:t> MPH (MGH)</a:t>
          </a:r>
        </a:p>
      </dsp:txBody>
      <dsp:txXfrm>
        <a:off x="966364" y="1898685"/>
        <a:ext cx="797069" cy="398534"/>
      </dsp:txXfrm>
    </dsp:sp>
    <dsp:sp modelId="{DE7188A7-8119-0F4D-AD5E-517042C40BA0}">
      <dsp:nvSpPr>
        <dsp:cNvPr id="0" name=""/>
        <dsp:cNvSpPr/>
      </dsp:nvSpPr>
      <dsp:spPr>
        <a:xfrm>
          <a:off x="1930818" y="1898685"/>
          <a:ext cx="797069" cy="39853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Cheryl Clark MD, ScD (BWH)</a:t>
          </a:r>
        </a:p>
      </dsp:txBody>
      <dsp:txXfrm>
        <a:off x="1930818" y="1898685"/>
        <a:ext cx="797069" cy="398534"/>
      </dsp:txXfrm>
    </dsp:sp>
    <dsp:sp modelId="{88A860CE-E206-E245-B621-BE16864D1750}">
      <dsp:nvSpPr>
        <dsp:cNvPr id="0" name=""/>
        <dsp:cNvSpPr/>
      </dsp:nvSpPr>
      <dsp:spPr>
        <a:xfrm>
          <a:off x="2895272" y="1898685"/>
          <a:ext cx="797069" cy="39853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Amy Wint, MPH (MGH)</a:t>
          </a:r>
        </a:p>
      </dsp:txBody>
      <dsp:txXfrm>
        <a:off x="2895272" y="1898685"/>
        <a:ext cx="797069" cy="3985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B8F9D-AA64-7643-BE61-961652B3290E}">
      <dsp:nvSpPr>
        <dsp:cNvPr id="0" name=""/>
        <dsp:cNvSpPr/>
      </dsp:nvSpPr>
      <dsp:spPr>
        <a:xfrm>
          <a:off x="2892889" y="869952"/>
          <a:ext cx="107815" cy="849150"/>
        </a:xfrm>
        <a:custGeom>
          <a:avLst/>
          <a:gdLst/>
          <a:ahLst/>
          <a:cxnLst/>
          <a:rect l="0" t="0" r="0" b="0"/>
          <a:pathLst>
            <a:path>
              <a:moveTo>
                <a:pt x="0" y="0"/>
              </a:moveTo>
              <a:lnTo>
                <a:pt x="0" y="849150"/>
              </a:lnTo>
              <a:lnTo>
                <a:pt x="107815" y="849150"/>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D9699ECC-1346-AF46-9A90-DA0914393D80}">
      <dsp:nvSpPr>
        <dsp:cNvPr id="0" name=""/>
        <dsp:cNvSpPr/>
      </dsp:nvSpPr>
      <dsp:spPr>
        <a:xfrm>
          <a:off x="2892889" y="869952"/>
          <a:ext cx="107815" cy="330633"/>
        </a:xfrm>
        <a:custGeom>
          <a:avLst/>
          <a:gdLst/>
          <a:ahLst/>
          <a:cxnLst/>
          <a:rect l="0" t="0" r="0" b="0"/>
          <a:pathLst>
            <a:path>
              <a:moveTo>
                <a:pt x="0" y="0"/>
              </a:moveTo>
              <a:lnTo>
                <a:pt x="0" y="330633"/>
              </a:lnTo>
              <a:lnTo>
                <a:pt x="107815" y="33063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8626BBD-6B0F-7145-AAC7-1C5E5E93286B}">
      <dsp:nvSpPr>
        <dsp:cNvPr id="0" name=""/>
        <dsp:cNvSpPr/>
      </dsp:nvSpPr>
      <dsp:spPr>
        <a:xfrm>
          <a:off x="2289365" y="359627"/>
          <a:ext cx="891031" cy="150941"/>
        </a:xfrm>
        <a:custGeom>
          <a:avLst/>
          <a:gdLst/>
          <a:ahLst/>
          <a:cxnLst/>
          <a:rect l="0" t="0" r="0" b="0"/>
          <a:pathLst>
            <a:path>
              <a:moveTo>
                <a:pt x="0" y="0"/>
              </a:moveTo>
              <a:lnTo>
                <a:pt x="0" y="75470"/>
              </a:lnTo>
              <a:lnTo>
                <a:pt x="891031" y="75470"/>
              </a:lnTo>
              <a:lnTo>
                <a:pt x="891031" y="15094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797119EB-C0A3-554B-83D2-8BAEADEF5068}">
      <dsp:nvSpPr>
        <dsp:cNvPr id="0" name=""/>
        <dsp:cNvSpPr/>
      </dsp:nvSpPr>
      <dsp:spPr>
        <a:xfrm>
          <a:off x="2023180" y="869952"/>
          <a:ext cx="107815" cy="1351283"/>
        </a:xfrm>
        <a:custGeom>
          <a:avLst/>
          <a:gdLst/>
          <a:ahLst/>
          <a:cxnLst/>
          <a:rect l="0" t="0" r="0" b="0"/>
          <a:pathLst>
            <a:path>
              <a:moveTo>
                <a:pt x="0" y="0"/>
              </a:moveTo>
              <a:lnTo>
                <a:pt x="0" y="1351283"/>
              </a:lnTo>
              <a:lnTo>
                <a:pt x="107815" y="135128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9084533B-BF45-E941-842A-E8A7BCD7F1F2}">
      <dsp:nvSpPr>
        <dsp:cNvPr id="0" name=""/>
        <dsp:cNvSpPr/>
      </dsp:nvSpPr>
      <dsp:spPr>
        <a:xfrm>
          <a:off x="2023180" y="869952"/>
          <a:ext cx="107815" cy="840958"/>
        </a:xfrm>
        <a:custGeom>
          <a:avLst/>
          <a:gdLst/>
          <a:ahLst/>
          <a:cxnLst/>
          <a:rect l="0" t="0" r="0" b="0"/>
          <a:pathLst>
            <a:path>
              <a:moveTo>
                <a:pt x="0" y="0"/>
              </a:moveTo>
              <a:lnTo>
                <a:pt x="0" y="840958"/>
              </a:lnTo>
              <a:lnTo>
                <a:pt x="107815" y="840958"/>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AB4CB951-DE12-9F44-BB31-537021BBBD58}">
      <dsp:nvSpPr>
        <dsp:cNvPr id="0" name=""/>
        <dsp:cNvSpPr/>
      </dsp:nvSpPr>
      <dsp:spPr>
        <a:xfrm>
          <a:off x="2023180" y="869952"/>
          <a:ext cx="107815" cy="330633"/>
        </a:xfrm>
        <a:custGeom>
          <a:avLst/>
          <a:gdLst/>
          <a:ahLst/>
          <a:cxnLst/>
          <a:rect l="0" t="0" r="0" b="0"/>
          <a:pathLst>
            <a:path>
              <a:moveTo>
                <a:pt x="0" y="0"/>
              </a:moveTo>
              <a:lnTo>
                <a:pt x="0" y="330633"/>
              </a:lnTo>
              <a:lnTo>
                <a:pt x="107815" y="33063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215F21AC-0EAA-2F45-A81C-3DE328DE61FE}">
      <dsp:nvSpPr>
        <dsp:cNvPr id="0" name=""/>
        <dsp:cNvSpPr/>
      </dsp:nvSpPr>
      <dsp:spPr>
        <a:xfrm>
          <a:off x="2243645" y="359627"/>
          <a:ext cx="91440" cy="150941"/>
        </a:xfrm>
        <a:custGeom>
          <a:avLst/>
          <a:gdLst/>
          <a:ahLst/>
          <a:cxnLst/>
          <a:rect l="0" t="0" r="0" b="0"/>
          <a:pathLst>
            <a:path>
              <a:moveTo>
                <a:pt x="45720" y="0"/>
              </a:moveTo>
              <a:lnTo>
                <a:pt x="45720" y="75470"/>
              </a:lnTo>
              <a:lnTo>
                <a:pt x="67042" y="75470"/>
              </a:lnTo>
              <a:lnTo>
                <a:pt x="67042" y="15094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7FAAFD5-12BD-2B48-BCE5-DFB1908D80D2}">
      <dsp:nvSpPr>
        <dsp:cNvPr id="0" name=""/>
        <dsp:cNvSpPr/>
      </dsp:nvSpPr>
      <dsp:spPr>
        <a:xfrm>
          <a:off x="1110827" y="869952"/>
          <a:ext cx="107815" cy="1744323"/>
        </a:xfrm>
        <a:custGeom>
          <a:avLst/>
          <a:gdLst/>
          <a:ahLst/>
          <a:cxnLst/>
          <a:rect l="0" t="0" r="0" b="0"/>
          <a:pathLst>
            <a:path>
              <a:moveTo>
                <a:pt x="0" y="0"/>
              </a:moveTo>
              <a:lnTo>
                <a:pt x="0" y="1744323"/>
              </a:lnTo>
              <a:lnTo>
                <a:pt x="107815" y="174432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89F9F6F5-FEE8-244B-A78A-3B79AFC64058}">
      <dsp:nvSpPr>
        <dsp:cNvPr id="0" name=""/>
        <dsp:cNvSpPr/>
      </dsp:nvSpPr>
      <dsp:spPr>
        <a:xfrm>
          <a:off x="1110827" y="869952"/>
          <a:ext cx="107815" cy="1233998"/>
        </a:xfrm>
        <a:custGeom>
          <a:avLst/>
          <a:gdLst/>
          <a:ahLst/>
          <a:cxnLst/>
          <a:rect l="0" t="0" r="0" b="0"/>
          <a:pathLst>
            <a:path>
              <a:moveTo>
                <a:pt x="0" y="0"/>
              </a:moveTo>
              <a:lnTo>
                <a:pt x="0" y="1233998"/>
              </a:lnTo>
              <a:lnTo>
                <a:pt x="107815" y="1233998"/>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B5ED6816-8DDE-744F-B07E-B339FA9E3FCD}">
      <dsp:nvSpPr>
        <dsp:cNvPr id="0" name=""/>
        <dsp:cNvSpPr/>
      </dsp:nvSpPr>
      <dsp:spPr>
        <a:xfrm>
          <a:off x="1110827" y="869952"/>
          <a:ext cx="107815" cy="527153"/>
        </a:xfrm>
        <a:custGeom>
          <a:avLst/>
          <a:gdLst/>
          <a:ahLst/>
          <a:cxnLst/>
          <a:rect l="0" t="0" r="0" b="0"/>
          <a:pathLst>
            <a:path>
              <a:moveTo>
                <a:pt x="0" y="0"/>
              </a:moveTo>
              <a:lnTo>
                <a:pt x="0" y="527153"/>
              </a:lnTo>
              <a:lnTo>
                <a:pt x="107815" y="52715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B2197B9-3D82-9C48-9A08-09D064CD0C3F}">
      <dsp:nvSpPr>
        <dsp:cNvPr id="0" name=""/>
        <dsp:cNvSpPr/>
      </dsp:nvSpPr>
      <dsp:spPr>
        <a:xfrm>
          <a:off x="1398334" y="359627"/>
          <a:ext cx="891031" cy="150941"/>
        </a:xfrm>
        <a:custGeom>
          <a:avLst/>
          <a:gdLst/>
          <a:ahLst/>
          <a:cxnLst/>
          <a:rect l="0" t="0" r="0" b="0"/>
          <a:pathLst>
            <a:path>
              <a:moveTo>
                <a:pt x="891031" y="0"/>
              </a:moveTo>
              <a:lnTo>
                <a:pt x="891031" y="75470"/>
              </a:lnTo>
              <a:lnTo>
                <a:pt x="0" y="75470"/>
              </a:lnTo>
              <a:lnTo>
                <a:pt x="0" y="150941"/>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1929981" y="243"/>
          <a:ext cx="718767" cy="359383"/>
        </a:xfrm>
        <a:prstGeom prst="rect">
          <a:avLst/>
        </a:prstGeom>
        <a:solidFill>
          <a:srgbClr val="00B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Registry</a:t>
          </a:r>
          <a:endParaRPr lang="en-US" sz="1200" kern="1200" dirty="0"/>
        </a:p>
      </dsp:txBody>
      <dsp:txXfrm>
        <a:off x="1929981" y="243"/>
        <a:ext cx="718767" cy="359383"/>
      </dsp:txXfrm>
    </dsp:sp>
    <dsp:sp modelId="{3876357B-A49B-2945-92FB-95B7C41ADF1E}">
      <dsp:nvSpPr>
        <dsp:cNvPr id="0" name=""/>
        <dsp:cNvSpPr/>
      </dsp:nvSpPr>
      <dsp:spPr>
        <a:xfrm>
          <a:off x="1038950" y="510568"/>
          <a:ext cx="71876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kern="1200" dirty="0"/>
            <a:t>Tufts</a:t>
          </a:r>
          <a:endParaRPr lang="en-US" sz="1200" kern="1200" dirty="0"/>
        </a:p>
      </dsp:txBody>
      <dsp:txXfrm>
        <a:off x="1038950" y="510568"/>
        <a:ext cx="718767" cy="359383"/>
      </dsp:txXfrm>
    </dsp:sp>
    <dsp:sp modelId="{FF278343-EBD3-5441-868B-138783B8FDD4}">
      <dsp:nvSpPr>
        <dsp:cNvPr id="0" name=""/>
        <dsp:cNvSpPr/>
      </dsp:nvSpPr>
      <dsp:spPr>
        <a:xfrm>
          <a:off x="1218642" y="1020893"/>
          <a:ext cx="718767" cy="75242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Karen Freund MD, MPH</a:t>
          </a:r>
        </a:p>
      </dsp:txBody>
      <dsp:txXfrm>
        <a:off x="1218642" y="1020893"/>
        <a:ext cx="718767" cy="752424"/>
      </dsp:txXfrm>
    </dsp:sp>
    <dsp:sp modelId="{D9AFB094-E29F-6C46-98D2-DD1BF3971E6A}">
      <dsp:nvSpPr>
        <dsp:cNvPr id="0" name=""/>
        <dsp:cNvSpPr/>
      </dsp:nvSpPr>
      <dsp:spPr>
        <a:xfrm>
          <a:off x="1218642" y="1924259"/>
          <a:ext cx="761412" cy="359383"/>
        </a:xfrm>
        <a:prstGeom prst="rect">
          <a:avLst/>
        </a:prstGeom>
        <a:solidFill>
          <a:srgbClr val="92D05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Amy LeClair PhD</a:t>
          </a:r>
        </a:p>
      </dsp:txBody>
      <dsp:txXfrm>
        <a:off x="1218642" y="1924259"/>
        <a:ext cx="761412" cy="359383"/>
      </dsp:txXfrm>
    </dsp:sp>
    <dsp:sp modelId="{25309EE0-731E-BD4F-BF0E-7E646B5BFED4}">
      <dsp:nvSpPr>
        <dsp:cNvPr id="0" name=""/>
        <dsp:cNvSpPr/>
      </dsp:nvSpPr>
      <dsp:spPr>
        <a:xfrm>
          <a:off x="1218642" y="2434584"/>
          <a:ext cx="71876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Will Harvey MD</a:t>
          </a:r>
        </a:p>
      </dsp:txBody>
      <dsp:txXfrm>
        <a:off x="1218642" y="2434584"/>
        <a:ext cx="718767" cy="359383"/>
      </dsp:txXfrm>
    </dsp:sp>
    <dsp:sp modelId="{2DC77CC6-4837-5A42-8AB3-EFB7C5649F57}">
      <dsp:nvSpPr>
        <dsp:cNvPr id="0" name=""/>
        <dsp:cNvSpPr/>
      </dsp:nvSpPr>
      <dsp:spPr>
        <a:xfrm>
          <a:off x="1951304" y="510568"/>
          <a:ext cx="71876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BEDAC</a:t>
          </a:r>
        </a:p>
      </dsp:txBody>
      <dsp:txXfrm>
        <a:off x="1951304" y="510568"/>
        <a:ext cx="718767" cy="359383"/>
      </dsp:txXfrm>
    </dsp:sp>
    <dsp:sp modelId="{3D6E97E0-5B1E-C347-AC15-7269D904F4D0}">
      <dsp:nvSpPr>
        <dsp:cNvPr id="0" name=""/>
        <dsp:cNvSpPr/>
      </dsp:nvSpPr>
      <dsp:spPr>
        <a:xfrm>
          <a:off x="2130995" y="1020893"/>
          <a:ext cx="71876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Clara Chen</a:t>
          </a:r>
        </a:p>
      </dsp:txBody>
      <dsp:txXfrm>
        <a:off x="2130995" y="1020893"/>
        <a:ext cx="718767" cy="359383"/>
      </dsp:txXfrm>
    </dsp:sp>
    <dsp:sp modelId="{9EE31016-F97C-1440-9F82-DF33186275A7}">
      <dsp:nvSpPr>
        <dsp:cNvPr id="0" name=""/>
        <dsp:cNvSpPr/>
      </dsp:nvSpPr>
      <dsp:spPr>
        <a:xfrm>
          <a:off x="2130995" y="1531219"/>
          <a:ext cx="71876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Carolyn Finney</a:t>
          </a:r>
        </a:p>
      </dsp:txBody>
      <dsp:txXfrm>
        <a:off x="2130995" y="1531219"/>
        <a:ext cx="718767" cy="359383"/>
      </dsp:txXfrm>
    </dsp:sp>
    <dsp:sp modelId="{408507FC-C1C6-2940-8C3D-9715F2EFA443}">
      <dsp:nvSpPr>
        <dsp:cNvPr id="0" name=""/>
        <dsp:cNvSpPr/>
      </dsp:nvSpPr>
      <dsp:spPr>
        <a:xfrm>
          <a:off x="2130995" y="2041544"/>
          <a:ext cx="99412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Chris Lloyd-</a:t>
          </a:r>
          <a:r>
            <a:rPr lang="en-US" sz="1200" kern="1200" dirty="0" err="1"/>
            <a:t>Travaglini</a:t>
          </a:r>
          <a:endParaRPr lang="en-US" sz="1200" kern="1200" dirty="0"/>
        </a:p>
      </dsp:txBody>
      <dsp:txXfrm>
        <a:off x="2130995" y="2041544"/>
        <a:ext cx="994127" cy="359383"/>
      </dsp:txXfrm>
    </dsp:sp>
    <dsp:sp modelId="{73F0FFA1-6300-3447-9D2A-DA2742E98DFC}">
      <dsp:nvSpPr>
        <dsp:cNvPr id="0" name=""/>
        <dsp:cNvSpPr/>
      </dsp:nvSpPr>
      <dsp:spPr>
        <a:xfrm>
          <a:off x="2821012" y="510568"/>
          <a:ext cx="718767" cy="35938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BMC</a:t>
          </a:r>
        </a:p>
      </dsp:txBody>
      <dsp:txXfrm>
        <a:off x="2821012" y="510568"/>
        <a:ext cx="718767" cy="359383"/>
      </dsp:txXfrm>
    </dsp:sp>
    <dsp:sp modelId="{6498F628-EDCC-EE4E-ABCA-5F643BC1534F}">
      <dsp:nvSpPr>
        <dsp:cNvPr id="0" name=""/>
        <dsp:cNvSpPr/>
      </dsp:nvSpPr>
      <dsp:spPr>
        <a:xfrm>
          <a:off x="3000704" y="1020893"/>
          <a:ext cx="718767" cy="359383"/>
        </a:xfrm>
        <a:prstGeom prst="rect">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Bill Adams MD</a:t>
          </a:r>
        </a:p>
      </dsp:txBody>
      <dsp:txXfrm>
        <a:off x="3000704" y="1020893"/>
        <a:ext cx="718767" cy="359383"/>
      </dsp:txXfrm>
    </dsp:sp>
    <dsp:sp modelId="{6BD88633-09EF-AD49-BCCF-325B98598AF9}">
      <dsp:nvSpPr>
        <dsp:cNvPr id="0" name=""/>
        <dsp:cNvSpPr/>
      </dsp:nvSpPr>
      <dsp:spPr>
        <a:xfrm>
          <a:off x="3000704" y="1531219"/>
          <a:ext cx="897992" cy="375768"/>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Chris Shanahan MD</a:t>
          </a:r>
        </a:p>
      </dsp:txBody>
      <dsp:txXfrm>
        <a:off x="3000704" y="1531219"/>
        <a:ext cx="897992" cy="3757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FB-5841-3741-84F0-346611923312}">
      <dsp:nvSpPr>
        <dsp:cNvPr id="0" name=""/>
        <dsp:cNvSpPr/>
      </dsp:nvSpPr>
      <dsp:spPr>
        <a:xfrm>
          <a:off x="1299703" y="822196"/>
          <a:ext cx="711259" cy="246883"/>
        </a:xfrm>
        <a:custGeom>
          <a:avLst/>
          <a:gdLst/>
          <a:ahLst/>
          <a:cxnLst/>
          <a:rect l="0" t="0" r="0" b="0"/>
          <a:pathLst>
            <a:path>
              <a:moveTo>
                <a:pt x="0" y="0"/>
              </a:moveTo>
              <a:lnTo>
                <a:pt x="0" y="123441"/>
              </a:lnTo>
              <a:lnTo>
                <a:pt x="711259" y="123441"/>
              </a:lnTo>
              <a:lnTo>
                <a:pt x="711259" y="24688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B2197B9-3D82-9C48-9A08-09D064CD0C3F}">
      <dsp:nvSpPr>
        <dsp:cNvPr id="0" name=""/>
        <dsp:cNvSpPr/>
      </dsp:nvSpPr>
      <dsp:spPr>
        <a:xfrm>
          <a:off x="588444" y="822196"/>
          <a:ext cx="711259" cy="246883"/>
        </a:xfrm>
        <a:custGeom>
          <a:avLst/>
          <a:gdLst/>
          <a:ahLst/>
          <a:cxnLst/>
          <a:rect l="0" t="0" r="0" b="0"/>
          <a:pathLst>
            <a:path>
              <a:moveTo>
                <a:pt x="711259" y="0"/>
              </a:moveTo>
              <a:lnTo>
                <a:pt x="711259" y="123441"/>
              </a:lnTo>
              <a:lnTo>
                <a:pt x="0" y="123441"/>
              </a:lnTo>
              <a:lnTo>
                <a:pt x="0" y="246883"/>
              </a:lnTo>
            </a:path>
          </a:pathLst>
        </a:custGeom>
        <a:no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69318A78-B6D4-0E4C-B162-17E2547B010D}">
      <dsp:nvSpPr>
        <dsp:cNvPr id="0" name=""/>
        <dsp:cNvSpPr/>
      </dsp:nvSpPr>
      <dsp:spPr>
        <a:xfrm>
          <a:off x="711885" y="495657"/>
          <a:ext cx="1175635" cy="326538"/>
        </a:xfrm>
        <a:prstGeom prst="rect">
          <a:avLst/>
        </a:prstGeom>
        <a:solidFill>
          <a:srgbClr val="00B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Cost</a:t>
          </a:r>
          <a:r>
            <a:rPr lang="en-US" sz="1300" kern="1200" dirty="0"/>
            <a:t> </a:t>
          </a:r>
        </a:p>
      </dsp:txBody>
      <dsp:txXfrm>
        <a:off x="711885" y="495657"/>
        <a:ext cx="1175635" cy="326538"/>
      </dsp:txXfrm>
    </dsp:sp>
    <dsp:sp modelId="{3876357B-A49B-2945-92FB-95B7C41ADF1E}">
      <dsp:nvSpPr>
        <dsp:cNvPr id="0" name=""/>
        <dsp:cNvSpPr/>
      </dsp:nvSpPr>
      <dsp:spPr>
        <a:xfrm>
          <a:off x="626" y="1069079"/>
          <a:ext cx="1175635" cy="58781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t>Howard Cabral PhD (BU)</a:t>
          </a:r>
          <a:endParaRPr lang="en-US" sz="1300" kern="1200" dirty="0"/>
        </a:p>
      </dsp:txBody>
      <dsp:txXfrm>
        <a:off x="626" y="1069079"/>
        <a:ext cx="1175635" cy="587817"/>
      </dsp:txXfrm>
    </dsp:sp>
    <dsp:sp modelId="{D0F8C120-0DA8-2F4E-A08E-CCA340DE26A0}">
      <dsp:nvSpPr>
        <dsp:cNvPr id="0" name=""/>
        <dsp:cNvSpPr/>
      </dsp:nvSpPr>
      <dsp:spPr>
        <a:xfrm>
          <a:off x="1423145" y="1069079"/>
          <a:ext cx="1175635" cy="58781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t>Serena </a:t>
          </a:r>
          <a:r>
            <a:rPr lang="en-US" sz="1300" b="0" i="0" kern="1200" dirty="0" err="1"/>
            <a:t>Rajabiun</a:t>
          </a:r>
          <a:r>
            <a:rPr lang="en-US" sz="1300" b="0" i="0" kern="1200" dirty="0"/>
            <a:t> PhD (UMass Lowell)</a:t>
          </a:r>
          <a:endParaRPr lang="en-US" sz="1300" kern="1200" dirty="0"/>
        </a:p>
      </dsp:txBody>
      <dsp:txXfrm>
        <a:off x="1423145" y="1069079"/>
        <a:ext cx="1175635" cy="5878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37735" cy="466088"/>
          </a:xfrm>
          <a:prstGeom prst="rect">
            <a:avLst/>
          </a:prstGeom>
        </p:spPr>
        <p:txBody>
          <a:bodyPr vert="horz" lIns="91267" tIns="45632" rIns="91267" bIns="45632" rtlCol="0"/>
          <a:lstStyle>
            <a:lvl1pPr algn="l">
              <a:defRPr sz="1200"/>
            </a:lvl1pPr>
          </a:lstStyle>
          <a:p>
            <a:endParaRPr lang="en-US"/>
          </a:p>
        </p:txBody>
      </p:sp>
      <p:sp>
        <p:nvSpPr>
          <p:cNvPr id="3" name="Date Placeholder 2"/>
          <p:cNvSpPr>
            <a:spLocks noGrp="1"/>
          </p:cNvSpPr>
          <p:nvPr>
            <p:ph type="dt" sz="quarter" idx="1"/>
          </p:nvPr>
        </p:nvSpPr>
        <p:spPr>
          <a:xfrm>
            <a:off x="3971084" y="4"/>
            <a:ext cx="3037735" cy="466088"/>
          </a:xfrm>
          <a:prstGeom prst="rect">
            <a:avLst/>
          </a:prstGeom>
        </p:spPr>
        <p:txBody>
          <a:bodyPr vert="horz" lIns="91267" tIns="45632" rIns="91267" bIns="45632" rtlCol="0"/>
          <a:lstStyle>
            <a:lvl1pPr algn="r">
              <a:defRPr sz="1200"/>
            </a:lvl1pPr>
          </a:lstStyle>
          <a:p>
            <a:fld id="{917917EF-5860-48F0-AD05-D0678472584C}" type="datetimeFigureOut">
              <a:rPr lang="en-US" smtClean="0"/>
              <a:t>5/18/2023</a:t>
            </a:fld>
            <a:endParaRPr lang="en-US"/>
          </a:p>
        </p:txBody>
      </p:sp>
      <p:sp>
        <p:nvSpPr>
          <p:cNvPr id="4" name="Footer Placeholder 3"/>
          <p:cNvSpPr>
            <a:spLocks noGrp="1"/>
          </p:cNvSpPr>
          <p:nvPr>
            <p:ph type="ftr" sz="quarter" idx="2"/>
          </p:nvPr>
        </p:nvSpPr>
        <p:spPr>
          <a:xfrm>
            <a:off x="3" y="8830312"/>
            <a:ext cx="3037735" cy="466088"/>
          </a:xfrm>
          <a:prstGeom prst="rect">
            <a:avLst/>
          </a:prstGeom>
        </p:spPr>
        <p:txBody>
          <a:bodyPr vert="horz" lIns="91267" tIns="45632" rIns="91267" bIns="45632" rtlCol="0" anchor="b"/>
          <a:lstStyle>
            <a:lvl1pPr algn="l">
              <a:defRPr sz="1200"/>
            </a:lvl1pPr>
          </a:lstStyle>
          <a:p>
            <a:endParaRPr lang="en-US"/>
          </a:p>
        </p:txBody>
      </p:sp>
      <p:sp>
        <p:nvSpPr>
          <p:cNvPr id="5" name="Slide Number Placeholder 4"/>
          <p:cNvSpPr>
            <a:spLocks noGrp="1"/>
          </p:cNvSpPr>
          <p:nvPr>
            <p:ph type="sldNum" sz="quarter" idx="3"/>
          </p:nvPr>
        </p:nvSpPr>
        <p:spPr>
          <a:xfrm>
            <a:off x="3971084" y="8830312"/>
            <a:ext cx="3037735" cy="466088"/>
          </a:xfrm>
          <a:prstGeom prst="rect">
            <a:avLst/>
          </a:prstGeom>
        </p:spPr>
        <p:txBody>
          <a:bodyPr vert="horz" lIns="91267" tIns="45632" rIns="91267" bIns="45632" rtlCol="0" anchor="b"/>
          <a:lstStyle>
            <a:lvl1pPr algn="r">
              <a:defRPr sz="1200"/>
            </a:lvl1pPr>
          </a:lstStyle>
          <a:p>
            <a:fld id="{5E470F08-013B-49D0-B42D-19943575EDB2}" type="slidenum">
              <a:rPr lang="en-US" smtClean="0"/>
              <a:t>‹#›</a:t>
            </a:fld>
            <a:endParaRPr lang="en-US"/>
          </a:p>
        </p:txBody>
      </p:sp>
    </p:spTree>
    <p:extLst>
      <p:ext uri="{BB962C8B-B14F-4D97-AF65-F5344CB8AC3E}">
        <p14:creationId xmlns:p14="http://schemas.microsoft.com/office/powerpoint/2010/main" val="3302760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7735" cy="466088"/>
          </a:xfrm>
          <a:prstGeom prst="rect">
            <a:avLst/>
          </a:prstGeom>
        </p:spPr>
        <p:txBody>
          <a:bodyPr vert="horz" lIns="91276" tIns="45637" rIns="91276" bIns="45637" rtlCol="0"/>
          <a:lstStyle>
            <a:lvl1pPr algn="l">
              <a:defRPr sz="1200"/>
            </a:lvl1pPr>
          </a:lstStyle>
          <a:p>
            <a:endParaRPr lang="en-US"/>
          </a:p>
        </p:txBody>
      </p:sp>
      <p:sp>
        <p:nvSpPr>
          <p:cNvPr id="3" name="Date Placeholder 2"/>
          <p:cNvSpPr>
            <a:spLocks noGrp="1"/>
          </p:cNvSpPr>
          <p:nvPr>
            <p:ph type="dt" idx="1"/>
          </p:nvPr>
        </p:nvSpPr>
        <p:spPr>
          <a:xfrm>
            <a:off x="3971083" y="3"/>
            <a:ext cx="3037735" cy="466088"/>
          </a:xfrm>
          <a:prstGeom prst="rect">
            <a:avLst/>
          </a:prstGeom>
        </p:spPr>
        <p:txBody>
          <a:bodyPr vert="horz" lIns="91276" tIns="45637" rIns="91276" bIns="45637" rtlCol="0"/>
          <a:lstStyle>
            <a:lvl1pPr algn="r">
              <a:defRPr sz="1200"/>
            </a:lvl1pPr>
          </a:lstStyle>
          <a:p>
            <a:fld id="{5123E5B2-28A3-485F-B871-246C15547603}" type="datetimeFigureOut">
              <a:rPr lang="en-US" smtClean="0"/>
              <a:t>5/18/2023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276" tIns="45637" rIns="91276" bIns="45637" rtlCol="0" anchor="ctr"/>
          <a:lstStyle/>
          <a:p>
            <a:endParaRPr lang="en-US"/>
          </a:p>
        </p:txBody>
      </p:sp>
      <p:sp>
        <p:nvSpPr>
          <p:cNvPr id="5" name="Notes Placeholder 4"/>
          <p:cNvSpPr>
            <a:spLocks noGrp="1"/>
          </p:cNvSpPr>
          <p:nvPr>
            <p:ph type="body" sz="quarter" idx="3"/>
          </p:nvPr>
        </p:nvSpPr>
        <p:spPr>
          <a:xfrm>
            <a:off x="700406" y="4473813"/>
            <a:ext cx="5609588" cy="3660537"/>
          </a:xfrm>
          <a:prstGeom prst="rect">
            <a:avLst/>
          </a:prstGeom>
        </p:spPr>
        <p:txBody>
          <a:bodyPr vert="horz" lIns="91276" tIns="45637" rIns="91276" bIns="456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30312"/>
            <a:ext cx="3037735" cy="466088"/>
          </a:xfrm>
          <a:prstGeom prst="rect">
            <a:avLst/>
          </a:prstGeom>
        </p:spPr>
        <p:txBody>
          <a:bodyPr vert="horz" lIns="91276" tIns="45637" rIns="91276" bIns="45637" rtlCol="0" anchor="b"/>
          <a:lstStyle>
            <a:lvl1pPr algn="l">
              <a:defRPr sz="1200"/>
            </a:lvl1pPr>
          </a:lstStyle>
          <a:p>
            <a:endParaRPr lang="en-US"/>
          </a:p>
        </p:txBody>
      </p:sp>
      <p:sp>
        <p:nvSpPr>
          <p:cNvPr id="7" name="Slide Number Placeholder 6"/>
          <p:cNvSpPr>
            <a:spLocks noGrp="1"/>
          </p:cNvSpPr>
          <p:nvPr>
            <p:ph type="sldNum" sz="quarter" idx="5"/>
          </p:nvPr>
        </p:nvSpPr>
        <p:spPr>
          <a:xfrm>
            <a:off x="3971083" y="8830312"/>
            <a:ext cx="3037735" cy="466088"/>
          </a:xfrm>
          <a:prstGeom prst="rect">
            <a:avLst/>
          </a:prstGeom>
        </p:spPr>
        <p:txBody>
          <a:bodyPr vert="horz" lIns="91276" tIns="45637" rIns="91276" bIns="45637" rtlCol="0" anchor="b"/>
          <a:lstStyle>
            <a:lvl1pPr algn="r">
              <a:defRPr sz="1200"/>
            </a:lvl1pPr>
          </a:lstStyle>
          <a:p>
            <a:fld id="{31451576-0112-49AF-8D44-A4C9AA9F439A}" type="slidenum">
              <a:rPr lang="en-US" smtClean="0"/>
              <a:t>‹#›</a:t>
            </a:fld>
            <a:endParaRPr lang="en-US"/>
          </a:p>
        </p:txBody>
      </p:sp>
    </p:spTree>
    <p:extLst>
      <p:ext uri="{BB962C8B-B14F-4D97-AF65-F5344CB8AC3E}">
        <p14:creationId xmlns:p14="http://schemas.microsoft.com/office/powerpoint/2010/main" val="1858152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sjournals.onlinelibrary.wiley.com/doi/10.3322/caac.21703#caac21703-bib-000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csjournals.onlinelibrary.wiley.com/doi/10.3322/caac.21703#caac21703-bib-001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TRIP overview</a:t>
            </a:r>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1</a:t>
            </a:fld>
            <a:endParaRPr lang="en-US"/>
          </a:p>
        </p:txBody>
      </p:sp>
    </p:spTree>
    <p:extLst>
      <p:ext uri="{BB962C8B-B14F-4D97-AF65-F5344CB8AC3E}">
        <p14:creationId xmlns:p14="http://schemas.microsoft.com/office/powerpoint/2010/main" val="314478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Pladsholder til diasbillede 1"/>
          <p:cNvSpPr>
            <a:spLocks noGrp="1" noRot="1" noChangeAspect="1" noTextEdit="1"/>
          </p:cNvSpPr>
          <p:nvPr>
            <p:ph type="sldImg"/>
          </p:nvPr>
        </p:nvSpPr>
        <p:spPr>
          <a:ln/>
        </p:spPr>
      </p:sp>
      <p:sp>
        <p:nvSpPr>
          <p:cNvPr id="11776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117764" name="Pladsholder til dias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r" eaLnBrk="1" hangingPunct="1"/>
            <a:fld id="{D7B89751-C7F1-453E-A89D-026DE474283F}" type="slidenum">
              <a:rPr lang="da-DK" altLang="en-US" sz="1200">
                <a:solidFill>
                  <a:schemeClr val="tx1"/>
                </a:solidFill>
                <a:ea typeface="ＭＳ Ｐゴシック" panose="020B0600070205080204" pitchFamily="34" charset="-128"/>
              </a:rPr>
              <a:pPr algn="r" eaLnBrk="1" hangingPunct="1"/>
              <a:t>19</a:t>
            </a:fld>
            <a:endParaRPr lang="da-DK" altLang="en-US" sz="120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48830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4710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nchor="b"/>
          <a:lstStyle>
            <a:lvl1pPr defTabSz="895350">
              <a:spcBef>
                <a:spcPct val="30000"/>
              </a:spcBef>
              <a:defRPr sz="1200">
                <a:solidFill>
                  <a:schemeClr val="tx1"/>
                </a:solidFill>
                <a:latin typeface="Arial" panose="020B0604020202020204" pitchFamily="34" charset="0"/>
              </a:defRPr>
            </a:lvl1pPr>
            <a:lvl2pPr marL="742950" indent="-285750" defTabSz="895350">
              <a:spcBef>
                <a:spcPct val="30000"/>
              </a:spcBef>
              <a:defRPr sz="1200">
                <a:solidFill>
                  <a:schemeClr val="tx1"/>
                </a:solidFill>
                <a:latin typeface="Arial" panose="020B0604020202020204" pitchFamily="34" charset="0"/>
              </a:defRPr>
            </a:lvl2pPr>
            <a:lvl3pPr marL="1143000" indent="-228600" defTabSz="895350">
              <a:spcBef>
                <a:spcPct val="30000"/>
              </a:spcBef>
              <a:defRPr sz="1200">
                <a:solidFill>
                  <a:schemeClr val="tx1"/>
                </a:solidFill>
                <a:latin typeface="Arial" panose="020B0604020202020204" pitchFamily="34" charset="0"/>
              </a:defRPr>
            </a:lvl3pPr>
            <a:lvl4pPr marL="1600200" indent="-228600" defTabSz="895350">
              <a:spcBef>
                <a:spcPct val="30000"/>
              </a:spcBef>
              <a:defRPr sz="1200">
                <a:solidFill>
                  <a:schemeClr val="tx1"/>
                </a:solidFill>
                <a:latin typeface="Arial" panose="020B0604020202020204" pitchFamily="34" charset="0"/>
              </a:defRPr>
            </a:lvl4pPr>
            <a:lvl5pPr marL="2057400" indent="-228600" defTabSz="895350">
              <a:spcBef>
                <a:spcPct val="30000"/>
              </a:spcBef>
              <a:defRPr sz="1200">
                <a:solidFill>
                  <a:schemeClr val="tx1"/>
                </a:solidFill>
                <a:latin typeface="Arial" panose="020B0604020202020204" pitchFamily="34" charset="0"/>
              </a:defRPr>
            </a:lvl5pPr>
            <a:lvl6pPr marL="2514600" indent="-228600" defTabSz="8953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53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53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53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E4D3DC51-7E1C-486D-B553-D4ADBE7874D3}" type="slidenum">
              <a:rPr lang="en-US" altLang="en-US">
                <a:latin typeface="Calibri" panose="020F0502020204030204" pitchFamily="34" charset="0"/>
              </a:rPr>
              <a:pPr algn="r">
                <a:spcBef>
                  <a:spcPct val="0"/>
                </a:spcBef>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1066387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D47CB5-A7E6-4B7B-9BA1-C46D97F24A5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0316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Rot="1" noChangeAspect="1" noChangeArrowheads="1" noTextEdit="1"/>
          </p:cNvSpPr>
          <p:nvPr>
            <p:ph type="sldImg"/>
          </p:nvPr>
        </p:nvSpPr>
        <p:spPr>
          <a:ln/>
        </p:spPr>
      </p:sp>
      <p:sp>
        <p:nvSpPr>
          <p:cNvPr id="3174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 order to address both the time to diagnostic resolution and the censoring for lack of ever reaching resolution we developed Kaplan-Meier survival curves and proportional hazards regression models to examine the effect of patient navigation on time to definitive diagnosis.  The Kaplan Meier curves and hazards ratios were calculated separately for breast and cervical cancer screening abnormalities. The adjusted Hazards Ratios for the proportional hazards models. where the hazard ratio greater than 1.0 indicates that patient navigation is associated with a greater likelihood of diagnostic resolution. </a:t>
            </a:r>
          </a:p>
          <a:p>
            <a:endParaRPr lang="en-US" altLang="en-US">
              <a:latin typeface="Arial" panose="020B0604020202020204" pitchFamily="34" charset="0"/>
            </a:endParaRPr>
          </a:p>
        </p:txBody>
      </p:sp>
    </p:spTree>
    <p:extLst>
      <p:ext uri="{BB962C8B-B14F-4D97-AF65-F5344CB8AC3E}">
        <p14:creationId xmlns:p14="http://schemas.microsoft.com/office/powerpoint/2010/main" val="115883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5" rIns="93170" bIns="46585" anchor="b"/>
          <a:lstStyle>
            <a:lvl1pPr defTabSz="885825"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85825"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85825"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85825"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85825"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r"/>
            <a:fld id="{1AAB867A-C633-432A-8FB4-839BE3380B5B}" type="slidenum">
              <a:rPr lang="en-US" altLang="en-US" sz="1200">
                <a:solidFill>
                  <a:schemeClr val="tx1"/>
                </a:solidFill>
                <a:latin typeface="Times" panose="02020603050405020304" pitchFamily="18" charset="0"/>
              </a:rPr>
              <a:pPr algn="r"/>
              <a:t>29</a:t>
            </a:fld>
            <a:endParaRPr lang="en-US" altLang="en-US" sz="1200">
              <a:solidFill>
                <a:schemeClr val="tx1"/>
              </a:solidFill>
              <a:latin typeface="Times" panose="02020603050405020304" pitchFamily="18" charset="0"/>
            </a:endParaRPr>
          </a:p>
        </p:txBody>
      </p:sp>
      <p:sp>
        <p:nvSpPr>
          <p:cNvPr id="103427" name="Rectangle 2"/>
          <p:cNvSpPr>
            <a:spLocks noGrp="1" noRot="1" noChangeAspect="1" noChangeArrowheads="1" noTextEdit="1"/>
          </p:cNvSpPr>
          <p:nvPr>
            <p:ph type="sldImg"/>
          </p:nvPr>
        </p:nvSpPr>
        <p:spPr>
          <a:xfrm>
            <a:off x="406400" y="696913"/>
            <a:ext cx="6197600" cy="348615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rIns="93170"/>
          <a:lstStyle/>
          <a:p>
            <a:pPr>
              <a:spcBef>
                <a:spcPct val="80000"/>
              </a:spcBef>
            </a:pPr>
            <a:r>
              <a:rPr lang="en-US" altLang="en-US" sz="1500">
                <a:latin typeface="Arial" panose="020B0604020202020204" pitchFamily="34" charset="0"/>
              </a:rPr>
              <a:t>Define attributes of the work of patient navigators </a:t>
            </a:r>
          </a:p>
          <a:p>
            <a:r>
              <a:rPr lang="en-US" altLang="en-US" sz="1500">
                <a:latin typeface="Arial" panose="020B0604020202020204" pitchFamily="34" charset="0"/>
              </a:rPr>
              <a:t>Describe variation in navigation  </a:t>
            </a:r>
          </a:p>
          <a:p>
            <a:r>
              <a:rPr lang="en-US" altLang="en-US" sz="1500">
                <a:latin typeface="Arial" panose="020B0604020202020204" pitchFamily="34" charset="0"/>
              </a:rPr>
              <a:t>Develop an evaluation instrument for observing navigator work that produces valid, reliable data across sites</a:t>
            </a:r>
          </a:p>
          <a:p>
            <a:r>
              <a:rPr lang="en-US" altLang="en-US" sz="1500">
                <a:latin typeface="Arial" panose="020B0604020202020204" pitchFamily="34" charset="0"/>
              </a:rPr>
              <a:t>Use this instrument to define and compare across sites and programs</a:t>
            </a:r>
          </a:p>
          <a:p>
            <a:endParaRPr lang="en-US" altLang="en-US" sz="1000">
              <a:latin typeface="Arial" panose="020B0604020202020204" pitchFamily="34" charset="0"/>
            </a:endParaRPr>
          </a:p>
          <a:p>
            <a:r>
              <a:rPr lang="en-US" altLang="en-US" sz="1000">
                <a:latin typeface="Arial" panose="020B0604020202020204" pitchFamily="34" charset="0"/>
              </a:rPr>
              <a:t>*leveraged funds through the Avon foundation</a:t>
            </a:r>
          </a:p>
          <a:p>
            <a:pPr lvl="4"/>
            <a:endParaRPr lang="en-US" altLang="en-US" sz="1500">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395520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434975" y="709613"/>
            <a:ext cx="6307138" cy="3548062"/>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Those with one barrier in the other barrier category had less timely resolution than those with no barriers (p=0.010). Those with two or more barriers including a social service barrier had a significantly longer time to resolution than those with no barrier (p&lt;0.001), those with one other barrier (p=0.001), and those with two or more other barriers (p=0.014).</a:t>
            </a:r>
          </a:p>
        </p:txBody>
      </p:sp>
    </p:spTree>
    <p:extLst>
      <p:ext uri="{BB962C8B-B14F-4D97-AF65-F5344CB8AC3E}">
        <p14:creationId xmlns:p14="http://schemas.microsoft.com/office/powerpoint/2010/main" val="220623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Kaplan-Meier estimate is one of the best options to be used to measure the fraction of subjects living for a certain amount of time after treatment. In clinical trials or community trials, the effect of an intervention is assessed by measuring the number of subjects survived or saved after that intervention over a period of time. The time starting from a defined point to the occurrence of a given event, for example death is called as survival time and the analysis of group data as survival analysis. This can be affected by subjects under study that are uncooperative and refused to be remained in the study or when some of the subjects may not experience the event or death before the end of the study, although they would have experienced or died if observation continued, or we lose touch with them midway in the study. We label these situations as censored observations. The Kaplan-Meier estimate is the simplest way of computing the survival over time in spite of all these difficulties associated with subjects or situations.</a:t>
            </a:r>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33</a:t>
            </a:fld>
            <a:endParaRPr lang="en-US"/>
          </a:p>
        </p:txBody>
      </p:sp>
    </p:spTree>
    <p:extLst>
      <p:ext uri="{BB962C8B-B14F-4D97-AF65-F5344CB8AC3E}">
        <p14:creationId xmlns:p14="http://schemas.microsoft.com/office/powerpoint/2010/main" val="17662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Numerator data from national death files </a:t>
            </a:r>
          </a:p>
          <a:p>
            <a:r>
              <a:rPr lang="en-US" dirty="0" smtClean="0"/>
              <a:t>Population-based denominators from the U.S. Census Bureau</a:t>
            </a:r>
            <a:endParaRPr lang="en-US" b="1" dirty="0" smtClean="0"/>
          </a:p>
          <a:p>
            <a:endParaRPr lang="en-US" dirty="0" smtClean="0"/>
          </a:p>
          <a:p>
            <a:r>
              <a:rPr lang="en-US" dirty="0" smtClean="0"/>
              <a:t>*Where Black</a:t>
            </a:r>
            <a:r>
              <a:rPr lang="en-US" baseline="0" dirty="0" smtClean="0"/>
              <a:t> = non-Hispanic Black and White = non-Hispanic White</a:t>
            </a:r>
            <a:endParaRPr lang="en-US" dirty="0"/>
          </a:p>
        </p:txBody>
      </p:sp>
      <p:sp>
        <p:nvSpPr>
          <p:cNvPr id="4" name="Slide Number Placeholder 3"/>
          <p:cNvSpPr>
            <a:spLocks noGrp="1"/>
          </p:cNvSpPr>
          <p:nvPr>
            <p:ph type="sldNum" sz="quarter" idx="10"/>
          </p:nvPr>
        </p:nvSpPr>
        <p:spPr/>
        <p:txBody>
          <a:bodyPr/>
          <a:lstStyle/>
          <a:p>
            <a:fld id="{00F376D0-31B4-49EB-B85F-D91B1A06358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405928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920699B1-5CFF-4D57-87B5-C17AC5E27282}" type="slidenum">
              <a:rPr lang="en-US" smtClean="0"/>
              <a:t>36</a:t>
            </a:fld>
            <a:endParaRPr lang="en-US"/>
          </a:p>
        </p:txBody>
      </p:sp>
    </p:spTree>
    <p:extLst>
      <p:ext uri="{BB962C8B-B14F-4D97-AF65-F5344CB8AC3E}">
        <p14:creationId xmlns:p14="http://schemas.microsoft.com/office/powerpoint/2010/main" val="364722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Data not published: MA Cancer Registry</a:t>
            </a:r>
          </a:p>
          <a:p>
            <a:r>
              <a:rPr lang="en-US" dirty="0"/>
              <a:t>In Boston, </a:t>
            </a:r>
          </a:p>
          <a:p>
            <a:r>
              <a:rPr lang="en-US" dirty="0"/>
              <a:t>Black non-Hispanic women have a mean time to first treatment of 54 days (SD 47.4) vs 41 days for White non-Hispanic women  (SD 35.2)*</a:t>
            </a:r>
          </a:p>
          <a:p>
            <a:endParaRPr lang="en-US" dirty="0"/>
          </a:p>
          <a:p>
            <a:r>
              <a:rPr lang="en-US" dirty="0"/>
              <a:t>Karen</a:t>
            </a:r>
          </a:p>
          <a:p>
            <a:endParaRPr lang="en-US" dirty="0"/>
          </a:p>
          <a:p>
            <a:r>
              <a:rPr lang="en-US" dirty="0"/>
              <a:t>I removed image, as not really clear --  changed to Jennifer’s data </a:t>
            </a:r>
          </a:p>
          <a:p>
            <a:endParaRPr lang="en-US" dirty="0"/>
          </a:p>
        </p:txBody>
      </p:sp>
      <p:sp>
        <p:nvSpPr>
          <p:cNvPr id="4" name="Slide Number Placeholder 3"/>
          <p:cNvSpPr>
            <a:spLocks noGrp="1"/>
          </p:cNvSpPr>
          <p:nvPr>
            <p:ph type="sldNum" sz="quarter" idx="10"/>
          </p:nvPr>
        </p:nvSpPr>
        <p:spPr/>
        <p:txBody>
          <a:bodyPr/>
          <a:lstStyle/>
          <a:p>
            <a:fld id="{8DE47C31-796F-47B2-BF1D-6B10444E1B89}" type="slidenum">
              <a:rPr lang="en-US" smtClean="0"/>
              <a:t>37</a:t>
            </a:fld>
            <a:endParaRPr lang="en-US" dirty="0"/>
          </a:p>
        </p:txBody>
      </p:sp>
    </p:spTree>
    <p:extLst>
      <p:ext uri="{BB962C8B-B14F-4D97-AF65-F5344CB8AC3E}">
        <p14:creationId xmlns:p14="http://schemas.microsoft.com/office/powerpoint/2010/main" val="233477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58ACB-712F-5544-8463-67E52C6EC9EF}" type="slidenum">
              <a:rPr lang="en-US" smtClean="0"/>
              <a:t>5</a:t>
            </a:fld>
            <a:endParaRPr lang="en-US" dirty="0"/>
          </a:p>
        </p:txBody>
      </p:sp>
    </p:spTree>
    <p:extLst>
      <p:ext uri="{BB962C8B-B14F-4D97-AF65-F5344CB8AC3E}">
        <p14:creationId xmlns:p14="http://schemas.microsoft.com/office/powerpoint/2010/main" val="327630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a:t>
            </a:r>
            <a:r>
              <a:rPr lang="en-US" dirty="0" smtClean="0"/>
              <a:t>3</a:t>
            </a:r>
          </a:p>
          <a:p>
            <a:endParaRPr lang="en-US" dirty="0" smtClean="0"/>
          </a:p>
          <a:p>
            <a:r>
              <a:rPr lang="en-US" dirty="0" smtClean="0"/>
              <a:t>Remove new patients</a:t>
            </a:r>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39</a:t>
            </a:fld>
            <a:endParaRPr lang="en-US"/>
          </a:p>
        </p:txBody>
      </p:sp>
    </p:spTree>
    <p:extLst>
      <p:ext uri="{BB962C8B-B14F-4D97-AF65-F5344CB8AC3E}">
        <p14:creationId xmlns:p14="http://schemas.microsoft.com/office/powerpoint/2010/main" val="1360001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 pass to Jennifer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699B1-5CFF-4D57-87B5-C17AC5E27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241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 we intentionally engaged with diverse stakeholder groups longitudinally to guide our approach</a:t>
            </a:r>
          </a:p>
          <a:p>
            <a:endParaRPr lang="en-US" dirty="0"/>
          </a:p>
          <a:p>
            <a:endParaRPr lang="en-US" dirty="0"/>
          </a:p>
          <a:p>
            <a:r>
              <a:rPr lang="en-US" dirty="0"/>
              <a:t>Karen:  “There are too many names to do a shout out to all, the green group reflects our research group and investigators, and within this, focused on multiple activities</a:t>
            </a:r>
          </a:p>
          <a:p>
            <a:endParaRPr lang="en-US" dirty="0"/>
          </a:p>
          <a:p>
            <a:r>
              <a:rPr lang="en-US" dirty="0"/>
              <a:t>We had a Steering Committee in Blue who did….</a:t>
            </a:r>
          </a:p>
          <a:p>
            <a:endParaRPr lang="en-US" dirty="0"/>
          </a:p>
          <a:p>
            <a:r>
              <a:rPr lang="en-US" dirty="0"/>
              <a:t>We had a group of navigators ( change to a different color)  actively involved in helping the research team </a:t>
            </a:r>
            <a:r>
              <a:rPr lang="en-US" dirty="0" err="1"/>
              <a:t>undersatdn</a:t>
            </a:r>
            <a:r>
              <a:rPr lang="en-US" dirty="0"/>
              <a:t> how to improve the process for navigators and patients</a:t>
            </a:r>
          </a:p>
          <a:p>
            <a:endParaRPr lang="en-US" dirty="0"/>
          </a:p>
          <a:p>
            <a:r>
              <a:rPr lang="en-US" dirty="0"/>
              <a:t>We had a Clinical </a:t>
            </a:r>
            <a:r>
              <a:rPr lang="en-US" dirty="0" err="1"/>
              <a:t>Adivsory</a:t>
            </a:r>
            <a:r>
              <a:rPr lang="en-US" dirty="0"/>
              <a:t> Panel in purple who provided…</a:t>
            </a:r>
          </a:p>
        </p:txBody>
      </p:sp>
      <p:sp>
        <p:nvSpPr>
          <p:cNvPr id="4" name="Slide Number Placeholder 3"/>
          <p:cNvSpPr>
            <a:spLocks noGrp="1"/>
          </p:cNvSpPr>
          <p:nvPr>
            <p:ph type="sldNum" sz="quarter" idx="10"/>
          </p:nvPr>
        </p:nvSpPr>
        <p:spPr/>
        <p:txBody>
          <a:bodyPr/>
          <a:lstStyle/>
          <a:p>
            <a:fld id="{920699B1-5CFF-4D57-87B5-C17AC5E27282}" type="slidenum">
              <a:rPr lang="en-US" smtClean="0"/>
              <a:t>43</a:t>
            </a:fld>
            <a:endParaRPr lang="en-US"/>
          </a:p>
        </p:txBody>
      </p:sp>
    </p:spTree>
    <p:extLst>
      <p:ext uri="{BB962C8B-B14F-4D97-AF65-F5344CB8AC3E}">
        <p14:creationId xmlns:p14="http://schemas.microsoft.com/office/powerpoint/2010/main" val="1833671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At baseline: fragmented navigation with lots of gap our TRIP protocol was designed to address; Arrows signify a hand off</a:t>
            </a:r>
          </a:p>
          <a:p>
            <a:endParaRPr lang="en-US" dirty="0"/>
          </a:p>
        </p:txBody>
      </p:sp>
      <p:sp>
        <p:nvSpPr>
          <p:cNvPr id="4" name="Slide Number Placeholder 3"/>
          <p:cNvSpPr>
            <a:spLocks noGrp="1"/>
          </p:cNvSpPr>
          <p:nvPr>
            <p:ph type="sldNum" sz="quarter" idx="5"/>
          </p:nvPr>
        </p:nvSpPr>
        <p:spPr/>
        <p:txBody>
          <a:bodyPr/>
          <a:lstStyle/>
          <a:p>
            <a:fld id="{54553DAB-7BB0-FB4C-8448-891CB22286FD}" type="slidenum">
              <a:rPr lang="en-US" smtClean="0"/>
              <a:t>44</a:t>
            </a:fld>
            <a:endParaRPr lang="en-US"/>
          </a:p>
        </p:txBody>
      </p:sp>
    </p:spTree>
    <p:extLst>
      <p:ext uri="{BB962C8B-B14F-4D97-AF65-F5344CB8AC3E}">
        <p14:creationId xmlns:p14="http://schemas.microsoft.com/office/powerpoint/2010/main" val="169168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After considering</a:t>
            </a:r>
            <a:r>
              <a:rPr lang="en-US" baseline="0" dirty="0"/>
              <a:t> multiple options, we chose </a:t>
            </a:r>
            <a:r>
              <a:rPr lang="en-US" baseline="0" dirty="0" err="1"/>
              <a:t>REDCap</a:t>
            </a:r>
            <a:r>
              <a:rPr lang="en-US" baseline="0" dirty="0"/>
              <a:t>.</a:t>
            </a:r>
          </a:p>
          <a:p>
            <a:endParaRPr lang="en-US" baseline="0" dirty="0"/>
          </a:p>
          <a:p>
            <a:r>
              <a:rPr lang="en-US" baseline="0" dirty="0" err="1"/>
              <a:t>REDCap</a:t>
            </a:r>
            <a:r>
              <a:rPr lang="en-US" baseline="0" dirty="0"/>
              <a:t> has the benefits of:</a:t>
            </a:r>
          </a:p>
          <a:p>
            <a:r>
              <a:rPr lang="en-US" baseline="0" dirty="0"/>
              <a:t>-   being HIPAA compliant</a:t>
            </a:r>
          </a:p>
          <a:p>
            <a:pPr marL="171450" indent="-171450">
              <a:buFontTx/>
              <a:buChar char="-"/>
            </a:pPr>
            <a:r>
              <a:rPr lang="en-US" baseline="0" dirty="0"/>
              <a:t>Generally being free for researchers that are embedded within Clinical and Translational Science Award hubs.</a:t>
            </a:r>
          </a:p>
          <a:p>
            <a:pPr marL="171450" indent="-171450">
              <a:buFontTx/>
              <a:buChar char="-"/>
            </a:pPr>
            <a:r>
              <a:rPr lang="en-US" baseline="0" dirty="0"/>
              <a:t>And we thought using </a:t>
            </a:r>
            <a:r>
              <a:rPr lang="en-US" baseline="0" dirty="0" err="1"/>
              <a:t>REDCap</a:t>
            </a:r>
            <a:r>
              <a:rPr lang="en-US" baseline="0" dirty="0"/>
              <a:t> would facilitate dissemination of our intervention, which is an explicit aim of our grant – if we can get this to work and move the needle on disparities in Boston, can we help other cities or regions do the same</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Karen  -- I removed the challenges – to streamline presentation</a:t>
            </a:r>
            <a:endParaRPr lang="en-US" baseline="0" dirty="0"/>
          </a:p>
          <a:p>
            <a:pPr marL="0" indent="0">
              <a:buFontTx/>
              <a:buNone/>
            </a:pPr>
            <a:r>
              <a:rPr lang="en-US" baseline="0" dirty="0"/>
              <a:t>Choosing this platform did have some challenges:</a:t>
            </a:r>
          </a:p>
          <a:p>
            <a:pPr marL="171450" indent="-171450">
              <a:buFontTx/>
              <a:buChar char="-"/>
            </a:pPr>
            <a:r>
              <a:rPr lang="en-US" baseline="0" dirty="0"/>
              <a:t>It is designed for data capture, NOT clinical use</a:t>
            </a:r>
          </a:p>
          <a:p>
            <a:pPr marL="628650" lvl="1" indent="-171450">
              <a:buFontTx/>
              <a:buChar char="-"/>
            </a:pPr>
            <a:r>
              <a:rPr lang="en-US" baseline="0" dirty="0"/>
              <a:t>Optimized for well-defined time points, rather than the more fluid visit timelines in clinical care (infinitely repeating forms/events)</a:t>
            </a:r>
          </a:p>
          <a:p>
            <a:pPr marL="628650" lvl="1" indent="-171450">
              <a:buFontTx/>
              <a:buChar char="-"/>
            </a:pPr>
            <a:r>
              <a:rPr lang="en-US" baseline="0" dirty="0"/>
              <a:t>Switching between patient records was a little cumbersome (training on search function in reports)</a:t>
            </a:r>
          </a:p>
          <a:p>
            <a:pPr marL="171450" indent="-171450">
              <a:buFontTx/>
              <a:buChar char="-"/>
            </a:pPr>
            <a:r>
              <a:rPr lang="en-US" baseline="0" dirty="0"/>
              <a:t>This intervention presented a change in clinical workflow. Patient navigators were using multiple systems within institutions. </a:t>
            </a:r>
            <a:endParaRPr lang="en-US" dirty="0"/>
          </a:p>
          <a:p>
            <a:endParaRPr lang="en-US" dirty="0"/>
          </a:p>
        </p:txBody>
      </p:sp>
      <p:sp>
        <p:nvSpPr>
          <p:cNvPr id="4" name="Slide Number Placeholder 3"/>
          <p:cNvSpPr>
            <a:spLocks noGrp="1"/>
          </p:cNvSpPr>
          <p:nvPr>
            <p:ph type="sldNum" sz="quarter" idx="5"/>
          </p:nvPr>
        </p:nvSpPr>
        <p:spPr/>
        <p:txBody>
          <a:bodyPr/>
          <a:lstStyle/>
          <a:p>
            <a:fld id="{3951AFDE-258D-4781-B5A5-CDDF45378D73}" type="slidenum">
              <a:rPr lang="en-US" smtClean="0"/>
              <a:t>46</a:t>
            </a:fld>
            <a:endParaRPr lang="en-US"/>
          </a:p>
        </p:txBody>
      </p:sp>
    </p:spTree>
    <p:extLst>
      <p:ext uri="{BB962C8B-B14F-4D97-AF65-F5344CB8AC3E}">
        <p14:creationId xmlns:p14="http://schemas.microsoft.com/office/powerpoint/2010/main" val="235674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920699B1-5CFF-4D57-87B5-C17AC5E27282}" type="slidenum">
              <a:rPr lang="en-US" smtClean="0"/>
              <a:t>47</a:t>
            </a:fld>
            <a:endParaRPr lang="en-US"/>
          </a:p>
        </p:txBody>
      </p:sp>
    </p:spTree>
    <p:extLst>
      <p:ext uri="{BB962C8B-B14F-4D97-AF65-F5344CB8AC3E}">
        <p14:creationId xmlns:p14="http://schemas.microsoft.com/office/powerpoint/2010/main" val="3871843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here we are today, </a:t>
            </a:r>
            <a:endParaRPr lang="en-US" dirty="0" smtClean="0"/>
          </a:p>
          <a:p>
            <a:endParaRPr lang="en-US" dirty="0" smtClean="0"/>
          </a:p>
          <a:p>
            <a:r>
              <a:rPr lang="en-US" dirty="0" smtClean="0"/>
              <a:t>The</a:t>
            </a:r>
            <a:r>
              <a:rPr lang="en-US" baseline="0" dirty="0" smtClean="0"/>
              <a:t> big additional challenge of the grant was the pandemic </a:t>
            </a:r>
            <a:endParaRPr lang="en-US" dirty="0"/>
          </a:p>
        </p:txBody>
      </p:sp>
      <p:sp>
        <p:nvSpPr>
          <p:cNvPr id="4" name="Slide Number Placeholder 3"/>
          <p:cNvSpPr>
            <a:spLocks noGrp="1"/>
          </p:cNvSpPr>
          <p:nvPr>
            <p:ph type="sldNum" sz="quarter" idx="10"/>
          </p:nvPr>
        </p:nvSpPr>
        <p:spPr/>
        <p:txBody>
          <a:bodyPr/>
          <a:lstStyle/>
          <a:p>
            <a:fld id="{8DE47C31-796F-47B2-BF1D-6B10444E1B89}" type="slidenum">
              <a:rPr lang="en-US" smtClean="0"/>
              <a:t>48</a:t>
            </a:fld>
            <a:endParaRPr lang="en-US" dirty="0"/>
          </a:p>
        </p:txBody>
      </p:sp>
    </p:spTree>
    <p:extLst>
      <p:ext uri="{BB962C8B-B14F-4D97-AF65-F5344CB8AC3E}">
        <p14:creationId xmlns:p14="http://schemas.microsoft.com/office/powerpoint/2010/main" val="2345445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a:t>
            </a:r>
          </a:p>
        </p:txBody>
      </p:sp>
      <p:sp>
        <p:nvSpPr>
          <p:cNvPr id="4" name="Slide Number Placeholder 3"/>
          <p:cNvSpPr>
            <a:spLocks noGrp="1"/>
          </p:cNvSpPr>
          <p:nvPr>
            <p:ph type="sldNum" sz="quarter" idx="10"/>
          </p:nvPr>
        </p:nvSpPr>
        <p:spPr/>
        <p:txBody>
          <a:bodyPr/>
          <a:lstStyle/>
          <a:p>
            <a:fld id="{920699B1-5CFF-4D57-87B5-C17AC5E27282}" type="slidenum">
              <a:rPr lang="en-US" smtClean="0"/>
              <a:t>52</a:t>
            </a:fld>
            <a:endParaRPr lang="en-US"/>
          </a:p>
        </p:txBody>
      </p:sp>
    </p:spTree>
    <p:extLst>
      <p:ext uri="{BB962C8B-B14F-4D97-AF65-F5344CB8AC3E}">
        <p14:creationId xmlns:p14="http://schemas.microsoft.com/office/powerpoint/2010/main" val="3045421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another 600 patients across all the sites who were eligible , but</a:t>
            </a:r>
            <a:r>
              <a:rPr lang="en-US" baseline="0" dirty="0" smtClean="0"/>
              <a:t> were never navigated.  </a:t>
            </a:r>
          </a:p>
          <a:p>
            <a:endParaRPr lang="en-US" baseline="0" dirty="0" smtClean="0"/>
          </a:p>
          <a:p>
            <a:r>
              <a:rPr lang="en-US" baseline="0" dirty="0" smtClean="0"/>
              <a:t>This took us by completed surprise</a:t>
            </a:r>
          </a:p>
          <a:p>
            <a:endParaRPr lang="en-US" baseline="0" dirty="0" smtClean="0"/>
          </a:p>
          <a:p>
            <a:r>
              <a:rPr lang="en-US" baseline="0" dirty="0" smtClean="0"/>
              <a:t>It was all sites.</a:t>
            </a:r>
          </a:p>
          <a:p>
            <a:endParaRPr lang="en-US" baseline="0" dirty="0" smtClean="0"/>
          </a:p>
          <a:p>
            <a:r>
              <a:rPr lang="en-US" baseline="0" dirty="0" smtClean="0"/>
              <a:t>Was this COVID?</a:t>
            </a:r>
          </a:p>
          <a:p>
            <a:endParaRPr lang="en-US" baseline="0" dirty="0" smtClean="0"/>
          </a:p>
          <a:p>
            <a:r>
              <a:rPr lang="en-US" baseline="0" dirty="0" smtClean="0"/>
              <a:t>Does this reflect, that despite our EMR and all our work, none of us have systems to help us find all patients in need of navigation?</a:t>
            </a:r>
            <a:endParaRPr lang="en-US" dirty="0"/>
          </a:p>
        </p:txBody>
      </p:sp>
      <p:sp>
        <p:nvSpPr>
          <p:cNvPr id="4" name="Slide Number Placeholder 3"/>
          <p:cNvSpPr>
            <a:spLocks noGrp="1"/>
          </p:cNvSpPr>
          <p:nvPr>
            <p:ph type="sldNum" sz="quarter" idx="10"/>
          </p:nvPr>
        </p:nvSpPr>
        <p:spPr/>
        <p:txBody>
          <a:bodyPr/>
          <a:lstStyle/>
          <a:p>
            <a:fld id="{920699B1-5CFF-4D57-87B5-C17AC5E27282}" type="slidenum">
              <a:rPr lang="en-US" smtClean="0"/>
              <a:t>53</a:t>
            </a:fld>
            <a:endParaRPr lang="en-US"/>
          </a:p>
        </p:txBody>
      </p:sp>
    </p:spTree>
    <p:extLst>
      <p:ext uri="{BB962C8B-B14F-4D97-AF65-F5344CB8AC3E}">
        <p14:creationId xmlns:p14="http://schemas.microsoft.com/office/powerpoint/2010/main" val="3576252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a:t>
            </a:r>
          </a:p>
        </p:txBody>
      </p:sp>
      <p:sp>
        <p:nvSpPr>
          <p:cNvPr id="4" name="Slide Number Placeholder 3"/>
          <p:cNvSpPr>
            <a:spLocks noGrp="1"/>
          </p:cNvSpPr>
          <p:nvPr>
            <p:ph type="sldNum" sz="quarter" idx="10"/>
          </p:nvPr>
        </p:nvSpPr>
        <p:spPr/>
        <p:txBody>
          <a:bodyPr/>
          <a:lstStyle/>
          <a:p>
            <a:fld id="{920699B1-5CFF-4D57-87B5-C17AC5E27282}" type="slidenum">
              <a:rPr lang="en-US" smtClean="0"/>
              <a:t>54</a:t>
            </a:fld>
            <a:endParaRPr lang="en-US"/>
          </a:p>
        </p:txBody>
      </p:sp>
    </p:spTree>
    <p:extLst>
      <p:ext uri="{BB962C8B-B14F-4D97-AF65-F5344CB8AC3E}">
        <p14:creationId xmlns:p14="http://schemas.microsoft.com/office/powerpoint/2010/main" val="293355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These disparities have largely been attributed to differences in exposure to risk factors, early detection, and access to preventive care and treatment,</a:t>
            </a:r>
            <a:r>
              <a:rPr lang="en-US" sz="1200" b="0" i="0" u="none" strike="noStrike" kern="1200" baseline="30000" dirty="0" smtClean="0">
                <a:solidFill>
                  <a:schemeClr val="tx1"/>
                </a:solidFill>
                <a:effectLst/>
                <a:latin typeface="+mn-lt"/>
                <a:ea typeface="+mn-ea"/>
                <a:cs typeface="+mn-cs"/>
                <a:hlinkClick r:id="rId3"/>
              </a:rPr>
              <a:t>9</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4"/>
              </a:rPr>
              <a:t>11</a:t>
            </a:r>
            <a:r>
              <a:rPr lang="en-US" sz="1200" b="0" i="0" kern="1200" dirty="0" smtClean="0">
                <a:solidFill>
                  <a:schemeClr val="tx1"/>
                </a:solidFill>
                <a:effectLst/>
                <a:latin typeface="+mn-lt"/>
                <a:ea typeface="+mn-ea"/>
                <a:cs typeface="+mn-cs"/>
              </a:rPr>
              <a:t> which themselves are influenced by social determinants of health. Racism and discrimination are a deeply rooted social determinant of health that have downstream effects resulting in social inequities and discriminatory policies, which are significant root causes of health disparities</a:t>
            </a:r>
            <a:endParaRPr lang="en-US" dirty="0"/>
          </a:p>
        </p:txBody>
      </p:sp>
      <p:sp>
        <p:nvSpPr>
          <p:cNvPr id="4" name="Slide Number Placeholder 3"/>
          <p:cNvSpPr>
            <a:spLocks noGrp="1"/>
          </p:cNvSpPr>
          <p:nvPr>
            <p:ph type="sldNum" sz="quarter" idx="10"/>
          </p:nvPr>
        </p:nvSpPr>
        <p:spPr/>
        <p:txBody>
          <a:bodyPr/>
          <a:lstStyle/>
          <a:p>
            <a:fld id="{F0B5096A-00D5-4A18-BC10-D51A362BF14F}" type="slidenum">
              <a:rPr lang="en-US" smtClean="0"/>
              <a:t>6</a:t>
            </a:fld>
            <a:endParaRPr lang="en-US"/>
          </a:p>
        </p:txBody>
      </p:sp>
    </p:spTree>
    <p:extLst>
      <p:ext uri="{BB962C8B-B14F-4D97-AF65-F5344CB8AC3E}">
        <p14:creationId xmlns:p14="http://schemas.microsoft.com/office/powerpoint/2010/main" val="1713162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a:t>
            </a:r>
          </a:p>
        </p:txBody>
      </p:sp>
      <p:sp>
        <p:nvSpPr>
          <p:cNvPr id="4" name="Slide Number Placeholder 3"/>
          <p:cNvSpPr>
            <a:spLocks noGrp="1"/>
          </p:cNvSpPr>
          <p:nvPr>
            <p:ph type="sldNum" sz="quarter" idx="10"/>
          </p:nvPr>
        </p:nvSpPr>
        <p:spPr/>
        <p:txBody>
          <a:bodyPr/>
          <a:lstStyle/>
          <a:p>
            <a:fld id="{920699B1-5CFF-4D57-87B5-C17AC5E27282}" type="slidenum">
              <a:rPr lang="en-US" smtClean="0"/>
              <a:t>55</a:t>
            </a:fld>
            <a:endParaRPr lang="en-US"/>
          </a:p>
        </p:txBody>
      </p:sp>
    </p:spTree>
    <p:extLst>
      <p:ext uri="{BB962C8B-B14F-4D97-AF65-F5344CB8AC3E}">
        <p14:creationId xmlns:p14="http://schemas.microsoft.com/office/powerpoint/2010/main" val="4230194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a:t>
            </a:r>
          </a:p>
        </p:txBody>
      </p:sp>
      <p:sp>
        <p:nvSpPr>
          <p:cNvPr id="4" name="Slide Number Placeholder 3"/>
          <p:cNvSpPr>
            <a:spLocks noGrp="1"/>
          </p:cNvSpPr>
          <p:nvPr>
            <p:ph type="sldNum" sz="quarter" idx="10"/>
          </p:nvPr>
        </p:nvSpPr>
        <p:spPr/>
        <p:txBody>
          <a:bodyPr/>
          <a:lstStyle/>
          <a:p>
            <a:fld id="{920699B1-5CFF-4D57-87B5-C17AC5E27282}" type="slidenum">
              <a:rPr lang="en-US" smtClean="0"/>
              <a:t>56</a:t>
            </a:fld>
            <a:endParaRPr lang="en-US"/>
          </a:p>
        </p:txBody>
      </p:sp>
    </p:spTree>
    <p:extLst>
      <p:ext uri="{BB962C8B-B14F-4D97-AF65-F5344CB8AC3E}">
        <p14:creationId xmlns:p14="http://schemas.microsoft.com/office/powerpoint/2010/main" val="472153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57</a:t>
            </a:fld>
            <a:endParaRPr lang="en-US"/>
          </a:p>
        </p:txBody>
      </p:sp>
    </p:spTree>
    <p:extLst>
      <p:ext uri="{BB962C8B-B14F-4D97-AF65-F5344CB8AC3E}">
        <p14:creationId xmlns:p14="http://schemas.microsoft.com/office/powerpoint/2010/main" val="1404185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Stephenie/Tracy</a:t>
            </a:r>
            <a:endParaRPr lang="en-US" dirty="0"/>
          </a:p>
        </p:txBody>
      </p:sp>
      <p:sp>
        <p:nvSpPr>
          <p:cNvPr id="4" name="Slide Number Placeholder 3"/>
          <p:cNvSpPr>
            <a:spLocks noGrp="1"/>
          </p:cNvSpPr>
          <p:nvPr>
            <p:ph type="sldNum" sz="quarter" idx="10"/>
          </p:nvPr>
        </p:nvSpPr>
        <p:spPr/>
        <p:txBody>
          <a:bodyPr/>
          <a:lstStyle/>
          <a:p>
            <a:fld id="{920699B1-5CFF-4D57-87B5-C17AC5E27282}" type="slidenum">
              <a:rPr lang="en-US" smtClean="0"/>
              <a:t>58</a:t>
            </a:fld>
            <a:endParaRPr lang="en-US"/>
          </a:p>
        </p:txBody>
      </p:sp>
    </p:spTree>
    <p:extLst>
      <p:ext uri="{BB962C8B-B14F-4D97-AF65-F5344CB8AC3E}">
        <p14:creationId xmlns:p14="http://schemas.microsoft.com/office/powerpoint/2010/main" val="2489016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DE47C31-796F-47B2-BF1D-6B10444E1B89}" type="slidenum">
              <a:rPr lang="en-US" smtClean="0"/>
              <a:t>59</a:t>
            </a:fld>
            <a:endParaRPr lang="en-US" dirty="0"/>
          </a:p>
        </p:txBody>
      </p:sp>
    </p:spTree>
    <p:extLst>
      <p:ext uri="{BB962C8B-B14F-4D97-AF65-F5344CB8AC3E}">
        <p14:creationId xmlns:p14="http://schemas.microsoft.com/office/powerpoint/2010/main" val="1601355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NNRT</a:t>
            </a:r>
          </a:p>
          <a:p>
            <a:r>
              <a:rPr lang="en-US" dirty="0"/>
              <a:t>Collective action is necessary to drive the field of Navigation forward including:</a:t>
            </a:r>
          </a:p>
          <a:p>
            <a:pPr marL="171450" indent="-171450">
              <a:buFont typeface="Arial" panose="020B0604020202020204" pitchFamily="34" charset="0"/>
              <a:buChar char="•"/>
            </a:pPr>
            <a:r>
              <a:rPr lang="en-US" dirty="0"/>
              <a:t>Need for standardized outcome metrics </a:t>
            </a:r>
          </a:p>
          <a:p>
            <a:pPr marL="171450" indent="-171450">
              <a:buFont typeface="Arial" panose="020B0604020202020204" pitchFamily="34" charset="0"/>
              <a:buChar char="•"/>
            </a:pPr>
            <a:r>
              <a:rPr lang="en-US" dirty="0"/>
              <a:t>Need for a centralized plan for building the evidence base for navigation (to demonstrate effectiveness, value, and ROI)</a:t>
            </a:r>
          </a:p>
          <a:p>
            <a:pPr marL="171450" indent="-171450">
              <a:buFont typeface="Arial" panose="020B0604020202020204" pitchFamily="34" charset="0"/>
              <a:buChar char="•"/>
            </a:pPr>
            <a:r>
              <a:rPr lang="en-US" dirty="0"/>
              <a:t>Need for clearly defined professional roles and responsibilities (distinguish professional/clinical navigation from other occupations)</a:t>
            </a:r>
          </a:p>
          <a:p>
            <a:pPr marL="171450" indent="-171450">
              <a:buFont typeface="Arial" panose="020B0604020202020204" pitchFamily="34" charset="0"/>
              <a:buChar char="•"/>
            </a:pPr>
            <a:r>
              <a:rPr lang="en-US" dirty="0"/>
              <a:t>Need for workforce development path forward (professional and clinical navigators) </a:t>
            </a:r>
          </a:p>
          <a:p>
            <a:pPr marL="171450" indent="-171450">
              <a:buFont typeface="Arial" panose="020B0604020202020204" pitchFamily="34" charset="0"/>
              <a:buChar char="•"/>
            </a:pPr>
            <a:r>
              <a:rPr lang="en-US" dirty="0"/>
              <a:t>Need for a sustainable model for funding: policy to establish navigation as a reimbursable service</a:t>
            </a:r>
          </a:p>
          <a:p>
            <a:endParaRPr lang="en-US" dirty="0"/>
          </a:p>
          <a:p>
            <a:r>
              <a:rPr lang="en-US" dirty="0"/>
              <a:t>CORE Principles</a:t>
            </a:r>
          </a:p>
          <a:p>
            <a:r>
              <a:rPr lang="en-US" u="sng" dirty="0"/>
              <a:t>Collective action </a:t>
            </a:r>
            <a:r>
              <a:rPr lang="en-US" dirty="0"/>
              <a:t>among member organizations will be more successful in advancing the field than any one organization alone.</a:t>
            </a:r>
          </a:p>
          <a:p>
            <a:r>
              <a:rPr lang="en-US" u="sng" dirty="0"/>
              <a:t>Focus on gaps</a:t>
            </a:r>
            <a:r>
              <a:rPr lang="en-US" dirty="0"/>
              <a:t>: areas in the field where action is needed, but could not easily be addressed by a single organization</a:t>
            </a:r>
          </a:p>
          <a:p>
            <a:r>
              <a:rPr lang="en-US" u="sng" dirty="0"/>
              <a:t>Do not duplicate </a:t>
            </a:r>
            <a:r>
              <a:rPr lang="en-US" dirty="0"/>
              <a:t>or take on the activities of partner organizations</a:t>
            </a:r>
          </a:p>
          <a:p>
            <a:r>
              <a:rPr lang="en-US" u="sng" dirty="0"/>
              <a:t>Health equity lens</a:t>
            </a:r>
            <a:r>
              <a:rPr lang="en-US" dirty="0"/>
              <a:t>: Access to care for all is primary goal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12DFA44-C5C8-4A5A-A16F-068FE55224CC}" type="slidenum">
              <a:rPr lang="en-US" smtClean="0"/>
              <a:t>64</a:t>
            </a:fld>
            <a:endParaRPr lang="en-US"/>
          </a:p>
        </p:txBody>
      </p:sp>
    </p:spTree>
    <p:extLst>
      <p:ext uri="{BB962C8B-B14F-4D97-AF65-F5344CB8AC3E}">
        <p14:creationId xmlns:p14="http://schemas.microsoft.com/office/powerpoint/2010/main" val="2997494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Editorial in CANCER</a:t>
            </a:r>
          </a:p>
          <a:p>
            <a:r>
              <a:rPr lang="en-US" dirty="0"/>
              <a:t>Workforce Development Manuscript</a:t>
            </a:r>
          </a:p>
          <a:p>
            <a:r>
              <a:rPr lang="en-US" dirty="0"/>
              <a:t>Head &amp; Neck Survey</a:t>
            </a:r>
          </a:p>
          <a:p>
            <a:endParaRPr lang="en-US" dirty="0"/>
          </a:p>
        </p:txBody>
      </p:sp>
      <p:sp>
        <p:nvSpPr>
          <p:cNvPr id="4" name="Slide Number Placeholder 3"/>
          <p:cNvSpPr>
            <a:spLocks noGrp="1"/>
          </p:cNvSpPr>
          <p:nvPr>
            <p:ph type="sldNum" sz="quarter" idx="5"/>
          </p:nvPr>
        </p:nvSpPr>
        <p:spPr/>
        <p:txBody>
          <a:bodyPr/>
          <a:lstStyle/>
          <a:p>
            <a:fld id="{5D705188-2365-40BD-A438-0D7CCBDE76B3}" type="slidenum">
              <a:rPr lang="en-US" smtClean="0"/>
              <a:t>65</a:t>
            </a:fld>
            <a:endParaRPr lang="en-US"/>
          </a:p>
        </p:txBody>
      </p:sp>
    </p:spTree>
    <p:extLst>
      <p:ext uri="{BB962C8B-B14F-4D97-AF65-F5344CB8AC3E}">
        <p14:creationId xmlns:p14="http://schemas.microsoft.com/office/powerpoint/2010/main" val="586212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05188-2365-40BD-A438-0D7CCBDE76B3}" type="slidenum">
              <a:rPr lang="en-US" smtClean="0"/>
              <a:t>67</a:t>
            </a:fld>
            <a:endParaRPr lang="en-US"/>
          </a:p>
        </p:txBody>
      </p:sp>
    </p:spTree>
    <p:extLst>
      <p:ext uri="{BB962C8B-B14F-4D97-AF65-F5344CB8AC3E}">
        <p14:creationId xmlns:p14="http://schemas.microsoft.com/office/powerpoint/2010/main" val="2227896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today’s ACS CAN meeting, the NNRT Steering Committee will be meeting and has invited Special guest leadership from 7 national organizations.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D4DDE-3141-42C8-AABD-D57E14FBDF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95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B3702-95C2-482C-A215-B79F403B3566}" type="slidenum">
              <a:rPr lang="en-US" altLang="en-US"/>
              <a:pPr/>
              <a:t>69</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6830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064696" y="8986331"/>
            <a:ext cx="3109567" cy="473051"/>
          </a:xfrm>
          <a:prstGeom prst="rect">
            <a:avLst/>
          </a:prstGeom>
          <a:noFill/>
          <a:ln w="9525">
            <a:noFill/>
            <a:miter lim="800000"/>
            <a:headEnd/>
            <a:tailEnd/>
          </a:ln>
        </p:spPr>
        <p:txBody>
          <a:bodyPr lIns="95045" tIns="47523" rIns="95045" bIns="47523" anchor="b"/>
          <a:lstStyle/>
          <a:p>
            <a:pPr algn="r"/>
            <a:fld id="{5DC487F4-6C0E-44F4-9AA3-2A5107A3BB29}" type="slidenum">
              <a:rPr lang="en-US" altLang="en-US" sz="1200">
                <a:latin typeface="Calibri" pitchFamily="34" charset="0"/>
                <a:sym typeface="Wingdings" pitchFamily="2" charset="2"/>
              </a:rPr>
              <a:pPr algn="r"/>
              <a:t>7</a:t>
            </a:fld>
            <a:endParaRPr lang="en-US" altLang="en-US" sz="1200" dirty="0">
              <a:latin typeface="Calibri" pitchFamily="34" charset="0"/>
              <a:sym typeface="Wingdings" pitchFamily="2" charset="2"/>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lIns="95002" tIns="47502" rIns="95002" bIns="47502" numCol="1" anchor="t" anchorCtr="0" compatLnSpc="1">
            <a:prstTxWarp prst="textNoShape">
              <a:avLst/>
            </a:prstTxWarp>
          </a:bodyPr>
          <a:lstStyle/>
          <a:p>
            <a:pPr>
              <a:spcBef>
                <a:spcPct val="0"/>
              </a:spcBef>
            </a:pPr>
            <a:r>
              <a:rPr lang="en-US" altLang="en-US" dirty="0" smtClean="0">
                <a:latin typeface="Arial" charset="0"/>
              </a:rPr>
              <a:t>Threatens the realization for health equity</a:t>
            </a:r>
          </a:p>
        </p:txBody>
      </p:sp>
    </p:spTree>
    <p:extLst>
      <p:ext uri="{BB962C8B-B14F-4D97-AF65-F5344CB8AC3E}">
        <p14:creationId xmlns:p14="http://schemas.microsoft.com/office/powerpoint/2010/main" val="1205412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70</a:t>
            </a:fld>
            <a:endParaRPr lang="en-US"/>
          </a:p>
        </p:txBody>
      </p:sp>
    </p:spTree>
    <p:extLst>
      <p:ext uri="{BB962C8B-B14F-4D97-AF65-F5344CB8AC3E}">
        <p14:creationId xmlns:p14="http://schemas.microsoft.com/office/powerpoint/2010/main" val="325040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Among 523 women with mammography abnormalities and 474 women with Pap test</a:t>
            </a:r>
          </a:p>
          <a:p>
            <a:r>
              <a:rPr lang="en-US" altLang="en-US" dirty="0">
                <a:latin typeface="Arial" panose="020B0604020202020204" pitchFamily="34" charset="0"/>
              </a:rPr>
              <a:t>abnormalities, &gt;90% achieved diagnostic resolution within 12 months. Median time to resolution</a:t>
            </a:r>
          </a:p>
          <a:p>
            <a:r>
              <a:rPr lang="en-US" altLang="en-US" dirty="0">
                <a:latin typeface="Arial" panose="020B0604020202020204" pitchFamily="34" charset="0"/>
              </a:rPr>
              <a:t>was longer for Pap test than for mammography abnormalities (85 versus 27 days). Site of care, rather</a:t>
            </a:r>
          </a:p>
          <a:p>
            <a:r>
              <a:rPr lang="en-US" altLang="en-US" dirty="0">
                <a:latin typeface="Arial" panose="020B0604020202020204" pitchFamily="34" charset="0"/>
              </a:rPr>
              <a:t>than any sociodemographic characteristic of individuals, including race/ethnicity, was the only</a:t>
            </a:r>
          </a:p>
          <a:p>
            <a:r>
              <a:rPr lang="en-US" altLang="en-US" dirty="0">
                <a:latin typeface="Arial" panose="020B0604020202020204" pitchFamily="34" charset="0"/>
              </a:rPr>
              <a:t>significant predictor of timely follow up for both mammogram and Pap test abnormalities.</a:t>
            </a:r>
          </a:p>
        </p:txBody>
      </p:sp>
    </p:spTree>
    <p:extLst>
      <p:ext uri="{BB962C8B-B14F-4D97-AF65-F5344CB8AC3E}">
        <p14:creationId xmlns:p14="http://schemas.microsoft.com/office/powerpoint/2010/main" val="2145678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34F5D-C005-47BF-A21B-04EAC03D1FD1}" type="slidenum">
              <a:rPr lang="en-US" smtClean="0"/>
              <a:t>12</a:t>
            </a:fld>
            <a:endParaRPr lang="en-US"/>
          </a:p>
        </p:txBody>
      </p:sp>
    </p:spTree>
    <p:extLst>
      <p:ext uri="{BB962C8B-B14F-4D97-AF65-F5344CB8AC3E}">
        <p14:creationId xmlns:p14="http://schemas.microsoft.com/office/powerpoint/2010/main" val="3644992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0884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a:t>
            </a:r>
            <a:r>
              <a:rPr lang="en-US" baseline="0" dirty="0" smtClean="0"/>
              <a:t> https://journals.lww.com/oncology-times/Fulltext/2010/05250/ONS,_AOSW,_and_NASW_Release_Position_Statement_on.18.aspx</a:t>
            </a:r>
          </a:p>
          <a:p>
            <a:endParaRPr lang="en-US" baseline="0" dirty="0" smtClean="0"/>
          </a:p>
          <a:p>
            <a:r>
              <a:rPr lang="en-US" sz="1200" b="0" i="0" kern="1200" dirty="0" smtClean="0">
                <a:solidFill>
                  <a:schemeClr val="tx1"/>
                </a:solidFill>
                <a:effectLst/>
                <a:latin typeface="+mn-lt"/>
                <a:ea typeface="+mn-ea"/>
                <a:cs typeface="+mn-cs"/>
              </a:rPr>
              <a:t>ONS, AOSW, and NASW Release Position Statement on Patient Navigation, Oncology Times: May 25, 2010 - Volume 32 - Issue 10 - p 62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10.1097/01.COT.0000381224.45804.c5</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BE210-49C8-43D0-9532-35F0FB89F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2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425D1A8-8C71-4D72-A3EB-3B3060DCD5B2}" type="slidenum">
              <a:rPr lang="en-US" altLang="en-US">
                <a:latin typeface="Calibri" panose="020F0502020204030204" pitchFamily="34" charset="0"/>
              </a:rPr>
              <a:pPr algn="r" eaLnBrk="1" hangingPunct="1">
                <a:spcBef>
                  <a:spcPct val="0"/>
                </a:spcBef>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384579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470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316067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191508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68" name="Shape 68"/>
          <p:cNvSpPr>
            <a:spLocks noGrp="1"/>
          </p:cNvSpPr>
          <p:nvPr>
            <p:ph type="title"/>
          </p:nvPr>
        </p:nvSpPr>
        <p:spPr>
          <a:prstGeom prst="rect">
            <a:avLst/>
          </a:prstGeom>
        </p:spPr>
        <p:txBody>
          <a:bodyPr/>
          <a:lstStyle/>
          <a:p>
            <a:pPr lvl="0">
              <a:defRPr sz="1800">
                <a:uFillTx/>
              </a:defRPr>
            </a:pPr>
            <a:r>
              <a:rPr sz="844">
                <a:uFill>
                  <a:solidFill/>
                </a:uFill>
              </a:rPr>
              <a:t>Title Text</a:t>
            </a:r>
          </a:p>
        </p:txBody>
      </p:sp>
      <p:sp>
        <p:nvSpPr>
          <p:cNvPr id="69" name="Shape 69"/>
          <p:cNvSpPr>
            <a:spLocks noGrp="1"/>
          </p:cNvSpPr>
          <p:nvPr>
            <p:ph type="body" idx="1"/>
          </p:nvPr>
        </p:nvSpPr>
        <p:spPr>
          <a:prstGeom prst="rect">
            <a:avLst/>
          </a:prstGeom>
        </p:spPr>
        <p:txBody>
          <a:body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278329345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a:t>Click to edit Master title style</a:t>
            </a:r>
          </a:p>
        </p:txBody>
      </p:sp>
      <p:sp>
        <p:nvSpPr>
          <p:cNvPr id="3" name="Table Placeholder 2"/>
          <p:cNvSpPr>
            <a:spLocks noGrp="1"/>
          </p:cNvSpPr>
          <p:nvPr>
            <p:ph type="tbl" idx="1"/>
          </p:nvPr>
        </p:nvSpPr>
        <p:spPr>
          <a:xfrm>
            <a:off x="2032000" y="1905000"/>
            <a:ext cx="9347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703D0A-51EB-47E4-8088-D2D3C5C8F47E}" type="slidenum">
              <a:rPr lang="en-US" altLang="en-US"/>
              <a:pPr>
                <a:defRPr/>
              </a:pPr>
              <a:t>‹#›</a:t>
            </a:fld>
            <a:endParaRPr lang="en-US" altLang="en-US"/>
          </a:p>
        </p:txBody>
      </p:sp>
    </p:spTree>
    <p:extLst>
      <p:ext uri="{BB962C8B-B14F-4D97-AF65-F5344CB8AC3E}">
        <p14:creationId xmlns:p14="http://schemas.microsoft.com/office/powerpoint/2010/main" val="300863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45781"/>
          <a:stretch/>
        </p:blipFill>
        <p:spPr>
          <a:xfrm>
            <a:off x="0" y="0"/>
            <a:ext cx="4940389" cy="6858000"/>
          </a:xfrm>
          <a:prstGeom prst="rect">
            <a:avLst/>
          </a:prstGeom>
        </p:spPr>
      </p:pic>
      <p:grpSp>
        <p:nvGrpSpPr>
          <p:cNvPr id="3" name="Group 2">
            <a:extLst>
              <a:ext uri="{FF2B5EF4-FFF2-40B4-BE49-F238E27FC236}">
                <a16:creationId xmlns:a16="http://schemas.microsoft.com/office/drawing/2014/main" id="{2EF0B87D-44F9-A4F5-EAAF-267563B9D074}"/>
              </a:ext>
            </a:extLst>
          </p:cNvPr>
          <p:cNvGrpSpPr/>
          <p:nvPr userDrawn="1"/>
        </p:nvGrpSpPr>
        <p:grpSpPr>
          <a:xfrm>
            <a:off x="0" y="4841632"/>
            <a:ext cx="4224131" cy="1038262"/>
            <a:chOff x="0" y="4383792"/>
            <a:chExt cx="3702692" cy="675497"/>
          </a:xfrm>
        </p:grpSpPr>
        <p:sp>
          <p:nvSpPr>
            <p:cNvPr id="4" name="Rectangle 17">
              <a:extLst>
                <a:ext uri="{FF2B5EF4-FFF2-40B4-BE49-F238E27FC236}">
                  <a16:creationId xmlns:a16="http://schemas.microsoft.com/office/drawing/2014/main" id="{8B6D392E-6776-051C-BEA7-6F6A4B701D4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54F785E-2A69-FBFC-2554-7ACD9ECD1887}"/>
                </a:ext>
              </a:extLst>
            </p:cNvPr>
            <p:cNvSpPr/>
            <p:nvPr/>
          </p:nvSpPr>
          <p:spPr>
            <a:xfrm>
              <a:off x="0" y="4383794"/>
              <a:ext cx="3359257"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p:nvPr>
        </p:nvSpPr>
        <p:spPr>
          <a:xfrm>
            <a:off x="623524" y="1795642"/>
            <a:ext cx="2239963" cy="2803403"/>
          </a:xfrm>
        </p:spPr>
        <p:txBody>
          <a:bodyPr>
            <a:normAutofit/>
          </a:bodyPr>
          <a:lstStyle>
            <a:lvl1pPr marL="0" indent="0">
              <a:buNone/>
              <a:defRPr sz="1200"/>
            </a:lvl1pPr>
          </a:lstStyle>
          <a:p>
            <a:endParaRPr lang="en-US" dirty="0"/>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5" y="6554430"/>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350"/>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70" y="6556250"/>
            <a:ext cx="531876" cy="123111"/>
          </a:xfrm>
          <a:prstGeom prst="rect">
            <a:avLst/>
          </a:prstGeom>
        </p:spPr>
        <p:txBody>
          <a:bodyPr wrap="square" lIns="0" tIns="0" rIns="0" bIns="0">
            <a:spAutoFit/>
          </a:bodyPr>
          <a:lstStyle>
            <a:lvl1pPr algn="r">
              <a:defRPr sz="800" baseline="0">
                <a:solidFill>
                  <a:schemeClr val="tx1"/>
                </a:solidFill>
                <a:latin typeface="Poppins" pitchFamily="2" charset="77"/>
              </a:defRPr>
            </a:lvl1pPr>
          </a:lstStyle>
          <a:p>
            <a:fld id="{9091AC62-753B-3240-A76B-ED140B7F97AA}" type="slidenum">
              <a:rPr lang="en-US" smtClean="0"/>
              <a:pPr/>
              <a:t>‹#›</a:t>
            </a:fld>
            <a:endParaRPr lang="en-US"/>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1" y="1795642"/>
            <a:ext cx="6799580" cy="4084253"/>
          </a:xfrm>
        </p:spPr>
        <p:txBody>
          <a:bodyPr anchor="ctr" anchorCtr="0"/>
          <a:lstStyle>
            <a:lvl1pPr marL="0" indent="0">
              <a:buFontTx/>
              <a:buNone/>
              <a:defRPr b="0" i="0">
                <a:solidFill>
                  <a:srgbClr val="2746F8"/>
                </a:solidFill>
                <a:latin typeface="Poppins" pitchFamily="2" charset="77"/>
                <a:cs typeface="Poppi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“Quote copy.”</a:t>
            </a:r>
          </a:p>
        </p:txBody>
      </p:sp>
    </p:spTree>
    <p:extLst>
      <p:ext uri="{BB962C8B-B14F-4D97-AF65-F5344CB8AC3E}">
        <p14:creationId xmlns:p14="http://schemas.microsoft.com/office/powerpoint/2010/main" val="35140446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C011D7-46A9-47B0-BAE6-8A2E4EC146AC}"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C1BE4-4CF2-44E1-A5DD-00B9C14CD25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763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C011D7-46A9-47B0-BAE6-8A2E4EC146AC}"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287416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C011D7-46A9-47B0-BAE6-8A2E4EC146AC}"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C1BE4-4CF2-44E1-A5DD-00B9C14CD25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186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C011D7-46A9-47B0-BAE6-8A2E4EC146AC}"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2872927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C011D7-46A9-47B0-BAE6-8A2E4EC146AC}" type="datetimeFigureOut">
              <a:rPr lang="en-US" smtClean="0"/>
              <a:t>5/18/2023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110045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338499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C011D7-46A9-47B0-BAE6-8A2E4EC146AC}" type="datetimeFigureOut">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1686695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AC011D7-46A9-47B0-BAE6-8A2E4EC146AC}" type="datetimeFigureOut">
              <a:rPr lang="en-US" smtClean="0"/>
              <a:t>5/18/2023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1537543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AC011D7-46A9-47B0-BAE6-8A2E4EC146AC}" type="datetimeFigureOut">
              <a:rPr lang="en-US" smtClean="0"/>
              <a:t>5/18/2023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40C1BE4-4CF2-44E1-A5DD-00B9C14CD252}" type="slidenum">
              <a:rPr lang="en-US" smtClean="0"/>
              <a:t>‹#›</a:t>
            </a:fld>
            <a:endParaRPr lang="en-US"/>
          </a:p>
        </p:txBody>
      </p:sp>
    </p:spTree>
    <p:extLst>
      <p:ext uri="{BB962C8B-B14F-4D97-AF65-F5344CB8AC3E}">
        <p14:creationId xmlns:p14="http://schemas.microsoft.com/office/powerpoint/2010/main" val="646421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AC011D7-46A9-47B0-BAE6-8A2E4EC146AC}"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1661265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C011D7-46A9-47B0-BAE6-8A2E4EC146AC}"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2128030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C011D7-46A9-47B0-BAE6-8A2E4EC146AC}"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C1BE4-4CF2-44E1-A5DD-00B9C14CD252}" type="slidenum">
              <a:rPr lang="en-US" smtClean="0"/>
              <a:t>‹#›</a:t>
            </a:fld>
            <a:endParaRPr lang="en-US"/>
          </a:p>
        </p:txBody>
      </p:sp>
    </p:spTree>
    <p:extLst>
      <p:ext uri="{BB962C8B-B14F-4D97-AF65-F5344CB8AC3E}">
        <p14:creationId xmlns:p14="http://schemas.microsoft.com/office/powerpoint/2010/main" val="1594725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844800" y="1371600"/>
            <a:ext cx="8636000" cy="1752600"/>
          </a:xfrm>
        </p:spPr>
        <p:txBody>
          <a:bodyPr/>
          <a:lstStyle>
            <a:lvl1pPr>
              <a:defRPr sz="5400"/>
            </a:lvl1pPr>
          </a:lstStyle>
          <a:p>
            <a:r>
              <a:rPr lang="en-US"/>
              <a:t>Click to edit Master title style</a:t>
            </a:r>
          </a:p>
        </p:txBody>
      </p:sp>
      <p:sp>
        <p:nvSpPr>
          <p:cNvPr id="148483" name="Rectangle 3"/>
          <p:cNvSpPr>
            <a:spLocks noGrp="1" noChangeArrowheads="1"/>
          </p:cNvSpPr>
          <p:nvPr>
            <p:ph type="subTitle" idx="1"/>
          </p:nvPr>
        </p:nvSpPr>
        <p:spPr>
          <a:xfrm>
            <a:off x="2844800" y="3733800"/>
            <a:ext cx="8636000" cy="1981200"/>
          </a:xfrm>
        </p:spPr>
        <p:txBody>
          <a:bodyPr/>
          <a:lstStyle>
            <a:lvl1pPr marL="0" indent="0">
              <a:buFont typeface="Wingdings" pitchFamily="2" charset="2"/>
              <a:buNone/>
              <a:defRPr/>
            </a:lvl1pPr>
          </a:lstStyle>
          <a:p>
            <a:r>
              <a:rPr lang="en-US"/>
              <a:t>Click to edit Master subtitle style</a:t>
            </a:r>
          </a:p>
        </p:txBody>
      </p:sp>
      <p:sp>
        <p:nvSpPr>
          <p:cNvPr id="148484" name="Rectangle 4"/>
          <p:cNvSpPr>
            <a:spLocks noGrp="1" noChangeArrowheads="1"/>
          </p:cNvSpPr>
          <p:nvPr>
            <p:ph type="dt" sz="half" idx="2"/>
          </p:nvPr>
        </p:nvSpPr>
        <p:spPr>
          <a:xfrm>
            <a:off x="9448800" y="6248400"/>
            <a:ext cx="2032000" cy="457200"/>
          </a:xfrm>
        </p:spPr>
        <p:txBody>
          <a:bodyPr/>
          <a:lstStyle>
            <a:lvl1pPr>
              <a:defRPr/>
            </a:lvl1pPr>
          </a:lstStyle>
          <a:p>
            <a:endParaRPr lang="en-US"/>
          </a:p>
        </p:txBody>
      </p:sp>
      <p:sp>
        <p:nvSpPr>
          <p:cNvPr id="148485" name="Rectangle 5"/>
          <p:cNvSpPr>
            <a:spLocks noGrp="1" noChangeArrowheads="1"/>
          </p:cNvSpPr>
          <p:nvPr>
            <p:ph type="ftr" sz="quarter" idx="3"/>
          </p:nvPr>
        </p:nvSpPr>
        <p:spPr>
          <a:xfrm>
            <a:off x="5080000" y="6248400"/>
            <a:ext cx="3860800" cy="457200"/>
          </a:xfrm>
        </p:spPr>
        <p:txBody>
          <a:bodyPr/>
          <a:lstStyle>
            <a:lvl1pPr>
              <a:defRPr/>
            </a:lvl1pPr>
          </a:lstStyle>
          <a:p>
            <a:endParaRPr lang="en-US"/>
          </a:p>
        </p:txBody>
      </p:sp>
      <p:sp>
        <p:nvSpPr>
          <p:cNvPr id="148486" name="Rectangle 6"/>
          <p:cNvSpPr>
            <a:spLocks noGrp="1" noChangeArrowheads="1"/>
          </p:cNvSpPr>
          <p:nvPr>
            <p:ph type="sldNum" sz="quarter" idx="4"/>
          </p:nvPr>
        </p:nvSpPr>
        <p:spPr>
          <a:xfrm>
            <a:off x="2946400" y="6248400"/>
            <a:ext cx="1625600" cy="457200"/>
          </a:xfrm>
        </p:spPr>
        <p:txBody>
          <a:bodyPr/>
          <a:lstStyle>
            <a:lvl1pPr>
              <a:defRPr/>
            </a:lvl1pPr>
          </a:lstStyle>
          <a:p>
            <a:fld id="{9EEA4081-31E9-476B-9BE6-F84DE8043178}" type="slidenum">
              <a:rPr lang="en-US"/>
              <a:pPr/>
              <a:t>‹#›</a:t>
            </a:fld>
            <a:endParaRPr lang="en-US"/>
          </a:p>
        </p:txBody>
      </p:sp>
      <p:sp>
        <p:nvSpPr>
          <p:cNvPr id="148487" name="Line 7"/>
          <p:cNvSpPr>
            <a:spLocks noChangeShapeType="1"/>
          </p:cNvSpPr>
          <p:nvPr/>
        </p:nvSpPr>
        <p:spPr bwMode="auto">
          <a:xfrm>
            <a:off x="2540000" y="1219200"/>
            <a:ext cx="0" cy="2057400"/>
          </a:xfrm>
          <a:prstGeom prst="line">
            <a:avLst/>
          </a:prstGeom>
          <a:noFill/>
          <a:ln w="34925">
            <a:solidFill>
              <a:schemeClr val="tx2"/>
            </a:solidFill>
            <a:round/>
            <a:headEnd/>
            <a:tailEnd/>
          </a:ln>
          <a:effectLst/>
        </p:spPr>
        <p:txBody>
          <a:bodyPr/>
          <a:lstStyle/>
          <a:p>
            <a:endParaRPr lang="en-US" sz="1800"/>
          </a:p>
        </p:txBody>
      </p:sp>
      <p:sp>
        <p:nvSpPr>
          <p:cNvPr id="148488" name="Oval 8"/>
          <p:cNvSpPr>
            <a:spLocks noChangeArrowheads="1"/>
          </p:cNvSpPr>
          <p:nvPr/>
        </p:nvSpPr>
        <p:spPr bwMode="auto">
          <a:xfrm>
            <a:off x="218018" y="2103438"/>
            <a:ext cx="463549" cy="347662"/>
          </a:xfrm>
          <a:prstGeom prst="ellipse">
            <a:avLst/>
          </a:prstGeom>
          <a:solidFill>
            <a:schemeClr val="tx1"/>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148489" name="Oval 9"/>
          <p:cNvSpPr>
            <a:spLocks noChangeArrowheads="1"/>
          </p:cNvSpPr>
          <p:nvPr/>
        </p:nvSpPr>
        <p:spPr bwMode="auto">
          <a:xfrm>
            <a:off x="986367" y="2105026"/>
            <a:ext cx="465667" cy="347663"/>
          </a:xfrm>
          <a:prstGeom prst="ellipse">
            <a:avLst/>
          </a:prstGeom>
          <a:solidFill>
            <a:schemeClr val="accent1"/>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148490" name="Oval 10"/>
          <p:cNvSpPr>
            <a:spLocks noChangeArrowheads="1"/>
          </p:cNvSpPr>
          <p:nvPr/>
        </p:nvSpPr>
        <p:spPr bwMode="auto">
          <a:xfrm>
            <a:off x="1756834" y="2105026"/>
            <a:ext cx="463551" cy="347663"/>
          </a:xfrm>
          <a:prstGeom prst="ellipse">
            <a:avLst/>
          </a:prstGeom>
          <a:solidFill>
            <a:schemeClr val="accent2"/>
          </a:solidFill>
          <a:ln w="9525">
            <a:noFill/>
            <a:round/>
            <a:headEnd/>
            <a:tailEnd/>
          </a:ln>
          <a:effectLst/>
        </p:spPr>
        <p:txBody>
          <a:bodyPr wrap="none" anchor="ctr"/>
          <a:lstStyle/>
          <a:p>
            <a:pPr algn="ctr" eaLnBrk="1" hangingPunct="1"/>
            <a:endParaRPr lang="en-US" sz="2400">
              <a:latin typeface="Times New Roman" pitchFamily="18" charset="0"/>
            </a:endParaRPr>
          </a:p>
        </p:txBody>
      </p:sp>
    </p:spTree>
    <p:extLst>
      <p:ext uri="{BB962C8B-B14F-4D97-AF65-F5344CB8AC3E}">
        <p14:creationId xmlns:p14="http://schemas.microsoft.com/office/powerpoint/2010/main" val="1720991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E13413-CD26-4D4D-A71D-ECCF93FA3A49}" type="slidenum">
              <a:rPr lang="en-US"/>
              <a:pPr/>
              <a:t>‹#›</a:t>
            </a:fld>
            <a:endParaRPr lang="en-US"/>
          </a:p>
        </p:txBody>
      </p:sp>
    </p:spTree>
    <p:extLst>
      <p:ext uri="{BB962C8B-B14F-4D97-AF65-F5344CB8AC3E}">
        <p14:creationId xmlns:p14="http://schemas.microsoft.com/office/powerpoint/2010/main" val="2222386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332F47-40B5-4CBB-86B6-2DF807630561}" type="slidenum">
              <a:rPr lang="en-US"/>
              <a:pPr/>
              <a:t>‹#›</a:t>
            </a:fld>
            <a:endParaRPr lang="en-US"/>
          </a:p>
        </p:txBody>
      </p:sp>
    </p:spTree>
    <p:extLst>
      <p:ext uri="{BB962C8B-B14F-4D97-AF65-F5344CB8AC3E}">
        <p14:creationId xmlns:p14="http://schemas.microsoft.com/office/powerpoint/2010/main" val="1553820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0" y="19050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050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40A04C-0414-47D5-A93A-56B92BA87918}" type="slidenum">
              <a:rPr lang="en-US"/>
              <a:pPr/>
              <a:t>‹#›</a:t>
            </a:fld>
            <a:endParaRPr lang="en-US"/>
          </a:p>
        </p:txBody>
      </p:sp>
    </p:spTree>
    <p:extLst>
      <p:ext uri="{BB962C8B-B14F-4D97-AF65-F5344CB8AC3E}">
        <p14:creationId xmlns:p14="http://schemas.microsoft.com/office/powerpoint/2010/main" val="92802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775441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B894CEC-542E-4750-AFEF-6CC2842F73D4}" type="slidenum">
              <a:rPr lang="en-US"/>
              <a:pPr/>
              <a:t>‹#›</a:t>
            </a:fld>
            <a:endParaRPr lang="en-US"/>
          </a:p>
        </p:txBody>
      </p:sp>
    </p:spTree>
    <p:extLst>
      <p:ext uri="{BB962C8B-B14F-4D97-AF65-F5344CB8AC3E}">
        <p14:creationId xmlns:p14="http://schemas.microsoft.com/office/powerpoint/2010/main" val="152209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A2A1EE4-BF41-4145-8736-5F45E42B011F}" type="slidenum">
              <a:rPr lang="en-US"/>
              <a:pPr/>
              <a:t>‹#›</a:t>
            </a:fld>
            <a:endParaRPr lang="en-US"/>
          </a:p>
        </p:txBody>
      </p:sp>
    </p:spTree>
    <p:extLst>
      <p:ext uri="{BB962C8B-B14F-4D97-AF65-F5344CB8AC3E}">
        <p14:creationId xmlns:p14="http://schemas.microsoft.com/office/powerpoint/2010/main" val="221919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61FD56-9D00-4920-9809-A5E67A621D16}" type="slidenum">
              <a:rPr lang="en-US"/>
              <a:pPr/>
              <a:t>‹#›</a:t>
            </a:fld>
            <a:endParaRPr lang="en-US"/>
          </a:p>
        </p:txBody>
      </p:sp>
    </p:spTree>
    <p:extLst>
      <p:ext uri="{BB962C8B-B14F-4D97-AF65-F5344CB8AC3E}">
        <p14:creationId xmlns:p14="http://schemas.microsoft.com/office/powerpoint/2010/main" val="2986702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E6B8EF-4241-4E2A-B3C9-74AC2C1E6F98}" type="slidenum">
              <a:rPr lang="en-US"/>
              <a:pPr/>
              <a:t>‹#›</a:t>
            </a:fld>
            <a:endParaRPr lang="en-US"/>
          </a:p>
        </p:txBody>
      </p:sp>
    </p:spTree>
    <p:extLst>
      <p:ext uri="{BB962C8B-B14F-4D97-AF65-F5344CB8AC3E}">
        <p14:creationId xmlns:p14="http://schemas.microsoft.com/office/powerpoint/2010/main" val="1629758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FF2509-2F6B-4726-B1A2-419DD11CB87C}" type="slidenum">
              <a:rPr lang="en-US"/>
              <a:pPr/>
              <a:t>‹#›</a:t>
            </a:fld>
            <a:endParaRPr lang="en-US"/>
          </a:p>
        </p:txBody>
      </p:sp>
    </p:spTree>
    <p:extLst>
      <p:ext uri="{BB962C8B-B14F-4D97-AF65-F5344CB8AC3E}">
        <p14:creationId xmlns:p14="http://schemas.microsoft.com/office/powerpoint/2010/main" val="4159239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41B9B2-C663-45F4-A377-2578E6AF4F9B}" type="slidenum">
              <a:rPr lang="en-US"/>
              <a:pPr/>
              <a:t>‹#›</a:t>
            </a:fld>
            <a:endParaRPr lang="en-US"/>
          </a:p>
        </p:txBody>
      </p:sp>
    </p:spTree>
    <p:extLst>
      <p:ext uri="{BB962C8B-B14F-4D97-AF65-F5344CB8AC3E}">
        <p14:creationId xmlns:p14="http://schemas.microsoft.com/office/powerpoint/2010/main" val="1496467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90500"/>
            <a:ext cx="23368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190500"/>
            <a:ext cx="68072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39B543-04EC-425D-AB71-E32250BE625A}" type="slidenum">
              <a:rPr lang="en-US"/>
              <a:pPr/>
              <a:t>‹#›</a:t>
            </a:fld>
            <a:endParaRPr lang="en-US"/>
          </a:p>
        </p:txBody>
      </p:sp>
    </p:spTree>
    <p:extLst>
      <p:ext uri="{BB962C8B-B14F-4D97-AF65-F5344CB8AC3E}">
        <p14:creationId xmlns:p14="http://schemas.microsoft.com/office/powerpoint/2010/main" val="2183215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a:t>Click to edit Master title style</a:t>
            </a:r>
          </a:p>
        </p:txBody>
      </p:sp>
      <p:sp>
        <p:nvSpPr>
          <p:cNvPr id="3" name="Table Placeholder 2"/>
          <p:cNvSpPr>
            <a:spLocks noGrp="1"/>
          </p:cNvSpPr>
          <p:nvPr>
            <p:ph type="tbl" idx="1"/>
          </p:nvPr>
        </p:nvSpPr>
        <p:spPr>
          <a:xfrm>
            <a:off x="2032000" y="1905000"/>
            <a:ext cx="9347200" cy="4114800"/>
          </a:xfrm>
        </p:spPr>
        <p:txBody>
          <a:bodyPr/>
          <a:lstStyle/>
          <a:p>
            <a:endParaRPr lang="en-US"/>
          </a:p>
        </p:txBody>
      </p:sp>
      <p:sp>
        <p:nvSpPr>
          <p:cNvPr id="4" name="Date Placeholder 3"/>
          <p:cNvSpPr>
            <a:spLocks noGrp="1"/>
          </p:cNvSpPr>
          <p:nvPr>
            <p:ph type="dt" sz="half" idx="10"/>
          </p:nvPr>
        </p:nvSpPr>
        <p:spPr>
          <a:xfrm>
            <a:off x="88392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3688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2032000" y="6248400"/>
            <a:ext cx="1727200" cy="457200"/>
          </a:xfrm>
        </p:spPr>
        <p:txBody>
          <a:bodyPr/>
          <a:lstStyle>
            <a:lvl1pPr>
              <a:defRPr/>
            </a:lvl1pPr>
          </a:lstStyle>
          <a:p>
            <a:fld id="{3A9CCD23-87DD-482C-B4B5-16322B200061}" type="slidenum">
              <a:rPr lang="en-US"/>
              <a:pPr/>
              <a:t>‹#›</a:t>
            </a:fld>
            <a:endParaRPr lang="en-US"/>
          </a:p>
        </p:txBody>
      </p:sp>
    </p:spTree>
    <p:extLst>
      <p:ext uri="{BB962C8B-B14F-4D97-AF65-F5344CB8AC3E}">
        <p14:creationId xmlns:p14="http://schemas.microsoft.com/office/powerpoint/2010/main" val="2240028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87" y="1274916"/>
            <a:ext cx="3785420" cy="3785420"/>
          </a:xfrm>
          <a:prstGeom prst="rect">
            <a:avLst/>
          </a:prstGeom>
        </p:spPr>
      </p:pic>
      <p:sp>
        <p:nvSpPr>
          <p:cNvPr id="2" name="Title 1"/>
          <p:cNvSpPr>
            <a:spLocks noGrp="1"/>
          </p:cNvSpPr>
          <p:nvPr>
            <p:ph type="ctrTitle"/>
          </p:nvPr>
        </p:nvSpPr>
        <p:spPr>
          <a:xfrm>
            <a:off x="5043948" y="1274915"/>
            <a:ext cx="6400800" cy="2235047"/>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5043949" y="3611871"/>
            <a:ext cx="64008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0" y="6356350"/>
            <a:ext cx="12192000" cy="501650"/>
          </a:xfrm>
        </p:spPr>
        <p:txBody>
          <a:bodyPr/>
          <a:lstStyle/>
          <a:p>
            <a:endParaRPr lang="en-US" dirty="0"/>
          </a:p>
        </p:txBody>
      </p:sp>
      <p:sp>
        <p:nvSpPr>
          <p:cNvPr id="11" name="Arc 10"/>
          <p:cNvSpPr/>
          <p:nvPr userDrawn="1"/>
        </p:nvSpPr>
        <p:spPr>
          <a:xfrm rot="16200000" flipH="1">
            <a:off x="10207783" y="-1897539"/>
            <a:ext cx="3968433" cy="3795077"/>
          </a:xfrm>
          <a:prstGeom prst="arc">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08988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24391"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1DEBF6-4DA2-474A-B244-01809E56EB2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F3C60-AC52-443F-A6DC-825338F11BB5}" type="slidenum">
              <a:rPr lang="en-US" smtClean="0"/>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575" y="110366"/>
            <a:ext cx="1580322" cy="1580322"/>
          </a:xfrm>
          <a:prstGeom prst="rect">
            <a:avLst/>
          </a:prstGeom>
        </p:spPr>
      </p:pic>
    </p:spTree>
    <p:extLst>
      <p:ext uri="{BB962C8B-B14F-4D97-AF65-F5344CB8AC3E}">
        <p14:creationId xmlns:p14="http://schemas.microsoft.com/office/powerpoint/2010/main" val="329889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4050915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1DEBF6-4DA2-474A-B244-01809E56EB2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F3C60-AC52-443F-A6DC-825338F11BB5}"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1072" y="110366"/>
            <a:ext cx="1580322" cy="1580322"/>
          </a:xfrm>
          <a:prstGeom prst="rect">
            <a:avLst/>
          </a:prstGeom>
        </p:spPr>
      </p:pic>
    </p:spTree>
    <p:extLst>
      <p:ext uri="{BB962C8B-B14F-4D97-AF65-F5344CB8AC3E}">
        <p14:creationId xmlns:p14="http://schemas.microsoft.com/office/powerpoint/2010/main" val="1273310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622803"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575" y="110366"/>
            <a:ext cx="1580322" cy="1580322"/>
          </a:xfrm>
          <a:prstGeom prst="rect">
            <a:avLst/>
          </a:prstGeom>
        </p:spPr>
      </p:pic>
    </p:spTree>
    <p:extLst>
      <p:ext uri="{BB962C8B-B14F-4D97-AF65-F5344CB8AC3E}">
        <p14:creationId xmlns:p14="http://schemas.microsoft.com/office/powerpoint/2010/main" val="1653855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1DEBF6-4DA2-474A-B244-01809E56EB26}" type="datetimeFigureOut">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F3C60-AC52-443F-A6DC-825338F11BB5}"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575" y="110366"/>
            <a:ext cx="1580322" cy="1580322"/>
          </a:xfrm>
          <a:prstGeom prst="rect">
            <a:avLst/>
          </a:prstGeom>
        </p:spPr>
      </p:pic>
    </p:spTree>
    <p:extLst>
      <p:ext uri="{BB962C8B-B14F-4D97-AF65-F5344CB8AC3E}">
        <p14:creationId xmlns:p14="http://schemas.microsoft.com/office/powerpoint/2010/main" val="1555516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1DEBF6-4DA2-474A-B244-01809E56EB26}" type="datetimeFigureOut">
              <a:rPr lang="en-US" smtClean="0"/>
              <a:t>5/18/2023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F3C60-AC52-443F-A6DC-825338F11BB5}"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575" y="110366"/>
            <a:ext cx="1580322" cy="1580322"/>
          </a:xfrm>
          <a:prstGeom prst="rect">
            <a:avLst/>
          </a:prstGeom>
        </p:spPr>
      </p:pic>
    </p:spTree>
    <p:extLst>
      <p:ext uri="{BB962C8B-B14F-4D97-AF65-F5344CB8AC3E}">
        <p14:creationId xmlns:p14="http://schemas.microsoft.com/office/powerpoint/2010/main" val="59199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1DEBF6-4DA2-474A-B244-01809E56EB2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F3C60-AC52-443F-A6DC-825338F11BB5}"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575" y="110366"/>
            <a:ext cx="1580322" cy="1580322"/>
          </a:xfrm>
          <a:prstGeom prst="rect">
            <a:avLst/>
          </a:prstGeom>
        </p:spPr>
      </p:pic>
    </p:spTree>
    <p:extLst>
      <p:ext uri="{BB962C8B-B14F-4D97-AF65-F5344CB8AC3E}">
        <p14:creationId xmlns:p14="http://schemas.microsoft.com/office/powerpoint/2010/main" val="1447727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1DEBF6-4DA2-474A-B244-01809E56EB2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F3C60-AC52-443F-A6DC-825338F11BB5}"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575" y="110366"/>
            <a:ext cx="1580322" cy="1580322"/>
          </a:xfrm>
          <a:prstGeom prst="rect">
            <a:avLst/>
          </a:prstGeom>
        </p:spPr>
      </p:pic>
    </p:spTree>
    <p:extLst>
      <p:ext uri="{BB962C8B-B14F-4D97-AF65-F5344CB8AC3E}">
        <p14:creationId xmlns:p14="http://schemas.microsoft.com/office/powerpoint/2010/main" val="109070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244008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406436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63538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143507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96D45-A5C0-47B0-A482-70FD639CF162}" type="datetimeFigureOut">
              <a:rPr lang="en-US" smtClean="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1784208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png"/><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96D45-A5C0-47B0-A482-70FD639CF162}" type="datetimeFigureOut">
              <a:rPr lang="en-US" smtClean="0"/>
              <a:t>5/18/2023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034AF-D47E-4E32-A62A-1ECB10BABC2B}" type="slidenum">
              <a:rPr lang="en-US" smtClean="0"/>
              <a:t>‹#›</a:t>
            </a:fld>
            <a:endParaRPr lang="en-US" dirty="0"/>
          </a:p>
        </p:txBody>
      </p:sp>
    </p:spTree>
    <p:extLst>
      <p:ext uri="{BB962C8B-B14F-4D97-AF65-F5344CB8AC3E}">
        <p14:creationId xmlns:p14="http://schemas.microsoft.com/office/powerpoint/2010/main" val="2265914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AC011D7-46A9-47B0-BAE6-8A2E4EC146AC}" type="datetimeFigureOut">
              <a:rPr lang="en-US" smtClean="0"/>
              <a:t>5/18/2023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40C1BE4-4CF2-44E1-A5DD-00B9C14CD25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2802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2032000" y="190500"/>
            <a:ext cx="9347200" cy="1527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7459" name="Rectangle 3"/>
          <p:cNvSpPr>
            <a:spLocks noGrp="1" noChangeArrowheads="1"/>
          </p:cNvSpPr>
          <p:nvPr>
            <p:ph type="body" idx="1"/>
          </p:nvPr>
        </p:nvSpPr>
        <p:spPr bwMode="auto">
          <a:xfrm>
            <a:off x="2032000" y="1905000"/>
            <a:ext cx="9347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7460" name="Rectangle 4"/>
          <p:cNvSpPr>
            <a:spLocks noGrp="1" noChangeArrowheads="1"/>
          </p:cNvSpPr>
          <p:nvPr>
            <p:ph type="dt" sz="half" idx="2"/>
          </p:nvPr>
        </p:nvSpPr>
        <p:spPr bwMode="auto">
          <a:xfrm>
            <a:off x="88392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endParaRPr lang="en-US"/>
          </a:p>
        </p:txBody>
      </p:sp>
      <p:sp>
        <p:nvSpPr>
          <p:cNvPr id="147461" name="Rectangle 5"/>
          <p:cNvSpPr>
            <a:spLocks noGrp="1" noChangeArrowheads="1"/>
          </p:cNvSpPr>
          <p:nvPr>
            <p:ph type="ftr" sz="quarter" idx="3"/>
          </p:nvPr>
        </p:nvSpPr>
        <p:spPr bwMode="auto">
          <a:xfrm>
            <a:off x="43688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p>
        </p:txBody>
      </p:sp>
      <p:sp>
        <p:nvSpPr>
          <p:cNvPr id="147462" name="Rectangle 6"/>
          <p:cNvSpPr>
            <a:spLocks noGrp="1" noChangeArrowheads="1"/>
          </p:cNvSpPr>
          <p:nvPr>
            <p:ph type="sldNum" sz="quarter" idx="4"/>
          </p:nvPr>
        </p:nvSpPr>
        <p:spPr bwMode="auto">
          <a:xfrm>
            <a:off x="2032000" y="62484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4E9900D4-FE54-45AE-8339-36388D601BE7}" type="slidenum">
              <a:rPr lang="en-US"/>
              <a:pPr/>
              <a:t>‹#›</a:t>
            </a:fld>
            <a:endParaRPr lang="en-US"/>
          </a:p>
        </p:txBody>
      </p:sp>
      <p:sp>
        <p:nvSpPr>
          <p:cNvPr id="147463" name="Line 7"/>
          <p:cNvSpPr>
            <a:spLocks noChangeShapeType="1"/>
          </p:cNvSpPr>
          <p:nvPr/>
        </p:nvSpPr>
        <p:spPr bwMode="auto">
          <a:xfrm flipV="1">
            <a:off x="1828800" y="304800"/>
            <a:ext cx="0" cy="1295400"/>
          </a:xfrm>
          <a:prstGeom prst="line">
            <a:avLst/>
          </a:prstGeom>
          <a:noFill/>
          <a:ln w="38100">
            <a:solidFill>
              <a:schemeClr val="tx2"/>
            </a:solidFill>
            <a:round/>
            <a:headEnd/>
            <a:tailEnd/>
          </a:ln>
          <a:effectLst/>
        </p:spPr>
        <p:txBody>
          <a:bodyPr/>
          <a:lstStyle/>
          <a:p>
            <a:endParaRPr lang="en-US" sz="1800"/>
          </a:p>
        </p:txBody>
      </p:sp>
      <p:sp>
        <p:nvSpPr>
          <p:cNvPr id="147464" name="Oval 8"/>
          <p:cNvSpPr>
            <a:spLocks noChangeArrowheads="1"/>
          </p:cNvSpPr>
          <p:nvPr/>
        </p:nvSpPr>
        <p:spPr bwMode="auto">
          <a:xfrm>
            <a:off x="203200" y="838200"/>
            <a:ext cx="304800" cy="228600"/>
          </a:xfrm>
          <a:prstGeom prst="ellipse">
            <a:avLst/>
          </a:prstGeom>
          <a:solidFill>
            <a:schemeClr val="tx1"/>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147465" name="Oval 9"/>
          <p:cNvSpPr>
            <a:spLocks noChangeArrowheads="1"/>
          </p:cNvSpPr>
          <p:nvPr/>
        </p:nvSpPr>
        <p:spPr bwMode="auto">
          <a:xfrm>
            <a:off x="719667" y="838200"/>
            <a:ext cx="304800" cy="228600"/>
          </a:xfrm>
          <a:prstGeom prst="ellipse">
            <a:avLst/>
          </a:prstGeom>
          <a:solidFill>
            <a:schemeClr val="accent1"/>
          </a:solidFill>
          <a:ln w="9525">
            <a:noFill/>
            <a:round/>
            <a:headEnd/>
            <a:tailEnd/>
          </a:ln>
          <a:effectLst/>
        </p:spPr>
        <p:txBody>
          <a:bodyPr wrap="none" anchor="ctr"/>
          <a:lstStyle/>
          <a:p>
            <a:pPr algn="ctr" eaLnBrk="1" hangingPunct="1"/>
            <a:endParaRPr lang="en-US" sz="2400">
              <a:latin typeface="Times New Roman" pitchFamily="18" charset="0"/>
            </a:endParaRPr>
          </a:p>
        </p:txBody>
      </p:sp>
      <p:sp>
        <p:nvSpPr>
          <p:cNvPr id="147466" name="Oval 10"/>
          <p:cNvSpPr>
            <a:spLocks noChangeArrowheads="1"/>
          </p:cNvSpPr>
          <p:nvPr/>
        </p:nvSpPr>
        <p:spPr bwMode="auto">
          <a:xfrm>
            <a:off x="1236133" y="838200"/>
            <a:ext cx="304800" cy="228600"/>
          </a:xfrm>
          <a:prstGeom prst="ellipse">
            <a:avLst/>
          </a:prstGeom>
          <a:solidFill>
            <a:schemeClr val="accent2"/>
          </a:solidFill>
          <a:ln w="9525">
            <a:noFill/>
            <a:round/>
            <a:headEnd/>
            <a:tailEnd/>
          </a:ln>
          <a:effectLst/>
        </p:spPr>
        <p:txBody>
          <a:bodyPr wrap="none" anchor="ctr"/>
          <a:lstStyle/>
          <a:p>
            <a:pPr algn="ctr" eaLnBrk="1" hangingPunct="1"/>
            <a:endParaRPr lang="en-US" sz="2400">
              <a:latin typeface="Times New Roman" pitchFamily="18" charset="0"/>
            </a:endParaRPr>
          </a:p>
        </p:txBody>
      </p:sp>
    </p:spTree>
    <p:extLst>
      <p:ext uri="{BB962C8B-B14F-4D97-AF65-F5344CB8AC3E}">
        <p14:creationId xmlns:p14="http://schemas.microsoft.com/office/powerpoint/2010/main" val="308406575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iming>
    <p:tnLst>
      <p:par>
        <p:cTn id="1" dur="indefinite" restart="never" nodeType="tmRoot"/>
      </p:par>
    </p:tnLst>
  </p:timing>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Arial" charset="0"/>
        </a:defRPr>
      </a:lvl2pPr>
      <a:lvl3pPr algn="l" rtl="0" fontAlgn="base">
        <a:spcBef>
          <a:spcPct val="0"/>
        </a:spcBef>
        <a:spcAft>
          <a:spcPct val="0"/>
        </a:spcAft>
        <a:defRPr sz="4200">
          <a:solidFill>
            <a:schemeClr val="tx2"/>
          </a:solidFill>
          <a:latin typeface="Arial" charset="0"/>
        </a:defRPr>
      </a:lvl3pPr>
      <a:lvl4pPr algn="l" rtl="0" fontAlgn="base">
        <a:spcBef>
          <a:spcPct val="0"/>
        </a:spcBef>
        <a:spcAft>
          <a:spcPct val="0"/>
        </a:spcAft>
        <a:defRPr sz="4200">
          <a:solidFill>
            <a:schemeClr val="tx2"/>
          </a:solidFill>
          <a:latin typeface="Arial" charset="0"/>
        </a:defRPr>
      </a:lvl4pPr>
      <a:lvl5pPr algn="l" rtl="0" fontAlgn="base">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fontAlgn="base">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fontAlgn="base">
        <a:spcBef>
          <a:spcPct val="20000"/>
        </a:spcBef>
        <a:spcAft>
          <a:spcPct val="0"/>
        </a:spcAft>
        <a:buClr>
          <a:schemeClr val="accent2"/>
        </a:buClr>
        <a:buChar char="•"/>
        <a:defRPr sz="2400">
          <a:solidFill>
            <a:schemeClr val="tx2"/>
          </a:solidFill>
          <a:latin typeface="+mn-lt"/>
        </a:defRPr>
      </a:lvl3pPr>
      <a:lvl4pPr marL="1600200" indent="-228600" algn="l" rtl="0" fontAlgn="base">
        <a:spcBef>
          <a:spcPct val="20000"/>
        </a:spcBef>
        <a:spcAft>
          <a:spcPct val="0"/>
        </a:spcAft>
        <a:buClr>
          <a:schemeClr val="tx1"/>
        </a:buClr>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DEBF6-4DA2-474A-B244-01809E56EB26}" type="datetimeFigureOut">
              <a:rPr lang="en-US" smtClean="0"/>
              <a:t>5/18/2023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F3C60-AC52-443F-A6DC-825338F11BB5}" type="slidenum">
              <a:rPr lang="en-US" smtClean="0"/>
              <a:t>‹#›</a:t>
            </a:fld>
            <a:endParaRPr lang="en-US"/>
          </a:p>
        </p:txBody>
      </p:sp>
      <p:sp>
        <p:nvSpPr>
          <p:cNvPr id="14" name="Rectangle 13"/>
          <p:cNvSpPr/>
          <p:nvPr/>
        </p:nvSpPr>
        <p:spPr>
          <a:xfrm>
            <a:off x="-1" y="6400800"/>
            <a:ext cx="12192000" cy="457200"/>
          </a:xfrm>
          <a:prstGeom prst="rect">
            <a:avLst/>
          </a:prstGeom>
          <a:solidFill>
            <a:srgbClr val="F5AD9A"/>
          </a:solidFill>
          <a:ln>
            <a:solidFill>
              <a:srgbClr val="F3B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 y="6261081"/>
            <a:ext cx="12192000" cy="238042"/>
          </a:xfrm>
          <a:prstGeom prst="rect">
            <a:avLst/>
          </a:prstGeom>
          <a:solidFill>
            <a:srgbClr val="EFE56E"/>
          </a:solidFill>
          <a:ln>
            <a:solidFill>
              <a:srgbClr val="EFE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userDrawn="1"/>
        </p:nvSpPr>
        <p:spPr>
          <a:xfrm>
            <a:off x="-1385888" y="5338762"/>
            <a:ext cx="2771775" cy="3038475"/>
          </a:xfrm>
          <a:prstGeom prst="arc">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88243" y="6176963"/>
            <a:ext cx="1403755" cy="677355"/>
          </a:xfrm>
          <a:prstGeom prst="rect">
            <a:avLst/>
          </a:prstGeom>
        </p:spPr>
      </p:pic>
    </p:spTree>
    <p:extLst>
      <p:ext uri="{BB962C8B-B14F-4D97-AF65-F5344CB8AC3E}">
        <p14:creationId xmlns:p14="http://schemas.microsoft.com/office/powerpoint/2010/main" val="18778861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journals.lww.com/oncology-times/Fulltext/2010/05250/ONS,_AOSW,_and_NASW_Release_Position_Statement_on.18.aspx"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diagramData" Target="../diagrams/data5.xml"/><Relationship Id="rId18" Type="http://schemas.openxmlformats.org/officeDocument/2006/relationships/diagramData" Target="../diagrams/data6.xml"/><Relationship Id="rId26" Type="http://schemas.openxmlformats.org/officeDocument/2006/relationships/diagramColors" Target="../diagrams/colors7.xml"/><Relationship Id="rId39" Type="http://schemas.openxmlformats.org/officeDocument/2006/relationships/diagramLayout" Target="../diagrams/layout10.xml"/><Relationship Id="rId21" Type="http://schemas.openxmlformats.org/officeDocument/2006/relationships/diagramColors" Target="../diagrams/colors6.xml"/><Relationship Id="rId34" Type="http://schemas.openxmlformats.org/officeDocument/2006/relationships/diagramLayout" Target="../diagrams/layout9.xml"/><Relationship Id="rId42" Type="http://schemas.microsoft.com/office/2007/relationships/diagramDrawing" Target="../diagrams/drawing10.xml"/><Relationship Id="rId47" Type="http://schemas.openxmlformats.org/officeDocument/2006/relationships/diagramColors" Target="../diagrams/colors11.xml"/><Relationship Id="rId7" Type="http://schemas.microsoft.com/office/2007/relationships/diagramDrawing" Target="../diagrams/drawing3.xml"/><Relationship Id="rId2" Type="http://schemas.openxmlformats.org/officeDocument/2006/relationships/notesSlide" Target="../notesSlides/notesSlide22.xml"/><Relationship Id="rId16" Type="http://schemas.openxmlformats.org/officeDocument/2006/relationships/diagramColors" Target="../diagrams/colors5.xml"/><Relationship Id="rId29" Type="http://schemas.openxmlformats.org/officeDocument/2006/relationships/diagramLayout" Target="../diagrams/layout8.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Colors" Target="../diagrams/colors4.xml"/><Relationship Id="rId24" Type="http://schemas.openxmlformats.org/officeDocument/2006/relationships/diagramLayout" Target="../diagrams/layout7.xml"/><Relationship Id="rId32" Type="http://schemas.microsoft.com/office/2007/relationships/diagramDrawing" Target="../diagrams/drawing8.xml"/><Relationship Id="rId37" Type="http://schemas.microsoft.com/office/2007/relationships/diagramDrawing" Target="../diagrams/drawing9.xml"/><Relationship Id="rId40" Type="http://schemas.openxmlformats.org/officeDocument/2006/relationships/diagramQuickStyle" Target="../diagrams/quickStyle10.xml"/><Relationship Id="rId45" Type="http://schemas.openxmlformats.org/officeDocument/2006/relationships/diagramLayout" Target="../diagrams/layout11.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23" Type="http://schemas.openxmlformats.org/officeDocument/2006/relationships/diagramData" Target="../diagrams/data7.xml"/><Relationship Id="rId28" Type="http://schemas.openxmlformats.org/officeDocument/2006/relationships/diagramData" Target="../diagrams/data8.xml"/><Relationship Id="rId36" Type="http://schemas.openxmlformats.org/officeDocument/2006/relationships/diagramColors" Target="../diagrams/colors9.xml"/><Relationship Id="rId10" Type="http://schemas.openxmlformats.org/officeDocument/2006/relationships/diagramQuickStyle" Target="../diagrams/quickStyle4.xml"/><Relationship Id="rId19" Type="http://schemas.openxmlformats.org/officeDocument/2006/relationships/diagramLayout" Target="../diagrams/layout6.xml"/><Relationship Id="rId31" Type="http://schemas.openxmlformats.org/officeDocument/2006/relationships/diagramColors" Target="../diagrams/colors8.xml"/><Relationship Id="rId44" Type="http://schemas.openxmlformats.org/officeDocument/2006/relationships/diagramData" Target="../diagrams/data11.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 Id="rId27" Type="http://schemas.microsoft.com/office/2007/relationships/diagramDrawing" Target="../diagrams/drawing7.xml"/><Relationship Id="rId30" Type="http://schemas.openxmlformats.org/officeDocument/2006/relationships/diagramQuickStyle" Target="../diagrams/quickStyle8.xml"/><Relationship Id="rId35" Type="http://schemas.openxmlformats.org/officeDocument/2006/relationships/diagramQuickStyle" Target="../diagrams/quickStyle9.xml"/><Relationship Id="rId43" Type="http://schemas.openxmlformats.org/officeDocument/2006/relationships/image" Target="../media/image52.png"/><Relationship Id="rId48" Type="http://schemas.microsoft.com/office/2007/relationships/diagramDrawing" Target="../diagrams/drawing11.xml"/><Relationship Id="rId8" Type="http://schemas.openxmlformats.org/officeDocument/2006/relationships/diagramData" Target="../diagrams/data4.xml"/><Relationship Id="rId3" Type="http://schemas.openxmlformats.org/officeDocument/2006/relationships/diagramData" Target="../diagrams/data3.xml"/><Relationship Id="rId12" Type="http://schemas.microsoft.com/office/2007/relationships/diagramDrawing" Target="../diagrams/drawing4.xml"/><Relationship Id="rId17" Type="http://schemas.microsoft.com/office/2007/relationships/diagramDrawing" Target="../diagrams/drawing5.xml"/><Relationship Id="rId25" Type="http://schemas.openxmlformats.org/officeDocument/2006/relationships/diagramQuickStyle" Target="../diagrams/quickStyle7.xml"/><Relationship Id="rId33" Type="http://schemas.openxmlformats.org/officeDocument/2006/relationships/diagramData" Target="../diagrams/data9.xml"/><Relationship Id="rId38" Type="http://schemas.openxmlformats.org/officeDocument/2006/relationships/diagramData" Target="../diagrams/data10.xml"/><Relationship Id="rId46" Type="http://schemas.openxmlformats.org/officeDocument/2006/relationships/diagramQuickStyle" Target="../diagrams/quickStyle11.xml"/><Relationship Id="rId20" Type="http://schemas.openxmlformats.org/officeDocument/2006/relationships/diagramQuickStyle" Target="../diagrams/quickStyle6.xml"/><Relationship Id="rId41" Type="http://schemas.openxmlformats.org/officeDocument/2006/relationships/diagramColors" Target="../diagrams/colors10.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9.xml"/><Relationship Id="rId5" Type="http://schemas.openxmlformats.org/officeDocument/2006/relationships/image" Target="../media/image69.jp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1.png"/><Relationship Id="rId7" Type="http://schemas.openxmlformats.org/officeDocument/2006/relationships/diagramQuickStyle" Target="../diagrams/quickStyle13.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72.png"/><Relationship Id="rId9" Type="http://schemas.microsoft.com/office/2007/relationships/diagramDrawing" Target="../diagrams/drawing13.xml"/></Relationships>
</file>

<file path=ppt/slides/_rels/slide6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81.png"/><Relationship Id="rId2" Type="http://schemas.openxmlformats.org/officeDocument/2006/relationships/diagramData" Target="../diagrams/data14.xml"/><Relationship Id="rId1" Type="http://schemas.openxmlformats.org/officeDocument/2006/relationships/slideLayout" Target="../slideLayouts/slideLayout1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image" Target="../media/image87.png"/><Relationship Id="rId7" Type="http://schemas.openxmlformats.org/officeDocument/2006/relationships/image" Target="../media/image91.JPG"/><Relationship Id="rId12" Type="http://schemas.openxmlformats.org/officeDocument/2006/relationships/image" Target="../media/image96.JPG"/><Relationship Id="rId17" Type="http://schemas.openxmlformats.org/officeDocument/2006/relationships/image" Target="../media/image101.png"/><Relationship Id="rId2" Type="http://schemas.openxmlformats.org/officeDocument/2006/relationships/notesSlide" Target="../notesSlides/notesSlide40.xml"/><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0.jpg"/><Relationship Id="rId11" Type="http://schemas.openxmlformats.org/officeDocument/2006/relationships/image" Target="../media/image95.jpe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jpeg"/><Relationship Id="rId19" Type="http://schemas.openxmlformats.org/officeDocument/2006/relationships/image" Target="../media/image103.pn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0922"/>
            <a:ext cx="12192000" cy="1948886"/>
          </a:xfrm>
        </p:spPr>
        <p:txBody>
          <a:bodyPr>
            <a:normAutofit/>
          </a:bodyPr>
          <a:lstStyle/>
          <a:p>
            <a:r>
              <a:rPr lang="en-US" sz="5400" b="1" i="1" dirty="0" smtClean="0">
                <a:latin typeface="+mn-lt"/>
              </a:rPr>
              <a:t>Translating Research Into Practice</a:t>
            </a:r>
            <a:r>
              <a:rPr lang="en-US" sz="5400" b="1" dirty="0" smtClean="0">
                <a:latin typeface="+mn-lt"/>
              </a:rPr>
              <a:t>: </a:t>
            </a:r>
            <a:br>
              <a:rPr lang="en-US" sz="5400" b="1" dirty="0" smtClean="0">
                <a:latin typeface="+mn-lt"/>
              </a:rPr>
            </a:br>
            <a:r>
              <a:rPr lang="en-US" sz="5400" b="1" dirty="0" smtClean="0">
                <a:latin typeface="+mn-lt"/>
              </a:rPr>
              <a:t>Patient Navigation in Oncology Care</a:t>
            </a:r>
            <a:endParaRPr lang="en-US" sz="5400" b="1" dirty="0">
              <a:latin typeface="+mn-lt"/>
            </a:endParaRPr>
          </a:p>
        </p:txBody>
      </p:sp>
      <p:sp>
        <p:nvSpPr>
          <p:cNvPr id="3" name="Subtitle 2"/>
          <p:cNvSpPr>
            <a:spLocks noGrp="1"/>
          </p:cNvSpPr>
          <p:nvPr>
            <p:ph type="subTitle" idx="1"/>
          </p:nvPr>
        </p:nvSpPr>
        <p:spPr>
          <a:xfrm>
            <a:off x="1523998" y="3349641"/>
            <a:ext cx="9144000" cy="1655762"/>
          </a:xfrm>
        </p:spPr>
        <p:txBody>
          <a:bodyPr>
            <a:normAutofit/>
          </a:bodyPr>
          <a:lstStyle/>
          <a:p>
            <a:r>
              <a:rPr lang="en-US" b="1" dirty="0" smtClean="0"/>
              <a:t>Tracy A Battaglia MD MPH</a:t>
            </a:r>
          </a:p>
          <a:p>
            <a:r>
              <a:rPr lang="en-US" dirty="0" smtClean="0">
                <a:solidFill>
                  <a:schemeClr val="accent1">
                    <a:lumMod val="75000"/>
                  </a:schemeClr>
                </a:solidFill>
              </a:rPr>
              <a:t>Clinical/Research Medical Grand Rounds</a:t>
            </a:r>
          </a:p>
          <a:p>
            <a:r>
              <a:rPr lang="en-US" dirty="0" smtClean="0">
                <a:solidFill>
                  <a:schemeClr val="accent1">
                    <a:lumMod val="75000"/>
                  </a:schemeClr>
                </a:solidFill>
              </a:rPr>
              <a:t>May 19, 2023</a:t>
            </a:r>
            <a:endParaRPr lang="en-US" dirty="0">
              <a:solidFill>
                <a:schemeClr val="accent1">
                  <a:lumMod val="75000"/>
                </a:schemeClr>
              </a:solidFill>
            </a:endParaRPr>
          </a:p>
          <a:p>
            <a:endParaRPr lang="en-US"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749D563A-11F8-43A6-83B7-796F7E364536}" type="slidenum">
              <a:rPr lang="en-US" smtClean="0"/>
              <a:t>1</a:t>
            </a:fld>
            <a:endParaRPr lang="en-US" dirty="0"/>
          </a:p>
        </p:txBody>
      </p:sp>
      <p:pic>
        <p:nvPicPr>
          <p:cNvPr id="5" name="Picture 4" descr="C:\Users\COWINKLE\Desktop\TRIP Logo_220X277.png"/>
          <p:cNvPicPr/>
          <p:nvPr/>
        </p:nvPicPr>
        <p:blipFill rotWithShape="1">
          <a:blip r:embed="rId3">
            <a:extLst>
              <a:ext uri="{28A0092B-C50C-407E-A947-70E740481C1C}">
                <a14:useLocalDpi xmlns:a14="http://schemas.microsoft.com/office/drawing/2010/main" val="0"/>
              </a:ext>
            </a:extLst>
          </a:blip>
          <a:srcRect t="31765" b="30980"/>
          <a:stretch/>
        </p:blipFill>
        <p:spPr bwMode="auto">
          <a:xfrm>
            <a:off x="5014307" y="5253361"/>
            <a:ext cx="2163383" cy="937791"/>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a:stretch>
            <a:fillRect/>
          </a:stretch>
        </p:blipFill>
        <p:spPr>
          <a:xfrm>
            <a:off x="3337762" y="5863239"/>
            <a:ext cx="1676545" cy="877900"/>
          </a:xfrm>
          <a:prstGeom prst="rect">
            <a:avLst/>
          </a:prstGeom>
        </p:spPr>
      </p:pic>
      <p:pic>
        <p:nvPicPr>
          <p:cNvPr id="7" name="Picture 6"/>
          <p:cNvPicPr>
            <a:picLocks noChangeAspect="1"/>
          </p:cNvPicPr>
          <p:nvPr/>
        </p:nvPicPr>
        <p:blipFill>
          <a:blip r:embed="rId5"/>
          <a:stretch>
            <a:fillRect/>
          </a:stretch>
        </p:blipFill>
        <p:spPr>
          <a:xfrm>
            <a:off x="7415454" y="6111470"/>
            <a:ext cx="1438781" cy="591363"/>
          </a:xfrm>
          <a:prstGeom prst="rect">
            <a:avLst/>
          </a:prstGeom>
        </p:spPr>
      </p:pic>
    </p:spTree>
    <p:extLst>
      <p:ext uri="{BB962C8B-B14F-4D97-AF65-F5344CB8AC3E}">
        <p14:creationId xmlns:p14="http://schemas.microsoft.com/office/powerpoint/2010/main" val="139995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78877" y="149225"/>
            <a:ext cx="10843846" cy="1527175"/>
          </a:xfrm>
        </p:spPr>
        <p:txBody>
          <a:bodyPr>
            <a:normAutofit/>
          </a:bodyPr>
          <a:lstStyle/>
          <a:p>
            <a:pPr algn="ctr"/>
            <a:r>
              <a:rPr lang="en-US" altLang="en-US" sz="4000" b="1" dirty="0"/>
              <a:t>Breast Cancer Care at BMC</a:t>
            </a:r>
          </a:p>
        </p:txBody>
      </p:sp>
      <p:sp>
        <p:nvSpPr>
          <p:cNvPr id="23555" name="Rectangle 3"/>
          <p:cNvSpPr>
            <a:spLocks noGrp="1" noChangeArrowheads="1"/>
          </p:cNvSpPr>
          <p:nvPr>
            <p:ph type="body" idx="1"/>
          </p:nvPr>
        </p:nvSpPr>
        <p:spPr>
          <a:xfrm>
            <a:off x="1403287" y="1602463"/>
            <a:ext cx="10419436" cy="4798337"/>
          </a:xfrm>
        </p:spPr>
        <p:txBody>
          <a:bodyPr>
            <a:normAutofit/>
          </a:bodyPr>
          <a:lstStyle/>
          <a:p>
            <a:pPr marL="0" indent="0">
              <a:buNone/>
            </a:pPr>
            <a:r>
              <a:rPr lang="en-US" altLang="en-US" sz="3400" b="1" dirty="0"/>
              <a:t>EMR Chart review </a:t>
            </a:r>
            <a:endParaRPr lang="en-US" altLang="en-US" sz="3400" b="1" u="sng" dirty="0"/>
          </a:p>
          <a:p>
            <a:pPr marL="0" indent="0">
              <a:buNone/>
            </a:pPr>
            <a:r>
              <a:rPr lang="en-US" altLang="en-US" sz="3400" b="1" u="sng" dirty="0" smtClean="0"/>
              <a:t>Diagnosis</a:t>
            </a:r>
            <a:r>
              <a:rPr lang="en-US" altLang="en-US" sz="3400" b="1" u="sng" dirty="0"/>
              <a:t>:</a:t>
            </a:r>
            <a:r>
              <a:rPr lang="en-US" altLang="en-US" sz="3400" b="1" dirty="0">
                <a:solidFill>
                  <a:srgbClr val="FF1919"/>
                </a:solidFill>
              </a:rPr>
              <a:t> </a:t>
            </a:r>
            <a:r>
              <a:rPr lang="en-US" altLang="en-US" sz="3200" dirty="0"/>
              <a:t>In 2005, </a:t>
            </a:r>
            <a:r>
              <a:rPr lang="en-US" altLang="en-US" sz="3200" b="1" dirty="0">
                <a:solidFill>
                  <a:srgbClr val="FF1919"/>
                </a:solidFill>
              </a:rPr>
              <a:t>36%</a:t>
            </a:r>
            <a:r>
              <a:rPr lang="en-US" altLang="en-US" sz="3200" dirty="0"/>
              <a:t> referrals for screening abnormality NEVER arrived for evaluation</a:t>
            </a:r>
            <a:r>
              <a:rPr lang="en-US" altLang="en-US" dirty="0"/>
              <a:t> (</a:t>
            </a:r>
            <a:r>
              <a:rPr lang="en-US" altLang="en-US" sz="2000" dirty="0"/>
              <a:t>Battaglia et al, Cancer 2007</a:t>
            </a:r>
            <a:r>
              <a:rPr lang="en-US" altLang="en-US" dirty="0"/>
              <a:t>)</a:t>
            </a:r>
            <a:endParaRPr lang="en-US" altLang="en-US" sz="3400" b="1" dirty="0"/>
          </a:p>
          <a:p>
            <a:pPr marL="0" indent="0">
              <a:buNone/>
            </a:pPr>
            <a:r>
              <a:rPr lang="en-US" altLang="en-US" sz="3400" b="1" u="sng" dirty="0"/>
              <a:t>Treatment:</a:t>
            </a:r>
            <a:r>
              <a:rPr lang="en-US" altLang="en-US" sz="3400" dirty="0"/>
              <a:t> </a:t>
            </a:r>
            <a:r>
              <a:rPr lang="en-US" altLang="en-US" sz="3200" dirty="0"/>
              <a:t>ER+/PR+ Breast Cancer 2006-8</a:t>
            </a:r>
            <a:endParaRPr lang="en-US" altLang="en-US" sz="3400" dirty="0"/>
          </a:p>
          <a:p>
            <a:r>
              <a:rPr lang="en-US" altLang="en-US" sz="3200" b="1" dirty="0">
                <a:solidFill>
                  <a:srgbClr val="FF0000"/>
                </a:solidFill>
              </a:rPr>
              <a:t>36% </a:t>
            </a:r>
            <a:r>
              <a:rPr lang="en-US" altLang="en-US" sz="3200" dirty="0"/>
              <a:t>non-complaint initiation HT within </a:t>
            </a:r>
            <a:r>
              <a:rPr lang="en-US" altLang="en-US" sz="3200" dirty="0" smtClean="0"/>
              <a:t>1 year</a:t>
            </a:r>
            <a:endParaRPr lang="en-US" altLang="en-US" sz="3200" dirty="0"/>
          </a:p>
          <a:p>
            <a:r>
              <a:rPr lang="en-US" altLang="en-US" sz="3200" dirty="0"/>
              <a:t>Non-complaint: non-white, non-US born</a:t>
            </a:r>
          </a:p>
          <a:p>
            <a:r>
              <a:rPr lang="en-US" altLang="en-US" sz="3200" dirty="0"/>
              <a:t>Longest delays related to </a:t>
            </a:r>
            <a:r>
              <a:rPr lang="en-US" altLang="en-US" sz="3200" dirty="0" smtClean="0"/>
              <a:t>social barriers, </a:t>
            </a:r>
            <a:r>
              <a:rPr lang="en-US" altLang="en-US" sz="3200" dirty="0"/>
              <a:t>language, transportation, insurance, health literacy </a:t>
            </a:r>
            <a:r>
              <a:rPr lang="en-US" altLang="en-US" sz="1800" dirty="0"/>
              <a:t>(Crowley, Battaglia et al, J Onc Practice, 2014)</a:t>
            </a:r>
          </a:p>
          <a:p>
            <a:endParaRPr lang="en-US" altLang="en-US" sz="3400" dirty="0"/>
          </a:p>
        </p:txBody>
      </p:sp>
    </p:spTree>
    <p:extLst>
      <p:ext uri="{BB962C8B-B14F-4D97-AF65-F5344CB8AC3E}">
        <p14:creationId xmlns:p14="http://schemas.microsoft.com/office/powerpoint/2010/main" val="3620346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6114" y="222251"/>
            <a:ext cx="12075886" cy="550863"/>
          </a:xfrm>
        </p:spPr>
        <p:txBody>
          <a:bodyPr>
            <a:noAutofit/>
          </a:bodyPr>
          <a:lstStyle/>
          <a:p>
            <a:pPr algn="ctr"/>
            <a:r>
              <a:rPr lang="en-US" altLang="en-US" sz="4000" b="1" dirty="0"/>
              <a:t>Days to Diagnosis After Abnormal Mammogram</a:t>
            </a:r>
          </a:p>
        </p:txBody>
      </p:sp>
      <p:graphicFrame>
        <p:nvGraphicFramePr>
          <p:cNvPr id="21508" name="Object 4"/>
          <p:cNvGraphicFramePr>
            <a:graphicFrameLocks noGrp="1" noChangeAspect="1"/>
          </p:cNvGraphicFramePr>
          <p:nvPr>
            <p:ph sz="half" idx="2"/>
          </p:nvPr>
        </p:nvGraphicFramePr>
        <p:xfrm>
          <a:off x="1638300" y="917576"/>
          <a:ext cx="8940800" cy="5459413"/>
        </p:xfrm>
        <a:graphic>
          <a:graphicData uri="http://schemas.openxmlformats.org/presentationml/2006/ole">
            <mc:AlternateContent xmlns:mc="http://schemas.openxmlformats.org/markup-compatibility/2006">
              <mc:Choice xmlns:v="urn:schemas-microsoft-com:vml" Requires="v">
                <p:oleObj spid="_x0000_s1051" name="Chart" r:id="rId4" imgW="7753469" imgH="4734092" progId="Excel.Chart.8">
                  <p:embed/>
                </p:oleObj>
              </mc:Choice>
              <mc:Fallback>
                <p:oleObj name="Chart" r:id="rId4" imgW="7753469" imgH="4734092" progId="Excel.Chart.8">
                  <p:embed/>
                  <p:pic>
                    <p:nvPicPr>
                      <p:cNvPr id="2150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917576"/>
                        <a:ext cx="8940800" cy="54594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9" name="Text Box 5"/>
          <p:cNvSpPr txBox="1">
            <a:spLocks noChangeArrowheads="1"/>
          </p:cNvSpPr>
          <p:nvPr/>
        </p:nvSpPr>
        <p:spPr bwMode="auto">
          <a:xfrm>
            <a:off x="393192" y="6521451"/>
            <a:ext cx="199034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r" eaLnBrk="1" hangingPunct="1">
              <a:spcBef>
                <a:spcPct val="50000"/>
              </a:spcBef>
              <a:buClrTx/>
              <a:buSzTx/>
              <a:buFontTx/>
              <a:buNone/>
            </a:pPr>
            <a:r>
              <a:rPr lang="en-US" altLang="en-US" sz="1100"/>
              <a:t>*Battaglia et al Cancer 2010.</a:t>
            </a:r>
            <a:endParaRPr lang="en-US" altLang="en-US" sz="1100" dirty="0"/>
          </a:p>
        </p:txBody>
      </p:sp>
    </p:spTree>
    <p:extLst>
      <p:ext uri="{BB962C8B-B14F-4D97-AF65-F5344CB8AC3E}">
        <p14:creationId xmlns:p14="http://schemas.microsoft.com/office/powerpoint/2010/main" val="2085163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5774" y="5369"/>
            <a:ext cx="10644673" cy="1325563"/>
          </a:xfrm>
        </p:spPr>
        <p:txBody>
          <a:bodyPr>
            <a:normAutofit/>
          </a:bodyPr>
          <a:lstStyle/>
          <a:p>
            <a:pPr algn="ctr"/>
            <a:r>
              <a:rPr lang="en-US" altLang="en-US" sz="4000" b="1" dirty="0"/>
              <a:t>The Addition of Internists to </a:t>
            </a:r>
            <a:r>
              <a:rPr lang="en-US" altLang="en-US" sz="4000" b="1" dirty="0" smtClean="0"/>
              <a:t>Breast Practice</a:t>
            </a:r>
            <a:endParaRPr lang="en-US" sz="4000" b="1" dirty="0"/>
          </a:p>
        </p:txBody>
      </p:sp>
      <p:sp>
        <p:nvSpPr>
          <p:cNvPr id="5" name="Content Placeholder 4"/>
          <p:cNvSpPr>
            <a:spLocks noGrp="1"/>
          </p:cNvSpPr>
          <p:nvPr>
            <p:ph sz="half" idx="1"/>
          </p:nvPr>
        </p:nvSpPr>
        <p:spPr>
          <a:xfrm>
            <a:off x="359391" y="1377433"/>
            <a:ext cx="5181600" cy="4351338"/>
          </a:xfrm>
        </p:spPr>
        <p:txBody>
          <a:bodyPr>
            <a:normAutofit/>
          </a:bodyPr>
          <a:lstStyle/>
          <a:p>
            <a:r>
              <a:rPr lang="en-US" altLang="en-US" dirty="0"/>
              <a:t>Multi-disciplinary </a:t>
            </a:r>
            <a:r>
              <a:rPr lang="en-US" altLang="en-US" dirty="0" smtClean="0"/>
              <a:t>practice</a:t>
            </a:r>
            <a:endParaRPr lang="en-US" altLang="en-US" dirty="0"/>
          </a:p>
          <a:p>
            <a:pPr lvl="1">
              <a:buFont typeface="Wingdings" panose="05000000000000000000" pitchFamily="2" charset="2"/>
              <a:buChar char="Ø"/>
            </a:pPr>
            <a:r>
              <a:rPr lang="en-US" altLang="en-US" dirty="0"/>
              <a:t>Primary care</a:t>
            </a:r>
          </a:p>
          <a:p>
            <a:pPr lvl="1">
              <a:buFont typeface="Wingdings" panose="05000000000000000000" pitchFamily="2" charset="2"/>
              <a:buChar char="Ø"/>
            </a:pPr>
            <a:r>
              <a:rPr lang="en-US" altLang="en-US" dirty="0"/>
              <a:t>Surgical oncology</a:t>
            </a:r>
          </a:p>
          <a:p>
            <a:pPr lvl="1">
              <a:buFont typeface="Wingdings" panose="05000000000000000000" pitchFamily="2" charset="2"/>
              <a:buChar char="Ø"/>
            </a:pPr>
            <a:r>
              <a:rPr lang="en-US" altLang="en-US" dirty="0" smtClean="0"/>
              <a:t>Breast Imaging</a:t>
            </a:r>
            <a:endParaRPr lang="en-US" altLang="en-US" dirty="0"/>
          </a:p>
          <a:p>
            <a:pPr lvl="1">
              <a:buFont typeface="Wingdings" panose="05000000000000000000" pitchFamily="2" charset="2"/>
              <a:buChar char="Ø"/>
            </a:pPr>
            <a:r>
              <a:rPr lang="en-US" altLang="en-US" dirty="0" err="1" smtClean="0"/>
              <a:t>Cyto</a:t>
            </a:r>
            <a:r>
              <a:rPr lang="en-US" altLang="en-US" dirty="0" smtClean="0"/>
              <a:t>-pathology</a:t>
            </a:r>
          </a:p>
          <a:p>
            <a:pPr lvl="1">
              <a:buFont typeface="Wingdings" panose="05000000000000000000" pitchFamily="2" charset="2"/>
              <a:buChar char="Ø"/>
            </a:pPr>
            <a:endParaRPr lang="en-US" altLang="en-US" dirty="0"/>
          </a:p>
          <a:p>
            <a:r>
              <a:rPr lang="en-US" altLang="en-US" dirty="0" smtClean="0"/>
              <a:t>Timely care supported by:</a:t>
            </a:r>
          </a:p>
          <a:p>
            <a:pPr lvl="1">
              <a:buFont typeface="Wingdings" panose="05000000000000000000" pitchFamily="2" charset="2"/>
              <a:buChar char="Ø"/>
            </a:pPr>
            <a:r>
              <a:rPr lang="en-US" altLang="en-US" sz="2800" dirty="0" smtClean="0"/>
              <a:t>Triage system</a:t>
            </a:r>
          </a:p>
          <a:p>
            <a:pPr lvl="1">
              <a:buFont typeface="Wingdings" panose="05000000000000000000" pitchFamily="2" charset="2"/>
              <a:buChar char="Ø"/>
            </a:pPr>
            <a:r>
              <a:rPr lang="en-US" altLang="en-US" sz="2800" dirty="0" smtClean="0"/>
              <a:t>Patient Navigators</a:t>
            </a:r>
            <a:endParaRPr lang="en-US" altLang="en-US" sz="2800" dirty="0"/>
          </a:p>
          <a:p>
            <a:endParaRPr lang="en-US" dirty="0"/>
          </a:p>
        </p:txBody>
      </p:sp>
      <p:pic>
        <p:nvPicPr>
          <p:cNvPr id="8" name="Content Placeholder 7"/>
          <p:cNvPicPr>
            <a:picLocks noGrp="1" noChangeAspect="1"/>
          </p:cNvPicPr>
          <p:nvPr>
            <p:ph sz="half" idx="2"/>
          </p:nvPr>
        </p:nvPicPr>
        <p:blipFill>
          <a:blip r:embed="rId3"/>
          <a:stretch>
            <a:fillRect/>
          </a:stretch>
        </p:blipFill>
        <p:spPr>
          <a:xfrm>
            <a:off x="5418161" y="959648"/>
            <a:ext cx="6651009" cy="5505937"/>
          </a:xfrm>
          <a:prstGeom prst="rect">
            <a:avLst/>
          </a:prstGeom>
        </p:spPr>
      </p:pic>
      <p:pic>
        <p:nvPicPr>
          <p:cNvPr id="7" name="Picture 6"/>
          <p:cNvPicPr>
            <a:picLocks noChangeAspect="1"/>
          </p:cNvPicPr>
          <p:nvPr/>
        </p:nvPicPr>
        <p:blipFill>
          <a:blip r:embed="rId4"/>
          <a:stretch>
            <a:fillRect/>
          </a:stretch>
        </p:blipFill>
        <p:spPr>
          <a:xfrm>
            <a:off x="85262" y="6181568"/>
            <a:ext cx="1221024" cy="545627"/>
          </a:xfrm>
          <a:prstGeom prst="rect">
            <a:avLst/>
          </a:prstGeom>
        </p:spPr>
      </p:pic>
      <p:sp>
        <p:nvSpPr>
          <p:cNvPr id="9" name="TextBox 8"/>
          <p:cNvSpPr txBox="1"/>
          <p:nvPr/>
        </p:nvSpPr>
        <p:spPr>
          <a:xfrm>
            <a:off x="1347216" y="6465585"/>
            <a:ext cx="10844784" cy="261610"/>
          </a:xfrm>
          <a:prstGeom prst="rect">
            <a:avLst/>
          </a:prstGeom>
          <a:noFill/>
        </p:spPr>
        <p:txBody>
          <a:bodyPr wrap="square" rtlCol="0">
            <a:spAutoFit/>
          </a:bodyPr>
          <a:lstStyle/>
          <a:p>
            <a:r>
              <a:rPr lang="en-US" sz="1100" dirty="0" err="1"/>
              <a:t>Battaglia</a:t>
            </a:r>
            <a:r>
              <a:rPr lang="en-US" sz="1100" dirty="0"/>
              <a:t>, T.A., Howard, M.B., </a:t>
            </a:r>
            <a:r>
              <a:rPr lang="en-US" sz="1100" dirty="0" err="1"/>
              <a:t>Kavanah</a:t>
            </a:r>
            <a:r>
              <a:rPr lang="en-US" sz="1100" dirty="0"/>
              <a:t>, M., </a:t>
            </a:r>
            <a:r>
              <a:rPr lang="en-US" sz="1100" dirty="0" err="1"/>
              <a:t>Prout</a:t>
            </a:r>
            <a:r>
              <a:rPr lang="en-US" sz="1100" dirty="0"/>
              <a:t>, M.N., Chapman, C., David, M.M., McKinney, R., </a:t>
            </a:r>
            <a:r>
              <a:rPr lang="en-US" sz="1100" dirty="0" err="1"/>
              <a:t>Kronman</a:t>
            </a:r>
            <a:r>
              <a:rPr lang="en-US" sz="1100" dirty="0"/>
              <a:t>, A., Dumont, T., Freund, K.M. (2011). The Breast Journal.</a:t>
            </a:r>
          </a:p>
        </p:txBody>
      </p:sp>
    </p:spTree>
    <p:extLst>
      <p:ext uri="{BB962C8B-B14F-4D97-AF65-F5344CB8AC3E}">
        <p14:creationId xmlns:p14="http://schemas.microsoft.com/office/powerpoint/2010/main" val="4036437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75167" y="305383"/>
            <a:ext cx="9989962" cy="1322388"/>
          </a:xfrm>
        </p:spPr>
        <p:txBody>
          <a:bodyPr>
            <a:normAutofit/>
          </a:bodyPr>
          <a:lstStyle/>
          <a:p>
            <a:pPr algn="ctr"/>
            <a:r>
              <a:rPr lang="en-US" altLang="en-US" sz="4000" b="1" i="1" dirty="0" smtClean="0"/>
              <a:t>Patient Navigation </a:t>
            </a:r>
            <a:r>
              <a:rPr lang="en-US" altLang="en-US" sz="4000" b="1" dirty="0" smtClean="0"/>
              <a:t>pilot study</a:t>
            </a:r>
            <a:endParaRPr lang="en-US" altLang="en-US" sz="4000" b="1" dirty="0">
              <a:solidFill>
                <a:srgbClr val="FFFF99"/>
              </a:solidFill>
            </a:endParaRPr>
          </a:p>
        </p:txBody>
      </p:sp>
      <p:sp>
        <p:nvSpPr>
          <p:cNvPr id="29699" name="Rectangle 3"/>
          <p:cNvSpPr>
            <a:spLocks noGrp="1" noChangeArrowheads="1"/>
          </p:cNvSpPr>
          <p:nvPr>
            <p:ph type="body" idx="1"/>
          </p:nvPr>
        </p:nvSpPr>
        <p:spPr>
          <a:xfrm>
            <a:off x="1392072" y="1752600"/>
            <a:ext cx="9580728" cy="4876800"/>
          </a:xfrm>
        </p:spPr>
        <p:txBody>
          <a:bodyPr/>
          <a:lstStyle/>
          <a:p>
            <a:r>
              <a:rPr lang="en-US" altLang="en-US" sz="3200" dirty="0" smtClean="0"/>
              <a:t>A culturally </a:t>
            </a:r>
            <a:r>
              <a:rPr lang="en-US" altLang="en-US" sz="3200" dirty="0"/>
              <a:t>congruent lay health </a:t>
            </a:r>
            <a:r>
              <a:rPr lang="en-US" altLang="en-US" sz="3200" dirty="0" smtClean="0"/>
              <a:t>worker </a:t>
            </a:r>
            <a:r>
              <a:rPr lang="en-US" altLang="en-US" sz="3200" dirty="0"/>
              <a:t>guided by principles of </a:t>
            </a:r>
            <a:r>
              <a:rPr lang="en-US" altLang="en-US" sz="3200" i="1" dirty="0"/>
              <a:t>Care Management</a:t>
            </a:r>
            <a:r>
              <a:rPr lang="en-US" altLang="en-US" sz="3200" b="1" i="1" dirty="0"/>
              <a:t>:</a:t>
            </a:r>
            <a:r>
              <a:rPr lang="en-US" altLang="en-US" sz="3200" dirty="0"/>
              <a:t> </a:t>
            </a:r>
          </a:p>
          <a:p>
            <a:pPr lvl="2"/>
            <a:r>
              <a:rPr lang="en-US" altLang="en-US" sz="3200" dirty="0"/>
              <a:t> Identify </a:t>
            </a:r>
            <a:r>
              <a:rPr lang="en-US" altLang="en-US" sz="3200" dirty="0" smtClean="0"/>
              <a:t>patient in need of support</a:t>
            </a:r>
            <a:endParaRPr lang="en-US" altLang="en-US" sz="3200" dirty="0"/>
          </a:p>
          <a:p>
            <a:pPr lvl="2"/>
            <a:r>
              <a:rPr lang="en-US" altLang="en-US" sz="3200" dirty="0"/>
              <a:t> Identify individual barriers to care</a:t>
            </a:r>
          </a:p>
          <a:p>
            <a:pPr lvl="2"/>
            <a:r>
              <a:rPr lang="en-US" altLang="en-US" sz="3200" dirty="0"/>
              <a:t> Design and implement care plan</a:t>
            </a:r>
          </a:p>
          <a:p>
            <a:pPr lvl="2"/>
            <a:r>
              <a:rPr lang="en-US" altLang="en-US" sz="3200" dirty="0"/>
              <a:t> Long term tracking                                                      </a:t>
            </a:r>
          </a:p>
          <a:p>
            <a:r>
              <a:rPr lang="en-US" altLang="en-US" sz="3200" b="1" dirty="0" smtClean="0"/>
              <a:t>Goal = reduce delays in getting timely diagnosis after an abnormal </a:t>
            </a:r>
            <a:r>
              <a:rPr lang="en-US" altLang="en-US" sz="3200" b="1" dirty="0" smtClean="0"/>
              <a:t>breast screening</a:t>
            </a:r>
            <a:endParaRPr lang="en-US" altLang="en-US" dirty="0"/>
          </a:p>
          <a:p>
            <a:pPr lvl="2">
              <a:buFontTx/>
              <a:buNone/>
            </a:pPr>
            <a:endParaRPr lang="en-US" altLang="en-US" sz="2800" dirty="0"/>
          </a:p>
        </p:txBody>
      </p:sp>
      <p:pic>
        <p:nvPicPr>
          <p:cNvPr id="2" name="Picture 1"/>
          <p:cNvPicPr>
            <a:picLocks noChangeAspect="1"/>
          </p:cNvPicPr>
          <p:nvPr/>
        </p:nvPicPr>
        <p:blipFill>
          <a:blip r:embed="rId3"/>
          <a:stretch>
            <a:fillRect/>
          </a:stretch>
        </p:blipFill>
        <p:spPr>
          <a:xfrm>
            <a:off x="9749294" y="406624"/>
            <a:ext cx="1887175" cy="849229"/>
          </a:xfrm>
          <a:prstGeom prst="rect">
            <a:avLst/>
          </a:prstGeom>
        </p:spPr>
      </p:pic>
    </p:spTree>
    <p:extLst>
      <p:ext uri="{BB962C8B-B14F-4D97-AF65-F5344CB8AC3E}">
        <p14:creationId xmlns:p14="http://schemas.microsoft.com/office/powerpoint/2010/main" val="24165595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38328" y="136526"/>
            <a:ext cx="11667744" cy="1527175"/>
          </a:xfrm>
        </p:spPr>
        <p:txBody>
          <a:bodyPr>
            <a:normAutofit fontScale="90000"/>
          </a:bodyPr>
          <a:lstStyle/>
          <a:p>
            <a:pPr algn="ctr"/>
            <a:r>
              <a:rPr lang="en-US" altLang="en-US" sz="4000" b="1" dirty="0"/>
              <a:t>Timely Follow-Up (N=1,391</a:t>
            </a:r>
            <a:r>
              <a:rPr lang="en-US" altLang="en-US" sz="4000" b="1" dirty="0" smtClean="0"/>
              <a:t>)</a:t>
            </a:r>
            <a:br>
              <a:rPr lang="en-US" altLang="en-US" sz="4000" b="1" dirty="0" smtClean="0"/>
            </a:br>
            <a:r>
              <a:rPr lang="en-US" altLang="en-US" sz="4000" i="1" dirty="0"/>
              <a:t>arrival to diagnostic appointment within 120 </a:t>
            </a:r>
            <a:r>
              <a:rPr lang="en-US" altLang="en-US" sz="4000" i="1" dirty="0" smtClean="0"/>
              <a:t>days</a:t>
            </a:r>
            <a:r>
              <a:rPr lang="en-US" altLang="en-US" sz="4000" dirty="0"/>
              <a:t/>
            </a:r>
            <a:br>
              <a:rPr lang="en-US" altLang="en-US" sz="4000" dirty="0"/>
            </a:br>
            <a:r>
              <a:rPr lang="en-US" altLang="en-US" sz="4000" b="1" dirty="0"/>
              <a:t>	</a:t>
            </a:r>
          </a:p>
        </p:txBody>
      </p:sp>
      <p:graphicFrame>
        <p:nvGraphicFramePr>
          <p:cNvPr id="539665" name="Group 17"/>
          <p:cNvGraphicFramePr>
            <a:graphicFrameLocks noGrp="1"/>
          </p:cNvGraphicFramePr>
          <p:nvPr>
            <p:ph idx="1"/>
            <p:extLst/>
          </p:nvPr>
        </p:nvGraphicFramePr>
        <p:xfrm>
          <a:off x="2971800" y="1905000"/>
          <a:ext cx="4205288" cy="2514600"/>
        </p:xfrm>
        <a:graphic>
          <a:graphicData uri="http://schemas.openxmlformats.org/drawingml/2006/table">
            <a:tbl>
              <a:tblPr/>
              <a:tblGrid>
                <a:gridCol w="3027363">
                  <a:extLst>
                    <a:ext uri="{9D8B030D-6E8A-4147-A177-3AD203B41FA5}">
                      <a16:colId xmlns:a16="http://schemas.microsoft.com/office/drawing/2014/main" val="20000"/>
                    </a:ext>
                  </a:extLst>
                </a:gridCol>
                <a:gridCol w="1177925">
                  <a:extLst>
                    <a:ext uri="{9D8B030D-6E8A-4147-A177-3AD203B41FA5}">
                      <a16:colId xmlns:a16="http://schemas.microsoft.com/office/drawing/2014/main" val="20001"/>
                    </a:ext>
                  </a:extLst>
                </a:gridCol>
              </a:tblGrid>
              <a:tr h="1257300">
                <a:tc>
                  <a:txBody>
                    <a:bodyPr/>
                    <a:lstStyle>
                      <a:lvl1pPr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eaLnBrk="0" hangingPunct="0">
                        <a:spcBef>
                          <a:spcPct val="20000"/>
                        </a:spcBef>
                        <a:buClr>
                          <a:schemeClr val="accent2"/>
                        </a:buClr>
                        <a:defRPr sz="2000">
                          <a:solidFill>
                            <a:schemeClr val="tx2"/>
                          </a:solidFill>
                          <a:latin typeface="Arial" pitchFamily="34" charset="0"/>
                        </a:defRPr>
                      </a:lvl3pPr>
                      <a:lvl4pPr eaLnBrk="0" hangingPunct="0">
                        <a:spcBef>
                          <a:spcPct val="20000"/>
                        </a:spcBef>
                        <a:buClr>
                          <a:schemeClr val="tx1"/>
                        </a:buClr>
                        <a:defRPr>
                          <a:solidFill>
                            <a:schemeClr val="tx2"/>
                          </a:solidFill>
                          <a:latin typeface="Arial" pitchFamily="34" charset="0"/>
                        </a:defRPr>
                      </a:lvl4pPr>
                      <a:lvl5pPr eaLnBrk="0" hangingPunct="0">
                        <a:spcBef>
                          <a:spcPct val="20000"/>
                        </a:spcBef>
                        <a:defRPr>
                          <a:solidFill>
                            <a:schemeClr val="tx2"/>
                          </a:solidFill>
                          <a:latin typeface="Arial" pitchFamily="34" charset="0"/>
                        </a:defRPr>
                      </a:lvl5pPr>
                      <a:lvl6pPr eaLnBrk="0" fontAlgn="base" hangingPunct="0">
                        <a:spcBef>
                          <a:spcPct val="20000"/>
                        </a:spcBef>
                        <a:spcAft>
                          <a:spcPct val="0"/>
                        </a:spcAft>
                        <a:defRPr>
                          <a:solidFill>
                            <a:schemeClr val="tx2"/>
                          </a:solidFill>
                          <a:latin typeface="Arial" pitchFamily="34" charset="0"/>
                        </a:defRPr>
                      </a:lvl6pPr>
                      <a:lvl7pPr eaLnBrk="0" fontAlgn="base" hangingPunct="0">
                        <a:spcBef>
                          <a:spcPct val="20000"/>
                        </a:spcBef>
                        <a:spcAft>
                          <a:spcPct val="0"/>
                        </a:spcAft>
                        <a:defRPr>
                          <a:solidFill>
                            <a:schemeClr val="tx2"/>
                          </a:solidFill>
                          <a:latin typeface="Arial" pitchFamily="34" charset="0"/>
                        </a:defRPr>
                      </a:lvl7pPr>
                      <a:lvl8pPr eaLnBrk="0" fontAlgn="base" hangingPunct="0">
                        <a:spcBef>
                          <a:spcPct val="20000"/>
                        </a:spcBef>
                        <a:spcAft>
                          <a:spcPct val="0"/>
                        </a:spcAft>
                        <a:defRPr>
                          <a:solidFill>
                            <a:schemeClr val="tx2"/>
                          </a:solidFill>
                          <a:latin typeface="Arial" pitchFamily="34" charset="0"/>
                        </a:defRPr>
                      </a:lvl8pPr>
                      <a:lvl9pPr eaLnBrk="0" fontAlgn="base" hangingPunct="0">
                        <a:spcBef>
                          <a:spcPct val="20000"/>
                        </a:spcBef>
                        <a:spcAft>
                          <a:spcPct val="0"/>
                        </a:spcAft>
                        <a:defRPr>
                          <a:solidFill>
                            <a:schemeClr val="tx2"/>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600" b="0" i="0" u="none" strike="noStrike" cap="none" normalizeH="0" baseline="0" dirty="0">
                          <a:ln>
                            <a:noFill/>
                          </a:ln>
                          <a:solidFill>
                            <a:schemeClr val="tx2"/>
                          </a:solidFill>
                          <a:effectLst/>
                          <a:latin typeface="Arial" pitchFamily="34" charset="0"/>
                        </a:rPr>
                        <a:t>Pre-Intervention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eaLnBrk="0" hangingPunct="0">
                        <a:spcBef>
                          <a:spcPct val="20000"/>
                        </a:spcBef>
                        <a:buClr>
                          <a:schemeClr val="accent2"/>
                        </a:buClr>
                        <a:defRPr sz="2000">
                          <a:solidFill>
                            <a:schemeClr val="tx2"/>
                          </a:solidFill>
                          <a:latin typeface="Arial" pitchFamily="34" charset="0"/>
                        </a:defRPr>
                      </a:lvl3pPr>
                      <a:lvl4pPr eaLnBrk="0" hangingPunct="0">
                        <a:spcBef>
                          <a:spcPct val="20000"/>
                        </a:spcBef>
                        <a:buClr>
                          <a:schemeClr val="tx1"/>
                        </a:buClr>
                        <a:defRPr>
                          <a:solidFill>
                            <a:schemeClr val="tx2"/>
                          </a:solidFill>
                          <a:latin typeface="Arial" pitchFamily="34" charset="0"/>
                        </a:defRPr>
                      </a:lvl4pPr>
                      <a:lvl5pPr eaLnBrk="0" hangingPunct="0">
                        <a:spcBef>
                          <a:spcPct val="20000"/>
                        </a:spcBef>
                        <a:defRPr>
                          <a:solidFill>
                            <a:schemeClr val="tx2"/>
                          </a:solidFill>
                          <a:latin typeface="Arial" pitchFamily="34" charset="0"/>
                        </a:defRPr>
                      </a:lvl5pPr>
                      <a:lvl6pPr eaLnBrk="0" fontAlgn="base" hangingPunct="0">
                        <a:spcBef>
                          <a:spcPct val="20000"/>
                        </a:spcBef>
                        <a:spcAft>
                          <a:spcPct val="0"/>
                        </a:spcAft>
                        <a:defRPr>
                          <a:solidFill>
                            <a:schemeClr val="tx2"/>
                          </a:solidFill>
                          <a:latin typeface="Arial" pitchFamily="34" charset="0"/>
                        </a:defRPr>
                      </a:lvl6pPr>
                      <a:lvl7pPr eaLnBrk="0" fontAlgn="base" hangingPunct="0">
                        <a:spcBef>
                          <a:spcPct val="20000"/>
                        </a:spcBef>
                        <a:spcAft>
                          <a:spcPct val="0"/>
                        </a:spcAft>
                        <a:defRPr>
                          <a:solidFill>
                            <a:schemeClr val="tx2"/>
                          </a:solidFill>
                          <a:latin typeface="Arial" pitchFamily="34" charset="0"/>
                        </a:defRPr>
                      </a:lvl7pPr>
                      <a:lvl8pPr eaLnBrk="0" fontAlgn="base" hangingPunct="0">
                        <a:spcBef>
                          <a:spcPct val="20000"/>
                        </a:spcBef>
                        <a:spcAft>
                          <a:spcPct val="0"/>
                        </a:spcAft>
                        <a:defRPr>
                          <a:solidFill>
                            <a:schemeClr val="tx2"/>
                          </a:solidFill>
                          <a:latin typeface="Arial" pitchFamily="34" charset="0"/>
                        </a:defRPr>
                      </a:lvl8pPr>
                      <a:lvl9pPr eaLnBrk="0" fontAlgn="base" hangingPunct="0">
                        <a:spcBef>
                          <a:spcPct val="20000"/>
                        </a:spcBef>
                        <a:spcAft>
                          <a:spcPct val="0"/>
                        </a:spcAft>
                        <a:defRPr>
                          <a:solidFill>
                            <a:schemeClr val="tx2"/>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600" b="0" i="0" u="none" strike="noStrike" cap="none" normalizeH="0" baseline="0">
                          <a:ln>
                            <a:noFill/>
                          </a:ln>
                          <a:solidFill>
                            <a:schemeClr val="tx2"/>
                          </a:solidFill>
                          <a:effectLst/>
                          <a:latin typeface="Arial" pitchFamily="34" charset="0"/>
                        </a:rPr>
                        <a:t>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57300">
                <a:tc>
                  <a:txBody>
                    <a:bodyPr/>
                    <a:lstStyle>
                      <a:lvl1pPr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eaLnBrk="0" hangingPunct="0">
                        <a:spcBef>
                          <a:spcPct val="20000"/>
                        </a:spcBef>
                        <a:buClr>
                          <a:schemeClr val="accent2"/>
                        </a:buClr>
                        <a:defRPr sz="2000">
                          <a:solidFill>
                            <a:schemeClr val="tx2"/>
                          </a:solidFill>
                          <a:latin typeface="Arial" pitchFamily="34" charset="0"/>
                        </a:defRPr>
                      </a:lvl3pPr>
                      <a:lvl4pPr eaLnBrk="0" hangingPunct="0">
                        <a:spcBef>
                          <a:spcPct val="20000"/>
                        </a:spcBef>
                        <a:buClr>
                          <a:schemeClr val="tx1"/>
                        </a:buClr>
                        <a:defRPr>
                          <a:solidFill>
                            <a:schemeClr val="tx2"/>
                          </a:solidFill>
                          <a:latin typeface="Arial" pitchFamily="34" charset="0"/>
                        </a:defRPr>
                      </a:lvl4pPr>
                      <a:lvl5pPr eaLnBrk="0" hangingPunct="0">
                        <a:spcBef>
                          <a:spcPct val="20000"/>
                        </a:spcBef>
                        <a:defRPr>
                          <a:solidFill>
                            <a:schemeClr val="tx2"/>
                          </a:solidFill>
                          <a:latin typeface="Arial" pitchFamily="34" charset="0"/>
                        </a:defRPr>
                      </a:lvl5pPr>
                      <a:lvl6pPr eaLnBrk="0" fontAlgn="base" hangingPunct="0">
                        <a:spcBef>
                          <a:spcPct val="20000"/>
                        </a:spcBef>
                        <a:spcAft>
                          <a:spcPct val="0"/>
                        </a:spcAft>
                        <a:defRPr>
                          <a:solidFill>
                            <a:schemeClr val="tx2"/>
                          </a:solidFill>
                          <a:latin typeface="Arial" pitchFamily="34" charset="0"/>
                        </a:defRPr>
                      </a:lvl6pPr>
                      <a:lvl7pPr eaLnBrk="0" fontAlgn="base" hangingPunct="0">
                        <a:spcBef>
                          <a:spcPct val="20000"/>
                        </a:spcBef>
                        <a:spcAft>
                          <a:spcPct val="0"/>
                        </a:spcAft>
                        <a:defRPr>
                          <a:solidFill>
                            <a:schemeClr val="tx2"/>
                          </a:solidFill>
                          <a:latin typeface="Arial" pitchFamily="34" charset="0"/>
                        </a:defRPr>
                      </a:lvl7pPr>
                      <a:lvl8pPr eaLnBrk="0" fontAlgn="base" hangingPunct="0">
                        <a:spcBef>
                          <a:spcPct val="20000"/>
                        </a:spcBef>
                        <a:spcAft>
                          <a:spcPct val="0"/>
                        </a:spcAft>
                        <a:defRPr>
                          <a:solidFill>
                            <a:schemeClr val="tx2"/>
                          </a:solidFill>
                          <a:latin typeface="Arial" pitchFamily="34" charset="0"/>
                        </a:defRPr>
                      </a:lvl8pPr>
                      <a:lvl9pPr eaLnBrk="0" fontAlgn="base" hangingPunct="0">
                        <a:spcBef>
                          <a:spcPct val="20000"/>
                        </a:spcBef>
                        <a:spcAft>
                          <a:spcPct val="0"/>
                        </a:spcAft>
                        <a:defRPr>
                          <a:solidFill>
                            <a:schemeClr val="tx2"/>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600" b="0" i="0" u="none" strike="noStrike" cap="none" normalizeH="0" baseline="0" dirty="0">
                          <a:ln>
                            <a:noFill/>
                          </a:ln>
                          <a:solidFill>
                            <a:schemeClr val="tx2"/>
                          </a:solidFill>
                          <a:effectLst/>
                          <a:latin typeface="Arial" pitchFamily="34" charset="0"/>
                        </a:rPr>
                        <a:t>Intervention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eaLnBrk="0" hangingPunct="0">
                        <a:spcBef>
                          <a:spcPct val="20000"/>
                        </a:spcBef>
                        <a:buClr>
                          <a:schemeClr val="accent2"/>
                        </a:buClr>
                        <a:defRPr sz="2000">
                          <a:solidFill>
                            <a:schemeClr val="tx2"/>
                          </a:solidFill>
                          <a:latin typeface="Arial" pitchFamily="34" charset="0"/>
                        </a:defRPr>
                      </a:lvl3pPr>
                      <a:lvl4pPr eaLnBrk="0" hangingPunct="0">
                        <a:spcBef>
                          <a:spcPct val="20000"/>
                        </a:spcBef>
                        <a:buClr>
                          <a:schemeClr val="tx1"/>
                        </a:buClr>
                        <a:defRPr>
                          <a:solidFill>
                            <a:schemeClr val="tx2"/>
                          </a:solidFill>
                          <a:latin typeface="Arial" pitchFamily="34" charset="0"/>
                        </a:defRPr>
                      </a:lvl4pPr>
                      <a:lvl5pPr eaLnBrk="0" hangingPunct="0">
                        <a:spcBef>
                          <a:spcPct val="20000"/>
                        </a:spcBef>
                        <a:defRPr>
                          <a:solidFill>
                            <a:schemeClr val="tx2"/>
                          </a:solidFill>
                          <a:latin typeface="Arial" pitchFamily="34" charset="0"/>
                        </a:defRPr>
                      </a:lvl5pPr>
                      <a:lvl6pPr eaLnBrk="0" fontAlgn="base" hangingPunct="0">
                        <a:spcBef>
                          <a:spcPct val="20000"/>
                        </a:spcBef>
                        <a:spcAft>
                          <a:spcPct val="0"/>
                        </a:spcAft>
                        <a:defRPr>
                          <a:solidFill>
                            <a:schemeClr val="tx2"/>
                          </a:solidFill>
                          <a:latin typeface="Arial" pitchFamily="34" charset="0"/>
                        </a:defRPr>
                      </a:lvl6pPr>
                      <a:lvl7pPr eaLnBrk="0" fontAlgn="base" hangingPunct="0">
                        <a:spcBef>
                          <a:spcPct val="20000"/>
                        </a:spcBef>
                        <a:spcAft>
                          <a:spcPct val="0"/>
                        </a:spcAft>
                        <a:defRPr>
                          <a:solidFill>
                            <a:schemeClr val="tx2"/>
                          </a:solidFill>
                          <a:latin typeface="Arial" pitchFamily="34" charset="0"/>
                        </a:defRPr>
                      </a:lvl7pPr>
                      <a:lvl8pPr eaLnBrk="0" fontAlgn="base" hangingPunct="0">
                        <a:spcBef>
                          <a:spcPct val="20000"/>
                        </a:spcBef>
                        <a:spcAft>
                          <a:spcPct val="0"/>
                        </a:spcAft>
                        <a:defRPr>
                          <a:solidFill>
                            <a:schemeClr val="tx2"/>
                          </a:solidFill>
                          <a:latin typeface="Arial" pitchFamily="34" charset="0"/>
                        </a:defRPr>
                      </a:lvl8pPr>
                      <a:lvl9pPr eaLnBrk="0" fontAlgn="base" hangingPunct="0">
                        <a:spcBef>
                          <a:spcPct val="20000"/>
                        </a:spcBef>
                        <a:spcAft>
                          <a:spcPct val="0"/>
                        </a:spcAft>
                        <a:defRPr>
                          <a:solidFill>
                            <a:schemeClr val="tx2"/>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600" b="0" i="0" u="none" strike="noStrike" cap="none" normalizeH="0" baseline="0">
                          <a:ln>
                            <a:noFill/>
                          </a:ln>
                          <a:solidFill>
                            <a:schemeClr val="tx2"/>
                          </a:solidFill>
                          <a:effectLst/>
                          <a:latin typeface="Arial" pitchFamily="34" charset="0"/>
                        </a:rPr>
                        <a:t>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5854" name="Text Box 14"/>
          <p:cNvSpPr txBox="1">
            <a:spLocks noChangeArrowheads="1"/>
          </p:cNvSpPr>
          <p:nvPr/>
        </p:nvSpPr>
        <p:spPr bwMode="auto">
          <a:xfrm>
            <a:off x="7086600" y="2895601"/>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800">
                <a:solidFill>
                  <a:schemeClr val="tx1"/>
                </a:solidFill>
                <a:latin typeface="+mn-lt"/>
              </a:rPr>
              <a:t>p &lt;0.0001</a:t>
            </a:r>
          </a:p>
        </p:txBody>
      </p:sp>
      <p:sp>
        <p:nvSpPr>
          <p:cNvPr id="35855" name="Text Box 15"/>
          <p:cNvSpPr txBox="1">
            <a:spLocks noChangeArrowheads="1"/>
          </p:cNvSpPr>
          <p:nvPr/>
        </p:nvSpPr>
        <p:spPr bwMode="auto">
          <a:xfrm>
            <a:off x="2362200" y="4876801"/>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eaLnBrk="1" hangingPunct="1">
              <a:spcBef>
                <a:spcPct val="50000"/>
              </a:spcBef>
              <a:buClrTx/>
              <a:buSzTx/>
              <a:buFontTx/>
              <a:buNone/>
            </a:pPr>
            <a:endParaRPr lang="en-US" altLang="en-US" sz="1800">
              <a:solidFill>
                <a:schemeClr val="tx1"/>
              </a:solidFill>
              <a:latin typeface="+mn-lt"/>
            </a:endParaRPr>
          </a:p>
        </p:txBody>
      </p:sp>
      <p:sp>
        <p:nvSpPr>
          <p:cNvPr id="35856" name="Text Box 16"/>
          <p:cNvSpPr txBox="1">
            <a:spLocks noChangeArrowheads="1"/>
          </p:cNvSpPr>
          <p:nvPr/>
        </p:nvSpPr>
        <p:spPr bwMode="auto">
          <a:xfrm>
            <a:off x="1905000" y="4572000"/>
            <a:ext cx="8534400" cy="131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lnSpc>
                <a:spcPct val="90000"/>
              </a:lnSpc>
              <a:buClrTx/>
              <a:buSzTx/>
              <a:buFontTx/>
              <a:buNone/>
            </a:pPr>
            <a:r>
              <a:rPr lang="en-US" altLang="en-US" sz="3200" dirty="0">
                <a:solidFill>
                  <a:schemeClr val="tx1"/>
                </a:solidFill>
                <a:latin typeface="+mn-lt"/>
              </a:rPr>
              <a:t>Women in Intervention group had </a:t>
            </a:r>
            <a:r>
              <a:rPr lang="en-US" altLang="en-US" sz="3200" b="1" i="1" dirty="0">
                <a:solidFill>
                  <a:srgbClr val="FF0000"/>
                </a:solidFill>
                <a:latin typeface="+mn-lt"/>
              </a:rPr>
              <a:t>39%</a:t>
            </a:r>
            <a:r>
              <a:rPr lang="en-US" altLang="en-US" sz="3200" dirty="0">
                <a:solidFill>
                  <a:schemeClr val="tx1"/>
                </a:solidFill>
                <a:latin typeface="+mn-lt"/>
              </a:rPr>
              <a:t> greater odds of having timely follow-up</a:t>
            </a:r>
          </a:p>
          <a:p>
            <a:pPr eaLnBrk="1" hangingPunct="1">
              <a:lnSpc>
                <a:spcPct val="90000"/>
              </a:lnSpc>
              <a:buClrTx/>
              <a:buSzTx/>
              <a:buFontTx/>
              <a:buNone/>
            </a:pPr>
            <a:endParaRPr lang="en-US" altLang="en-US" sz="2000" dirty="0">
              <a:solidFill>
                <a:schemeClr val="tx1"/>
              </a:solidFill>
              <a:latin typeface="+mn-lt"/>
            </a:endParaRPr>
          </a:p>
        </p:txBody>
      </p:sp>
      <p:sp>
        <p:nvSpPr>
          <p:cNvPr id="2" name="TextBox 1"/>
          <p:cNvSpPr txBox="1"/>
          <p:nvPr/>
        </p:nvSpPr>
        <p:spPr>
          <a:xfrm>
            <a:off x="109728" y="6537960"/>
            <a:ext cx="6729032" cy="430887"/>
          </a:xfrm>
          <a:prstGeom prst="rect">
            <a:avLst/>
          </a:prstGeom>
          <a:noFill/>
        </p:spPr>
        <p:txBody>
          <a:bodyPr wrap="square" rtlCol="0">
            <a:spAutoFit/>
          </a:bodyPr>
          <a:lstStyle/>
          <a:p>
            <a:r>
              <a:rPr lang="en-US" altLang="en-US" sz="1100" dirty="0" err="1"/>
              <a:t>Battaglia</a:t>
            </a:r>
            <a:r>
              <a:rPr lang="en-US" altLang="en-US" sz="1100" dirty="0"/>
              <a:t>, </a:t>
            </a:r>
            <a:r>
              <a:rPr lang="en-US" altLang="en-US" sz="1100" dirty="0" err="1"/>
              <a:t>Roloff</a:t>
            </a:r>
            <a:r>
              <a:rPr lang="en-US" altLang="en-US" sz="1100" dirty="0"/>
              <a:t>, Posner, Freund. Cancer 2007.</a:t>
            </a:r>
          </a:p>
          <a:p>
            <a:endParaRPr lang="en-US" sz="1100" dirty="0"/>
          </a:p>
        </p:txBody>
      </p:sp>
    </p:spTree>
    <p:extLst>
      <p:ext uri="{BB962C8B-B14F-4D97-AF65-F5344CB8AC3E}">
        <p14:creationId xmlns:p14="http://schemas.microsoft.com/office/powerpoint/2010/main" val="1751840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88"/>
          <p:cNvGraphicFramePr>
            <a:graphicFrameLocks noGrp="1" noChangeAspect="1"/>
          </p:cNvGraphicFramePr>
          <p:nvPr>
            <p:ph idx="4294967295"/>
            <p:extLst/>
          </p:nvPr>
        </p:nvGraphicFramePr>
        <p:xfrm>
          <a:off x="1451429" y="328413"/>
          <a:ext cx="9183914" cy="5673244"/>
        </p:xfrm>
        <a:graphic>
          <a:graphicData uri="http://schemas.openxmlformats.org/presentationml/2006/ole">
            <mc:AlternateContent xmlns:mc="http://schemas.openxmlformats.org/markup-compatibility/2006">
              <mc:Choice xmlns:v="urn:schemas-microsoft-com:vml" Requires="v">
                <p:oleObj spid="_x0000_s2075" name="Chart" r:id="rId3" imgW="9096420" imgH="5324567" progId="Excel.Chart.8">
                  <p:embed/>
                </p:oleObj>
              </mc:Choice>
              <mc:Fallback>
                <p:oleObj name="Chart" r:id="rId3" imgW="9096420" imgH="5324567" progId="Excel.Chart.8">
                  <p:embed/>
                  <p:pic>
                    <p:nvPicPr>
                      <p:cNvPr id="38914" name="Object 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29" y="328413"/>
                        <a:ext cx="9183914" cy="5673244"/>
                      </a:xfrm>
                      <a:prstGeom prst="rect">
                        <a:avLst/>
                      </a:prstGeom>
                      <a:noFill/>
                      <a:ln>
                        <a:noFill/>
                      </a:ln>
                      <a:effectLst/>
                      <a:extLst/>
                    </p:spPr>
                  </p:pic>
                </p:oleObj>
              </mc:Fallback>
            </mc:AlternateContent>
          </a:graphicData>
        </a:graphic>
      </p:graphicFrame>
      <p:sp>
        <p:nvSpPr>
          <p:cNvPr id="38915" name="Text Box 93"/>
          <p:cNvSpPr txBox="1">
            <a:spLocks noChangeArrowheads="1"/>
          </p:cNvSpPr>
          <p:nvPr/>
        </p:nvSpPr>
        <p:spPr bwMode="auto">
          <a:xfrm>
            <a:off x="262128" y="6509576"/>
            <a:ext cx="3810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eaLnBrk="1" hangingPunct="1">
              <a:spcBef>
                <a:spcPct val="50000"/>
              </a:spcBef>
              <a:buClrTx/>
              <a:buSzTx/>
              <a:buFontTx/>
              <a:buNone/>
            </a:pPr>
            <a:r>
              <a:rPr lang="en-US" altLang="en-US" sz="1100" dirty="0">
                <a:solidFill>
                  <a:schemeClr val="tx1"/>
                </a:solidFill>
                <a:latin typeface="+mj-lt"/>
              </a:rPr>
              <a:t>Phillips et al. JGIM. (2010) </a:t>
            </a:r>
          </a:p>
        </p:txBody>
      </p:sp>
    </p:spTree>
    <p:extLst>
      <p:ext uri="{BB962C8B-B14F-4D97-AF65-F5344CB8AC3E}">
        <p14:creationId xmlns:p14="http://schemas.microsoft.com/office/powerpoint/2010/main" val="3701264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630" y="0"/>
            <a:ext cx="5231776" cy="6741273"/>
          </a:xfrm>
          <a:prstGeom prst="rect">
            <a:avLst/>
          </a:prstGeom>
        </p:spPr>
      </p:pic>
      <p:pic>
        <p:nvPicPr>
          <p:cNvPr id="7" name="Picture 6"/>
          <p:cNvPicPr>
            <a:picLocks noChangeAspect="1"/>
          </p:cNvPicPr>
          <p:nvPr/>
        </p:nvPicPr>
        <p:blipFill>
          <a:blip r:embed="rId3"/>
          <a:stretch>
            <a:fillRect/>
          </a:stretch>
        </p:blipFill>
        <p:spPr>
          <a:xfrm>
            <a:off x="6231514" y="1009233"/>
            <a:ext cx="4596602" cy="5051019"/>
          </a:xfrm>
          <a:prstGeom prst="rect">
            <a:avLst/>
          </a:prstGeom>
        </p:spPr>
      </p:pic>
    </p:spTree>
    <p:extLst>
      <p:ext uri="{BB962C8B-B14F-4D97-AF65-F5344CB8AC3E}">
        <p14:creationId xmlns:p14="http://schemas.microsoft.com/office/powerpoint/2010/main" val="2799552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Oncology Patient Navigation at BMC </a:t>
            </a:r>
            <a:endParaRPr lang="en-US" dirty="0"/>
          </a:p>
        </p:txBody>
      </p:sp>
      <p:graphicFrame>
        <p:nvGraphicFramePr>
          <p:cNvPr id="5" name="Content Placeholder 4"/>
          <p:cNvGraphicFramePr>
            <a:graphicFrameLocks noGrp="1"/>
          </p:cNvGraphicFramePr>
          <p:nvPr>
            <p:ph idx="1"/>
            <p:extLst/>
          </p:nvPr>
        </p:nvGraphicFramePr>
        <p:xfrm>
          <a:off x="838200" y="1248662"/>
          <a:ext cx="10169324" cy="2268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838200" y="3517300"/>
            <a:ext cx="10060247" cy="1823975"/>
            <a:chOff x="1097280" y="3800615"/>
            <a:chExt cx="10060247" cy="1823975"/>
          </a:xfrm>
        </p:grpSpPr>
        <p:sp>
          <p:nvSpPr>
            <p:cNvPr id="9" name="Freeform 8"/>
            <p:cNvSpPr/>
            <p:nvPr/>
          </p:nvSpPr>
          <p:spPr>
            <a:xfrm>
              <a:off x="1097280" y="3800615"/>
              <a:ext cx="10060247" cy="489600"/>
            </a:xfrm>
            <a:custGeom>
              <a:avLst/>
              <a:gdLst>
                <a:gd name="connsiteX0" fmla="*/ 0 w 10060247"/>
                <a:gd name="connsiteY0" fmla="*/ 0 h 489600"/>
                <a:gd name="connsiteX1" fmla="*/ 10060247 w 10060247"/>
                <a:gd name="connsiteY1" fmla="*/ 0 h 489600"/>
                <a:gd name="connsiteX2" fmla="*/ 10060247 w 10060247"/>
                <a:gd name="connsiteY2" fmla="*/ 489600 h 489600"/>
                <a:gd name="connsiteX3" fmla="*/ 0 w 10060247"/>
                <a:gd name="connsiteY3" fmla="*/ 489600 h 489600"/>
                <a:gd name="connsiteX4" fmla="*/ 0 w 10060247"/>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247" h="489600">
                  <a:moveTo>
                    <a:pt x="0" y="0"/>
                  </a:moveTo>
                  <a:lnTo>
                    <a:pt x="10060247" y="0"/>
                  </a:lnTo>
                  <a:lnTo>
                    <a:pt x="10060247" y="489600"/>
                  </a:lnTo>
                  <a:lnTo>
                    <a:pt x="0" y="489600"/>
                  </a:lnTo>
                  <a:lnTo>
                    <a:pt x="0" y="0"/>
                  </a:lnTo>
                  <a:close/>
                </a:path>
              </a:pathLst>
            </a:custGeom>
            <a:ln>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i="1" kern="1200" dirty="0" smtClean="0"/>
                <a:t>Patient Navigation </a:t>
              </a:r>
              <a:r>
                <a:rPr lang="en-US" sz="2000" i="1" dirty="0"/>
                <a:t>P</a:t>
              </a:r>
              <a:r>
                <a:rPr lang="en-US" sz="2000" i="1" kern="1200" dirty="0" smtClean="0"/>
                <a:t>rocess*</a:t>
              </a:r>
              <a:endParaRPr lang="en-US" sz="2000" i="1" kern="1200" dirty="0"/>
            </a:p>
          </p:txBody>
        </p:sp>
        <p:sp>
          <p:nvSpPr>
            <p:cNvPr id="10" name="Freeform 9"/>
            <p:cNvSpPr/>
            <p:nvPr/>
          </p:nvSpPr>
          <p:spPr>
            <a:xfrm>
              <a:off x="1097280" y="4247973"/>
              <a:ext cx="10060247" cy="1376617"/>
            </a:xfrm>
            <a:custGeom>
              <a:avLst/>
              <a:gdLst>
                <a:gd name="connsiteX0" fmla="*/ 0 w 10060247"/>
                <a:gd name="connsiteY0" fmla="*/ 0 h 1376617"/>
                <a:gd name="connsiteX1" fmla="*/ 10060247 w 10060247"/>
                <a:gd name="connsiteY1" fmla="*/ 0 h 1376617"/>
                <a:gd name="connsiteX2" fmla="*/ 10060247 w 10060247"/>
                <a:gd name="connsiteY2" fmla="*/ 1376617 h 1376617"/>
                <a:gd name="connsiteX3" fmla="*/ 0 w 10060247"/>
                <a:gd name="connsiteY3" fmla="*/ 1376617 h 1376617"/>
                <a:gd name="connsiteX4" fmla="*/ 0 w 10060247"/>
                <a:gd name="connsiteY4" fmla="*/ 0 h 137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247" h="1376617">
                  <a:moveTo>
                    <a:pt x="0" y="0"/>
                  </a:moveTo>
                  <a:lnTo>
                    <a:pt x="10060247" y="0"/>
                  </a:lnTo>
                  <a:lnTo>
                    <a:pt x="10060247" y="1376617"/>
                  </a:lnTo>
                  <a:lnTo>
                    <a:pt x="0" y="1376617"/>
                  </a:lnTo>
                  <a:lnTo>
                    <a:pt x="0" y="0"/>
                  </a:lnTo>
                  <a:close/>
                </a:path>
              </a:pathLst>
            </a:custGeom>
            <a:ln>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96012" tIns="96012" rIns="128016" bIns="144018" numCol="1" spcCol="1270" anchor="t" anchorCtr="0">
              <a:noAutofit/>
            </a:bodyPr>
            <a:lstStyle/>
            <a:p>
              <a:pPr marL="342900" lvl="1" indent="-342900" algn="l" defTabSz="800100" rtl="0">
                <a:lnSpc>
                  <a:spcPct val="90000"/>
                </a:lnSpc>
                <a:spcBef>
                  <a:spcPct val="0"/>
                </a:spcBef>
                <a:spcAft>
                  <a:spcPct val="15000"/>
                </a:spcAft>
                <a:buFont typeface="+mj-lt"/>
                <a:buAutoNum type="arabicPeriod"/>
              </a:pPr>
              <a:r>
                <a:rPr lang="en-US" sz="1800" kern="1200" dirty="0" smtClean="0"/>
                <a:t>Identify those in need of navigation (e.g. patients most at risk for delays in care)</a:t>
              </a:r>
              <a:endParaRPr lang="en-US" sz="1800" kern="1200" dirty="0"/>
            </a:p>
            <a:p>
              <a:pPr marL="342900" lvl="1" indent="-342900" algn="l" defTabSz="800100" rtl="0">
                <a:lnSpc>
                  <a:spcPct val="90000"/>
                </a:lnSpc>
                <a:spcBef>
                  <a:spcPct val="0"/>
                </a:spcBef>
                <a:spcAft>
                  <a:spcPct val="15000"/>
                </a:spcAft>
                <a:buFont typeface="+mj-lt"/>
                <a:buAutoNum type="arabicPeriod"/>
              </a:pPr>
              <a:r>
                <a:rPr lang="en-US" sz="1800" kern="1200" dirty="0" smtClean="0"/>
                <a:t>Identify individual barriers to treatment </a:t>
              </a:r>
              <a:endParaRPr lang="en-US" sz="1800" kern="1200" dirty="0"/>
            </a:p>
            <a:p>
              <a:pPr marL="342900" lvl="1" indent="-342900" algn="l" defTabSz="800100" rtl="0">
                <a:lnSpc>
                  <a:spcPct val="90000"/>
                </a:lnSpc>
                <a:spcBef>
                  <a:spcPct val="0"/>
                </a:spcBef>
                <a:spcAft>
                  <a:spcPct val="15000"/>
                </a:spcAft>
                <a:buFont typeface="+mj-lt"/>
                <a:buAutoNum type="arabicPeriod"/>
              </a:pPr>
              <a:r>
                <a:rPr lang="en-US" sz="1800" kern="1200" dirty="0" smtClean="0"/>
                <a:t>Link patient to available resources to address and overcome those barriers</a:t>
              </a:r>
              <a:endParaRPr lang="en-US" sz="1800" kern="1200" dirty="0"/>
            </a:p>
            <a:p>
              <a:pPr marL="342900" lvl="1" indent="-342900" algn="l" defTabSz="800100" rtl="0">
                <a:lnSpc>
                  <a:spcPct val="90000"/>
                </a:lnSpc>
                <a:spcBef>
                  <a:spcPct val="0"/>
                </a:spcBef>
                <a:spcAft>
                  <a:spcPct val="15000"/>
                </a:spcAft>
                <a:buFont typeface="+mj-lt"/>
                <a:buAutoNum type="arabicPeriod"/>
              </a:pPr>
              <a:r>
                <a:rPr lang="en-US" sz="1800" kern="1200" dirty="0" smtClean="0"/>
                <a:t>Track patients over time to their treatment appointments </a:t>
              </a:r>
              <a:endParaRPr lang="en-US" sz="1800" kern="1200" dirty="0"/>
            </a:p>
          </p:txBody>
        </p:sp>
      </p:grpSp>
      <p:sp>
        <p:nvSpPr>
          <p:cNvPr id="4" name="TextBox 3"/>
          <p:cNvSpPr txBox="1"/>
          <p:nvPr/>
        </p:nvSpPr>
        <p:spPr>
          <a:xfrm>
            <a:off x="3992408" y="5839664"/>
            <a:ext cx="741190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8"/>
              </a:rPr>
              <a:t>joint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position statement of the Oncology Nursing Society, the Association of Oncology Social Work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932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PNRP Grante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73152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idx="4294967295"/>
          </p:nvPr>
        </p:nvSpPr>
        <p:spPr>
          <a:xfrm>
            <a:off x="1133046" y="228600"/>
            <a:ext cx="10230708" cy="1066800"/>
          </a:xfrm>
        </p:spPr>
        <p:txBody>
          <a:bodyPr>
            <a:noAutofit/>
          </a:bodyPr>
          <a:lstStyle/>
          <a:p>
            <a:pPr algn="ctr"/>
            <a:r>
              <a:rPr lang="en-US" altLang="en-US" sz="4000" b="1" dirty="0"/>
              <a:t>Patient Navigation Research Program (PNRP)</a:t>
            </a:r>
          </a:p>
        </p:txBody>
      </p:sp>
      <p:sp>
        <p:nvSpPr>
          <p:cNvPr id="40964"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eaLnBrk="1" hangingPunct="1">
              <a:spcBef>
                <a:spcPct val="0"/>
              </a:spcBef>
              <a:buClrTx/>
              <a:buSzTx/>
              <a:buFontTx/>
              <a:buNone/>
            </a:pPr>
            <a:endParaRPr lang="en-US" altLang="en-US" sz="1800">
              <a:solidFill>
                <a:schemeClr val="tx1"/>
              </a:solidFill>
              <a:latin typeface="Calibri" panose="020F0502020204030204" pitchFamily="34" charset="0"/>
            </a:endParaRPr>
          </a:p>
        </p:txBody>
      </p:sp>
      <p:pic>
        <p:nvPicPr>
          <p:cNvPr id="5" name="Picture 4"/>
          <p:cNvPicPr>
            <a:picLocks noChangeAspect="1"/>
          </p:cNvPicPr>
          <p:nvPr/>
        </p:nvPicPr>
        <p:blipFill>
          <a:blip r:embed="rId4"/>
          <a:stretch>
            <a:fillRect/>
          </a:stretch>
        </p:blipFill>
        <p:spPr>
          <a:xfrm>
            <a:off x="109728" y="5737542"/>
            <a:ext cx="975360" cy="970578"/>
          </a:xfrm>
          <a:prstGeom prst="rect">
            <a:avLst/>
          </a:prstGeom>
        </p:spPr>
      </p:pic>
    </p:spTree>
    <p:extLst>
      <p:ext uri="{BB962C8B-B14F-4D97-AF65-F5344CB8AC3E}">
        <p14:creationId xmlns:p14="http://schemas.microsoft.com/office/powerpoint/2010/main" val="6249257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ktangel 81"/>
          <p:cNvSpPr>
            <a:spLocks noChangeArrowheads="1"/>
          </p:cNvSpPr>
          <p:nvPr/>
        </p:nvSpPr>
        <p:spPr bwMode="auto">
          <a:xfrm>
            <a:off x="1524000" y="1295400"/>
            <a:ext cx="9144000" cy="5562600"/>
          </a:xfrm>
          <a:prstGeom prst="rect">
            <a:avLst/>
          </a:prstGeom>
          <a:gradFill rotWithShape="1">
            <a:gsLst>
              <a:gs pos="0">
                <a:srgbClr val="BFBFBF">
                  <a:alpha val="17000"/>
                </a:srgbClr>
              </a:gs>
              <a:gs pos="31000">
                <a:srgbClr val="F3F3F3">
                  <a:alpha val="42730"/>
                </a:srgbClr>
              </a:gs>
              <a:gs pos="52000">
                <a:srgbClr val="F3F3F3">
                  <a:alpha val="60160"/>
                </a:srgbClr>
              </a:gs>
              <a:gs pos="100000">
                <a:srgbClr val="F3F3F3"/>
              </a:gs>
              <a:gs pos="100000">
                <a:srgbClr val="F3F3F3"/>
              </a:gs>
              <a:gs pos="100000">
                <a:srgbClr val="F3F3F3"/>
              </a:gs>
            </a:gsLst>
            <a:lin ang="5400000" scaled="1"/>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Calibri" pitchFamily="34" charset="0"/>
            </a:endParaRPr>
          </a:p>
        </p:txBody>
      </p:sp>
      <p:sp>
        <p:nvSpPr>
          <p:cNvPr id="107" name="Freeform 15"/>
          <p:cNvSpPr>
            <a:spLocks/>
          </p:cNvSpPr>
          <p:nvPr/>
        </p:nvSpPr>
        <p:spPr bwMode="auto">
          <a:xfrm rot="11659204" flipH="1">
            <a:off x="8034338" y="2767014"/>
            <a:ext cx="258762" cy="130175"/>
          </a:xfrm>
          <a:custGeom>
            <a:avLst/>
            <a:gdLst/>
            <a:ahLst/>
            <a:cxnLst>
              <a:cxn ang="0">
                <a:pos x="496" y="102"/>
              </a:cxn>
              <a:cxn ang="0">
                <a:pos x="0" y="72"/>
              </a:cxn>
              <a:cxn ang="0">
                <a:pos x="62" y="62"/>
              </a:cxn>
              <a:cxn ang="0">
                <a:pos x="198" y="58"/>
              </a:cxn>
              <a:cxn ang="0">
                <a:pos x="346" y="14"/>
              </a:cxn>
              <a:cxn ang="0">
                <a:pos x="266" y="4"/>
              </a:cxn>
              <a:cxn ang="0">
                <a:pos x="334" y="0"/>
              </a:cxn>
              <a:cxn ang="0">
                <a:pos x="734" y="4"/>
              </a:cxn>
              <a:cxn ang="0">
                <a:pos x="738" y="38"/>
              </a:cxn>
              <a:cxn ang="0">
                <a:pos x="390" y="12"/>
              </a:cxn>
              <a:cxn ang="0">
                <a:pos x="254" y="58"/>
              </a:cxn>
              <a:cxn ang="0">
                <a:pos x="554" y="90"/>
              </a:cxn>
              <a:cxn ang="0">
                <a:pos x="496" y="102"/>
              </a:cxn>
            </a:cxnLst>
            <a:rect l="0" t="0" r="r" b="b"/>
            <a:pathLst>
              <a:path w="738" h="102">
                <a:moveTo>
                  <a:pt x="496" y="102"/>
                </a:moveTo>
                <a:lnTo>
                  <a:pt x="0" y="72"/>
                </a:lnTo>
                <a:lnTo>
                  <a:pt x="62" y="62"/>
                </a:lnTo>
                <a:lnTo>
                  <a:pt x="198" y="58"/>
                </a:lnTo>
                <a:lnTo>
                  <a:pt x="346" y="14"/>
                </a:lnTo>
                <a:lnTo>
                  <a:pt x="266" y="4"/>
                </a:lnTo>
                <a:lnTo>
                  <a:pt x="334" y="0"/>
                </a:lnTo>
                <a:lnTo>
                  <a:pt x="734" y="4"/>
                </a:lnTo>
                <a:lnTo>
                  <a:pt x="738" y="38"/>
                </a:lnTo>
                <a:lnTo>
                  <a:pt x="390" y="12"/>
                </a:lnTo>
                <a:lnTo>
                  <a:pt x="254" y="58"/>
                </a:lnTo>
                <a:lnTo>
                  <a:pt x="554" y="90"/>
                </a:lnTo>
                <a:lnTo>
                  <a:pt x="496" y="102"/>
                </a:lnTo>
                <a:close/>
              </a:path>
            </a:pathLst>
          </a:custGeom>
          <a:solidFill>
            <a:schemeClr val="tx1">
              <a:lumMod val="65000"/>
            </a:schemeClr>
          </a:solidFill>
          <a:ln w="9525">
            <a:noFill/>
            <a:round/>
            <a:headEnd/>
            <a:tailEnd/>
          </a:ln>
        </p:spPr>
        <p:txBody>
          <a:bodyPr/>
          <a:lstStyle/>
          <a:p>
            <a:pPr>
              <a:defRPr/>
            </a:pPr>
            <a:endParaRPr lang="en-US"/>
          </a:p>
        </p:txBody>
      </p:sp>
      <p:grpSp>
        <p:nvGrpSpPr>
          <p:cNvPr id="2" name="Gruppe 37"/>
          <p:cNvGrpSpPr/>
          <p:nvPr/>
        </p:nvGrpSpPr>
        <p:grpSpPr>
          <a:xfrm>
            <a:off x="3063244" y="-76200"/>
            <a:ext cx="5836917" cy="5503821"/>
            <a:chOff x="2179323" y="1046759"/>
            <a:chExt cx="4959579" cy="4676550"/>
          </a:xfrm>
          <a:solidFill>
            <a:schemeClr val="accent1">
              <a:lumMod val="25000"/>
            </a:schemeClr>
          </a:solidFill>
          <a:scene3d>
            <a:camera prst="perspectiveRelaxed" fov="4500000">
              <a:rot lat="17973603" lon="0" rev="0"/>
            </a:camera>
            <a:lightRig rig="threePt" dir="t">
              <a:rot lat="0" lon="0" rev="2400000"/>
            </a:lightRig>
          </a:scene3d>
        </p:grpSpPr>
        <p:sp>
          <p:nvSpPr>
            <p:cNvPr id="39" name="Rektangel 38"/>
            <p:cNvSpPr/>
            <p:nvPr/>
          </p:nvSpPr>
          <p:spPr>
            <a:xfrm flipH="1">
              <a:off x="2179323" y="1053464"/>
              <a:ext cx="104431" cy="466374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0" name="Rektangel 39"/>
            <p:cNvSpPr/>
            <p:nvPr/>
          </p:nvSpPr>
          <p:spPr>
            <a:xfrm rot="16200000" flipH="1">
              <a:off x="5133133" y="3793569"/>
              <a:ext cx="104242" cy="3755237"/>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1" name="Rektangel 40"/>
            <p:cNvSpPr/>
            <p:nvPr/>
          </p:nvSpPr>
          <p:spPr>
            <a:xfrm flipH="1">
              <a:off x="7034471" y="1053464"/>
              <a:ext cx="104431" cy="466374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2" name="Rektangel 41"/>
            <p:cNvSpPr/>
            <p:nvPr/>
          </p:nvSpPr>
          <p:spPr>
            <a:xfrm rot="16200000" flipH="1">
              <a:off x="3528217" y="2576933"/>
              <a:ext cx="104242" cy="2591263"/>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3" name="Rektangel 42"/>
            <p:cNvSpPr/>
            <p:nvPr/>
          </p:nvSpPr>
          <p:spPr>
            <a:xfrm flipH="1">
              <a:off x="4331676" y="38728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4" name="Rektangel 43"/>
            <p:cNvSpPr/>
            <p:nvPr/>
          </p:nvSpPr>
          <p:spPr>
            <a:xfrm rot="16200000" flipH="1">
              <a:off x="6328489" y="3196630"/>
              <a:ext cx="104242" cy="135187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5" name="Rektangel 44"/>
            <p:cNvSpPr/>
            <p:nvPr/>
          </p:nvSpPr>
          <p:spPr>
            <a:xfrm flipH="1">
              <a:off x="5797788" y="4495829"/>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46" name="Rektangel 45"/>
            <p:cNvSpPr/>
            <p:nvPr/>
          </p:nvSpPr>
          <p:spPr>
            <a:xfrm flipH="1">
              <a:off x="4026239" y="301945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54" name="Rektangel 53"/>
            <p:cNvSpPr/>
            <p:nvPr/>
          </p:nvSpPr>
          <p:spPr>
            <a:xfrm rot="16200000" flipH="1">
              <a:off x="3906036" y="-635453"/>
              <a:ext cx="104242" cy="346866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56" name="Rektangel 55"/>
            <p:cNvSpPr/>
            <p:nvPr/>
          </p:nvSpPr>
          <p:spPr>
            <a:xfrm flipH="1">
              <a:off x="4545729" y="11296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57" name="Rektangel 56"/>
            <p:cNvSpPr/>
            <p:nvPr/>
          </p:nvSpPr>
          <p:spPr>
            <a:xfrm rot="16200000" flipH="1">
              <a:off x="4134278" y="1807371"/>
              <a:ext cx="104242" cy="93070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58" name="Rektangel 57"/>
            <p:cNvSpPr/>
            <p:nvPr/>
          </p:nvSpPr>
          <p:spPr>
            <a:xfrm flipH="1">
              <a:off x="5706182" y="300421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64" name="Rektangel 63"/>
            <p:cNvSpPr/>
            <p:nvPr/>
          </p:nvSpPr>
          <p:spPr>
            <a:xfrm flipH="1">
              <a:off x="5675757" y="10534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67" name="Rektangel 66"/>
            <p:cNvSpPr/>
            <p:nvPr/>
          </p:nvSpPr>
          <p:spPr>
            <a:xfrm rot="16200000" flipH="1">
              <a:off x="6060618" y="1728732"/>
              <a:ext cx="104242" cy="874638"/>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69" name="Rektangel 68"/>
            <p:cNvSpPr/>
            <p:nvPr/>
          </p:nvSpPr>
          <p:spPr>
            <a:xfrm rot="16200000" flipH="1">
              <a:off x="2583621" y="1907637"/>
              <a:ext cx="104242" cy="699710"/>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70" name="Rektangel 69"/>
            <p:cNvSpPr/>
            <p:nvPr/>
          </p:nvSpPr>
          <p:spPr>
            <a:xfrm flipH="1">
              <a:off x="2958000" y="221173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71" name="Rektangel 70"/>
            <p:cNvSpPr/>
            <p:nvPr/>
          </p:nvSpPr>
          <p:spPr>
            <a:xfrm rot="5400000" flipH="1">
              <a:off x="6617039" y="68773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77" name="Rektangel 76"/>
            <p:cNvSpPr/>
            <p:nvPr/>
          </p:nvSpPr>
          <p:spPr>
            <a:xfrm flipH="1">
              <a:off x="3310596" y="4563316"/>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78" name="Rektangel 77"/>
            <p:cNvSpPr/>
            <p:nvPr/>
          </p:nvSpPr>
          <p:spPr>
            <a:xfrm flipH="1">
              <a:off x="4772999" y="303469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grpSp>
      <p:sp>
        <p:nvSpPr>
          <p:cNvPr id="79" name="Tekstboks 78"/>
          <p:cNvSpPr txBox="1"/>
          <p:nvPr/>
        </p:nvSpPr>
        <p:spPr bwMode="auto">
          <a:xfrm>
            <a:off x="4632641" y="4774840"/>
            <a:ext cx="4063869" cy="707886"/>
          </a:xfrm>
          <a:prstGeom prst="rect">
            <a:avLst/>
          </a:prstGeom>
          <a:noFill/>
          <a:ln>
            <a:noFill/>
          </a:ln>
          <a:scene3d>
            <a:camera prst="perspectiveRelaxed" fov="2400000">
              <a:rot lat="2073599" lon="0" rev="0"/>
            </a:camera>
            <a:lightRig rig="threePt" dir="t"/>
          </a:scene3d>
        </p:spPr>
        <p:txBody>
          <a:bodyPr wrap="none">
            <a:spAutoFit/>
          </a:bodyPr>
          <a:lstStyle/>
          <a:p>
            <a:pPr>
              <a:defRPr/>
            </a:pPr>
            <a:r>
              <a:rPr lang="da-DK" sz="4000" b="1" dirty="0">
                <a:solidFill>
                  <a:schemeClr val="bg1"/>
                </a:solidFill>
                <a:latin typeface="+mj-lt"/>
                <a:ea typeface="ＭＳ Ｐゴシック" pitchFamily="-97" charset="-128"/>
              </a:rPr>
              <a:t>Healthcare Barriers</a:t>
            </a:r>
          </a:p>
        </p:txBody>
      </p:sp>
      <p:sp>
        <p:nvSpPr>
          <p:cNvPr id="80" name="Tekstboks 79"/>
          <p:cNvSpPr txBox="1"/>
          <p:nvPr/>
        </p:nvSpPr>
        <p:spPr bwMode="auto">
          <a:xfrm>
            <a:off x="7620000" y="3083223"/>
            <a:ext cx="1193532" cy="523220"/>
          </a:xfrm>
          <a:prstGeom prst="rect">
            <a:avLst/>
          </a:prstGeom>
          <a:noFill/>
          <a:scene3d>
            <a:camera prst="perspectiveRelaxed" fov="2400000">
              <a:rot lat="2073599" lon="0" rev="0"/>
            </a:camera>
            <a:lightRig rig="threePt" dir="t"/>
          </a:scene3d>
        </p:spPr>
        <p:txBody>
          <a:bodyPr wrap="none">
            <a:spAutoFit/>
          </a:bodyPr>
          <a:lstStyle/>
          <a:p>
            <a:pPr>
              <a:defRPr/>
            </a:pPr>
            <a:r>
              <a:rPr lang="da-DK" sz="1400" b="1" dirty="0">
                <a:solidFill>
                  <a:schemeClr val="bg1"/>
                </a:solidFill>
                <a:latin typeface="+mj-lt"/>
                <a:ea typeface="ＭＳ Ｐゴシック" pitchFamily="-97" charset="-128"/>
              </a:rPr>
              <a:t>Uninsured,</a:t>
            </a:r>
          </a:p>
          <a:p>
            <a:pPr>
              <a:defRPr/>
            </a:pPr>
            <a:r>
              <a:rPr lang="da-DK" sz="1400" b="1" dirty="0">
                <a:solidFill>
                  <a:schemeClr val="bg1"/>
                </a:solidFill>
                <a:latin typeface="+mj-lt"/>
                <a:ea typeface="ＭＳ Ｐゴシック" pitchFamily="-97" charset="-128"/>
              </a:rPr>
              <a:t> Underinsured</a:t>
            </a:r>
          </a:p>
        </p:txBody>
      </p:sp>
      <p:sp>
        <p:nvSpPr>
          <p:cNvPr id="81" name="Tekstboks 80"/>
          <p:cNvSpPr txBox="1"/>
          <p:nvPr/>
        </p:nvSpPr>
        <p:spPr bwMode="auto">
          <a:xfrm>
            <a:off x="4114801" y="1665963"/>
            <a:ext cx="1188959" cy="461665"/>
          </a:xfrm>
          <a:prstGeom prst="rect">
            <a:avLst/>
          </a:prstGeom>
          <a:noFill/>
          <a:scene3d>
            <a:camera prst="perspectiveRelaxed" fov="2400000">
              <a:rot lat="2073599" lon="0" rev="0"/>
            </a:camera>
            <a:lightRig rig="threePt" dir="t"/>
          </a:scene3d>
        </p:spPr>
        <p:txBody>
          <a:bodyPr>
            <a:spAutoFit/>
          </a:bodyPr>
          <a:lstStyle/>
          <a:p>
            <a:pPr algn="ctr">
              <a:defRPr/>
            </a:pPr>
            <a:r>
              <a:rPr lang="da-DK" sz="1200" b="1" dirty="0">
                <a:solidFill>
                  <a:schemeClr val="bg1"/>
                </a:solidFill>
                <a:latin typeface="+mj-lt"/>
                <a:ea typeface="ＭＳ Ｐゴシック" pitchFamily="-97" charset="-128"/>
              </a:rPr>
              <a:t>Location of Facility</a:t>
            </a:r>
          </a:p>
        </p:txBody>
      </p:sp>
      <p:sp>
        <p:nvSpPr>
          <p:cNvPr id="106" name="Freeform 14"/>
          <p:cNvSpPr>
            <a:spLocks noEditPoints="1"/>
          </p:cNvSpPr>
          <p:nvPr/>
        </p:nvSpPr>
        <p:spPr bwMode="auto">
          <a:xfrm rot="11754263" flipH="1" flipV="1">
            <a:off x="8174038" y="2154238"/>
            <a:ext cx="203200" cy="798512"/>
          </a:xfrm>
          <a:custGeom>
            <a:avLst/>
            <a:gdLst/>
            <a:ahLst/>
            <a:cxnLst>
              <a:cxn ang="0">
                <a:pos x="70" y="1260"/>
              </a:cxn>
              <a:cxn ang="0">
                <a:pos x="70" y="1260"/>
              </a:cxn>
              <a:cxn ang="0">
                <a:pos x="92" y="1116"/>
              </a:cxn>
              <a:cxn ang="0">
                <a:pos x="286" y="1114"/>
              </a:cxn>
              <a:cxn ang="0">
                <a:pos x="288" y="1106"/>
              </a:cxn>
              <a:cxn ang="0">
                <a:pos x="266" y="1250"/>
              </a:cxn>
              <a:cxn ang="0">
                <a:pos x="334" y="1246"/>
              </a:cxn>
              <a:cxn ang="0">
                <a:pos x="522" y="12"/>
              </a:cxn>
              <a:cxn ang="0">
                <a:pos x="504" y="6"/>
              </a:cxn>
              <a:cxn ang="0">
                <a:pos x="464" y="6"/>
              </a:cxn>
              <a:cxn ang="0">
                <a:pos x="442" y="136"/>
              </a:cxn>
              <a:cxn ang="0">
                <a:pos x="240" y="146"/>
              </a:cxn>
              <a:cxn ang="0">
                <a:pos x="270" y="6"/>
              </a:cxn>
              <a:cxn ang="0">
                <a:pos x="246" y="10"/>
              </a:cxn>
              <a:cxn ang="0">
                <a:pos x="222" y="0"/>
              </a:cxn>
              <a:cxn ang="0">
                <a:pos x="0" y="1318"/>
              </a:cxn>
              <a:cxn ang="0">
                <a:pos x="62" y="1308"/>
              </a:cxn>
              <a:cxn ang="0">
                <a:pos x="70" y="1260"/>
              </a:cxn>
              <a:cxn ang="0">
                <a:pos x="236" y="174"/>
              </a:cxn>
              <a:cxn ang="0">
                <a:pos x="436" y="164"/>
              </a:cxn>
              <a:cxn ang="0">
                <a:pos x="438" y="162"/>
              </a:cxn>
              <a:cxn ang="0">
                <a:pos x="412" y="330"/>
              </a:cxn>
              <a:cxn ang="0">
                <a:pos x="210" y="340"/>
              </a:cxn>
              <a:cxn ang="0">
                <a:pos x="236" y="174"/>
              </a:cxn>
              <a:cxn ang="0">
                <a:pos x="206" y="368"/>
              </a:cxn>
              <a:cxn ang="0">
                <a:pos x="406" y="358"/>
              </a:cxn>
              <a:cxn ang="0">
                <a:pos x="384" y="506"/>
              </a:cxn>
              <a:cxn ang="0">
                <a:pos x="184" y="518"/>
              </a:cxn>
              <a:cxn ang="0">
                <a:pos x="206" y="368"/>
              </a:cxn>
              <a:cxn ang="0">
                <a:pos x="178" y="546"/>
              </a:cxn>
              <a:cxn ang="0">
                <a:pos x="378" y="536"/>
              </a:cxn>
              <a:cxn ang="0">
                <a:pos x="380" y="532"/>
              </a:cxn>
              <a:cxn ang="0">
                <a:pos x="354" y="698"/>
              </a:cxn>
              <a:cxn ang="0">
                <a:pos x="154" y="708"/>
              </a:cxn>
              <a:cxn ang="0">
                <a:pos x="178" y="546"/>
              </a:cxn>
              <a:cxn ang="0">
                <a:pos x="150" y="736"/>
              </a:cxn>
              <a:cxn ang="0">
                <a:pos x="346" y="726"/>
              </a:cxn>
              <a:cxn ang="0">
                <a:pos x="350" y="720"/>
              </a:cxn>
              <a:cxn ang="0">
                <a:pos x="322" y="890"/>
              </a:cxn>
              <a:cxn ang="0">
                <a:pos x="124" y="902"/>
              </a:cxn>
              <a:cxn ang="0">
                <a:pos x="150" y="736"/>
              </a:cxn>
              <a:cxn ang="0">
                <a:pos x="120" y="930"/>
              </a:cxn>
              <a:cxn ang="0">
                <a:pos x="318" y="920"/>
              </a:cxn>
              <a:cxn ang="0">
                <a:pos x="318" y="916"/>
              </a:cxn>
              <a:cxn ang="0">
                <a:pos x="292" y="1084"/>
              </a:cxn>
              <a:cxn ang="0">
                <a:pos x="96" y="1090"/>
              </a:cxn>
              <a:cxn ang="0">
                <a:pos x="120" y="930"/>
              </a:cxn>
            </a:cxnLst>
            <a:rect l="0" t="0" r="r" b="b"/>
            <a:pathLst>
              <a:path w="522" h="1318">
                <a:moveTo>
                  <a:pt x="70" y="1260"/>
                </a:moveTo>
                <a:lnTo>
                  <a:pt x="70" y="1260"/>
                </a:lnTo>
                <a:lnTo>
                  <a:pt x="92" y="1116"/>
                </a:lnTo>
                <a:lnTo>
                  <a:pt x="286" y="1114"/>
                </a:lnTo>
                <a:lnTo>
                  <a:pt x="288" y="1106"/>
                </a:lnTo>
                <a:lnTo>
                  <a:pt x="266" y="1250"/>
                </a:lnTo>
                <a:lnTo>
                  <a:pt x="334" y="1246"/>
                </a:lnTo>
                <a:lnTo>
                  <a:pt x="522" y="12"/>
                </a:lnTo>
                <a:lnTo>
                  <a:pt x="504" y="6"/>
                </a:lnTo>
                <a:lnTo>
                  <a:pt x="464" y="6"/>
                </a:lnTo>
                <a:lnTo>
                  <a:pt x="442" y="136"/>
                </a:lnTo>
                <a:lnTo>
                  <a:pt x="240" y="146"/>
                </a:lnTo>
                <a:lnTo>
                  <a:pt x="270" y="6"/>
                </a:lnTo>
                <a:lnTo>
                  <a:pt x="246" y="10"/>
                </a:lnTo>
                <a:lnTo>
                  <a:pt x="222" y="0"/>
                </a:lnTo>
                <a:lnTo>
                  <a:pt x="0" y="1318"/>
                </a:lnTo>
                <a:lnTo>
                  <a:pt x="62" y="1308"/>
                </a:lnTo>
                <a:lnTo>
                  <a:pt x="70" y="1260"/>
                </a:lnTo>
                <a:close/>
                <a:moveTo>
                  <a:pt x="236" y="174"/>
                </a:moveTo>
                <a:lnTo>
                  <a:pt x="436" y="164"/>
                </a:lnTo>
                <a:lnTo>
                  <a:pt x="438" y="162"/>
                </a:lnTo>
                <a:lnTo>
                  <a:pt x="412" y="330"/>
                </a:lnTo>
                <a:lnTo>
                  <a:pt x="210" y="340"/>
                </a:lnTo>
                <a:lnTo>
                  <a:pt x="236" y="174"/>
                </a:lnTo>
                <a:close/>
                <a:moveTo>
                  <a:pt x="206" y="368"/>
                </a:moveTo>
                <a:lnTo>
                  <a:pt x="406" y="358"/>
                </a:lnTo>
                <a:lnTo>
                  <a:pt x="384" y="506"/>
                </a:lnTo>
                <a:lnTo>
                  <a:pt x="184" y="518"/>
                </a:lnTo>
                <a:lnTo>
                  <a:pt x="206" y="368"/>
                </a:lnTo>
                <a:close/>
                <a:moveTo>
                  <a:pt x="178" y="546"/>
                </a:moveTo>
                <a:lnTo>
                  <a:pt x="378" y="536"/>
                </a:lnTo>
                <a:lnTo>
                  <a:pt x="380" y="532"/>
                </a:lnTo>
                <a:lnTo>
                  <a:pt x="354" y="698"/>
                </a:lnTo>
                <a:lnTo>
                  <a:pt x="154" y="708"/>
                </a:lnTo>
                <a:lnTo>
                  <a:pt x="178" y="546"/>
                </a:lnTo>
                <a:close/>
                <a:moveTo>
                  <a:pt x="150" y="736"/>
                </a:moveTo>
                <a:lnTo>
                  <a:pt x="346" y="726"/>
                </a:lnTo>
                <a:lnTo>
                  <a:pt x="350" y="720"/>
                </a:lnTo>
                <a:lnTo>
                  <a:pt x="322" y="890"/>
                </a:lnTo>
                <a:lnTo>
                  <a:pt x="124" y="902"/>
                </a:lnTo>
                <a:lnTo>
                  <a:pt x="150" y="736"/>
                </a:lnTo>
                <a:close/>
                <a:moveTo>
                  <a:pt x="120" y="930"/>
                </a:moveTo>
                <a:lnTo>
                  <a:pt x="318" y="920"/>
                </a:lnTo>
                <a:lnTo>
                  <a:pt x="318" y="916"/>
                </a:lnTo>
                <a:lnTo>
                  <a:pt x="292" y="1084"/>
                </a:lnTo>
                <a:lnTo>
                  <a:pt x="96" y="1090"/>
                </a:lnTo>
                <a:lnTo>
                  <a:pt x="120" y="930"/>
                </a:lnTo>
                <a:close/>
              </a:path>
            </a:pathLst>
          </a:custGeom>
          <a:solidFill>
            <a:schemeClr val="tx2">
              <a:lumMod val="50000"/>
            </a:schemeClr>
          </a:solidFill>
          <a:ln w="9525">
            <a:noFill/>
            <a:round/>
            <a:headEnd/>
            <a:tailEnd/>
          </a:ln>
        </p:spPr>
        <p:txBody>
          <a:bodyPr/>
          <a:lstStyle/>
          <a:p>
            <a:pPr>
              <a:defRPr/>
            </a:pPr>
            <a:endParaRPr lang="en-US"/>
          </a:p>
        </p:txBody>
      </p:sp>
      <p:grpSp>
        <p:nvGrpSpPr>
          <p:cNvPr id="38921" name="Gruppe 114"/>
          <p:cNvGrpSpPr>
            <a:grpSpLocks/>
          </p:cNvGrpSpPr>
          <p:nvPr/>
        </p:nvGrpSpPr>
        <p:grpSpPr bwMode="auto">
          <a:xfrm>
            <a:off x="8080376" y="1928814"/>
            <a:ext cx="366713" cy="1000125"/>
            <a:chOff x="6535556" y="1904564"/>
            <a:chExt cx="367333" cy="1001194"/>
          </a:xfrm>
        </p:grpSpPr>
        <p:grpSp>
          <p:nvGrpSpPr>
            <p:cNvPr id="38979" name="Gruppe 112"/>
            <p:cNvGrpSpPr>
              <a:grpSpLocks/>
            </p:cNvGrpSpPr>
            <p:nvPr/>
          </p:nvGrpSpPr>
          <p:grpSpPr bwMode="auto">
            <a:xfrm>
              <a:off x="6535556" y="1904564"/>
              <a:ext cx="367333" cy="1001194"/>
              <a:chOff x="6535556" y="1904564"/>
              <a:chExt cx="367333" cy="1001194"/>
            </a:xfrm>
          </p:grpSpPr>
          <p:sp>
            <p:nvSpPr>
              <p:cNvPr id="118" name="Freeform 16"/>
              <p:cNvSpPr>
                <a:spLocks/>
              </p:cNvSpPr>
              <p:nvPr/>
            </p:nvSpPr>
            <p:spPr bwMode="auto">
              <a:xfrm rot="1750389" flipH="1" flipV="1">
                <a:off x="6624606" y="1906153"/>
                <a:ext cx="125625" cy="910610"/>
              </a:xfrm>
              <a:custGeom>
                <a:avLst/>
                <a:gdLst/>
                <a:ahLst/>
                <a:cxnLst>
                  <a:cxn ang="0">
                    <a:pos x="0" y="14"/>
                  </a:cxn>
                  <a:cxn ang="0">
                    <a:pos x="26" y="0"/>
                  </a:cxn>
                  <a:cxn ang="0">
                    <a:pos x="320" y="1412"/>
                  </a:cxn>
                  <a:cxn ang="0">
                    <a:pos x="278" y="1418"/>
                  </a:cxn>
                  <a:cxn ang="0">
                    <a:pos x="0" y="14"/>
                  </a:cxn>
                </a:cxnLst>
                <a:rect l="0" t="0" r="r" b="b"/>
                <a:pathLst>
                  <a:path w="320" h="1418">
                    <a:moveTo>
                      <a:pt x="0" y="14"/>
                    </a:moveTo>
                    <a:lnTo>
                      <a:pt x="26" y="0"/>
                    </a:lnTo>
                    <a:lnTo>
                      <a:pt x="320" y="1412"/>
                    </a:lnTo>
                    <a:lnTo>
                      <a:pt x="278" y="1418"/>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a:defRPr/>
                </a:pPr>
                <a:endParaRPr lang="en-US"/>
              </a:p>
            </p:txBody>
          </p:sp>
          <p:sp>
            <p:nvSpPr>
              <p:cNvPr id="119" name="Freeform 17"/>
              <p:cNvSpPr>
                <a:spLocks/>
              </p:cNvSpPr>
              <p:nvPr/>
            </p:nvSpPr>
            <p:spPr bwMode="auto">
              <a:xfrm rot="1750389" flipH="1" flipV="1">
                <a:off x="6618246" y="1904564"/>
                <a:ext cx="122445" cy="907431"/>
              </a:xfrm>
              <a:custGeom>
                <a:avLst/>
                <a:gdLst/>
                <a:ahLst/>
                <a:cxnLst>
                  <a:cxn ang="0">
                    <a:pos x="0" y="0"/>
                  </a:cxn>
                  <a:cxn ang="0">
                    <a:pos x="28" y="6"/>
                  </a:cxn>
                  <a:cxn ang="0">
                    <a:pos x="314" y="1404"/>
                  </a:cxn>
                  <a:cxn ang="0">
                    <a:pos x="294" y="1412"/>
                  </a:cxn>
                  <a:cxn ang="0">
                    <a:pos x="0" y="0"/>
                  </a:cxn>
                </a:cxnLst>
                <a:rect l="0" t="0" r="r" b="b"/>
                <a:pathLst>
                  <a:path w="314" h="1412">
                    <a:moveTo>
                      <a:pt x="0" y="0"/>
                    </a:moveTo>
                    <a:lnTo>
                      <a:pt x="28" y="6"/>
                    </a:lnTo>
                    <a:lnTo>
                      <a:pt x="314" y="1404"/>
                    </a:lnTo>
                    <a:lnTo>
                      <a:pt x="294" y="1412"/>
                    </a:lnTo>
                    <a:lnTo>
                      <a:pt x="0" y="0"/>
                    </a:lnTo>
                    <a:close/>
                  </a:path>
                </a:pathLst>
              </a:custGeom>
              <a:solidFill>
                <a:schemeClr val="accent1">
                  <a:lumMod val="90000"/>
                </a:schemeClr>
              </a:solidFill>
              <a:ln w="9525">
                <a:noFill/>
                <a:round/>
                <a:headEnd/>
                <a:tailEnd/>
              </a:ln>
            </p:spPr>
            <p:txBody>
              <a:bodyPr/>
              <a:lstStyle/>
              <a:p>
                <a:pPr>
                  <a:defRPr/>
                </a:pPr>
                <a:endParaRPr lang="en-US"/>
              </a:p>
            </p:txBody>
          </p:sp>
          <p:sp>
            <p:nvSpPr>
              <p:cNvPr id="120" name="Freeform 18"/>
              <p:cNvSpPr>
                <a:spLocks/>
              </p:cNvSpPr>
              <p:nvPr/>
            </p:nvSpPr>
            <p:spPr bwMode="auto">
              <a:xfrm rot="1750389" flipH="1" flipV="1">
                <a:off x="6583262" y="2613346"/>
                <a:ext cx="90641" cy="12714"/>
              </a:xfrm>
              <a:custGeom>
                <a:avLst/>
                <a:gdLst/>
                <a:ahLst/>
                <a:cxnLst>
                  <a:cxn ang="0">
                    <a:pos x="0" y="0"/>
                  </a:cxn>
                  <a:cxn ang="0">
                    <a:pos x="234" y="2"/>
                  </a:cxn>
                  <a:cxn ang="0">
                    <a:pos x="234" y="16"/>
                  </a:cxn>
                  <a:cxn ang="0">
                    <a:pos x="6" y="22"/>
                  </a:cxn>
                  <a:cxn ang="0">
                    <a:pos x="0" y="0"/>
                  </a:cxn>
                </a:cxnLst>
                <a:rect l="0" t="0" r="r" b="b"/>
                <a:pathLst>
                  <a:path w="234" h="22">
                    <a:moveTo>
                      <a:pt x="0" y="0"/>
                    </a:moveTo>
                    <a:lnTo>
                      <a:pt x="234" y="2"/>
                    </a:lnTo>
                    <a:lnTo>
                      <a:pt x="234" y="16"/>
                    </a:lnTo>
                    <a:lnTo>
                      <a:pt x="6" y="22"/>
                    </a:lnTo>
                    <a:lnTo>
                      <a:pt x="0" y="0"/>
                    </a:lnTo>
                    <a:close/>
                  </a:path>
                </a:pathLst>
              </a:custGeom>
              <a:solidFill>
                <a:schemeClr val="accent1">
                  <a:lumMod val="90000"/>
                </a:schemeClr>
              </a:solidFill>
              <a:ln w="9525">
                <a:noFill/>
                <a:round/>
                <a:headEnd/>
                <a:tailEnd/>
              </a:ln>
            </p:spPr>
            <p:txBody>
              <a:bodyPr/>
              <a:lstStyle/>
              <a:p>
                <a:pPr>
                  <a:defRPr/>
                </a:pPr>
                <a:endParaRPr lang="en-US"/>
              </a:p>
            </p:txBody>
          </p:sp>
          <p:sp>
            <p:nvSpPr>
              <p:cNvPr id="121" name="Freeform 19"/>
              <p:cNvSpPr>
                <a:spLocks/>
              </p:cNvSpPr>
              <p:nvPr/>
            </p:nvSpPr>
            <p:spPr bwMode="auto">
              <a:xfrm rot="1750389" flipH="1" flipV="1">
                <a:off x="6586442" y="2608578"/>
                <a:ext cx="90641" cy="11125"/>
              </a:xfrm>
              <a:custGeom>
                <a:avLst/>
                <a:gdLst/>
                <a:ahLst/>
                <a:cxnLst>
                  <a:cxn ang="0">
                    <a:pos x="232" y="4"/>
                  </a:cxn>
                  <a:cxn ang="0">
                    <a:pos x="216" y="18"/>
                  </a:cxn>
                  <a:cxn ang="0">
                    <a:pos x="8" y="16"/>
                  </a:cxn>
                  <a:cxn ang="0">
                    <a:pos x="0" y="0"/>
                  </a:cxn>
                  <a:cxn ang="0">
                    <a:pos x="232" y="4"/>
                  </a:cxn>
                </a:cxnLst>
                <a:rect l="0" t="0" r="r" b="b"/>
                <a:pathLst>
                  <a:path w="232" h="18">
                    <a:moveTo>
                      <a:pt x="232" y="4"/>
                    </a:moveTo>
                    <a:lnTo>
                      <a:pt x="216" y="18"/>
                    </a:lnTo>
                    <a:lnTo>
                      <a:pt x="8" y="16"/>
                    </a:lnTo>
                    <a:lnTo>
                      <a:pt x="0" y="0"/>
                    </a:lnTo>
                    <a:lnTo>
                      <a:pt x="232" y="4"/>
                    </a:lnTo>
                    <a:close/>
                  </a:path>
                </a:pathLst>
              </a:custGeom>
              <a:solidFill>
                <a:schemeClr val="accent1">
                  <a:lumMod val="25000"/>
                </a:schemeClr>
              </a:solidFill>
              <a:ln w="9525">
                <a:noFill/>
                <a:round/>
                <a:headEnd/>
                <a:tailEnd/>
              </a:ln>
            </p:spPr>
            <p:txBody>
              <a:bodyPr/>
              <a:lstStyle/>
              <a:p>
                <a:pPr>
                  <a:defRPr/>
                </a:pPr>
                <a:endParaRPr lang="en-US"/>
              </a:p>
            </p:txBody>
          </p:sp>
          <p:sp>
            <p:nvSpPr>
              <p:cNvPr id="122" name="Freeform 20"/>
              <p:cNvSpPr>
                <a:spLocks/>
              </p:cNvSpPr>
              <p:nvPr/>
            </p:nvSpPr>
            <p:spPr bwMode="auto">
              <a:xfrm rot="1750389" flipH="1" flipV="1">
                <a:off x="6535556" y="2727768"/>
                <a:ext cx="92231" cy="14302"/>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a:defRPr/>
                </a:pPr>
                <a:endParaRPr lang="en-US"/>
              </a:p>
            </p:txBody>
          </p:sp>
          <p:sp>
            <p:nvSpPr>
              <p:cNvPr id="123" name="Freeform 21"/>
              <p:cNvSpPr>
                <a:spLocks/>
              </p:cNvSpPr>
              <p:nvPr/>
            </p:nvSpPr>
            <p:spPr bwMode="auto">
              <a:xfrm rot="1750389" flipH="1" flipV="1">
                <a:off x="6538736" y="2724590"/>
                <a:ext cx="90641" cy="11124"/>
              </a:xfrm>
              <a:custGeom>
                <a:avLst/>
                <a:gdLst/>
                <a:ahLst/>
                <a:cxnLst>
                  <a:cxn ang="0">
                    <a:pos x="234" y="4"/>
                  </a:cxn>
                  <a:cxn ang="0">
                    <a:pos x="218" y="16"/>
                  </a:cxn>
                  <a:cxn ang="0">
                    <a:pos x="8" y="16"/>
                  </a:cxn>
                  <a:cxn ang="0">
                    <a:pos x="0" y="0"/>
                  </a:cxn>
                  <a:cxn ang="0">
                    <a:pos x="234" y="4"/>
                  </a:cxn>
                </a:cxnLst>
                <a:rect l="0" t="0" r="r" b="b"/>
                <a:pathLst>
                  <a:path w="234" h="16">
                    <a:moveTo>
                      <a:pt x="234" y="4"/>
                    </a:moveTo>
                    <a:lnTo>
                      <a:pt x="218" y="16"/>
                    </a:lnTo>
                    <a:lnTo>
                      <a:pt x="8" y="16"/>
                    </a:lnTo>
                    <a:lnTo>
                      <a:pt x="0" y="0"/>
                    </a:lnTo>
                    <a:lnTo>
                      <a:pt x="234" y="4"/>
                    </a:lnTo>
                    <a:close/>
                  </a:path>
                </a:pathLst>
              </a:custGeom>
              <a:solidFill>
                <a:schemeClr val="accent1">
                  <a:lumMod val="25000"/>
                </a:schemeClr>
              </a:solidFill>
              <a:ln w="9525">
                <a:noFill/>
                <a:round/>
                <a:headEnd/>
                <a:tailEnd/>
              </a:ln>
            </p:spPr>
            <p:txBody>
              <a:bodyPr/>
              <a:lstStyle/>
              <a:p>
                <a:pPr>
                  <a:defRPr/>
                </a:pPr>
                <a:endParaRPr lang="en-US"/>
              </a:p>
            </p:txBody>
          </p:sp>
          <p:sp>
            <p:nvSpPr>
              <p:cNvPr id="124" name="Freeform 22"/>
              <p:cNvSpPr>
                <a:spLocks/>
              </p:cNvSpPr>
              <p:nvPr/>
            </p:nvSpPr>
            <p:spPr bwMode="auto">
              <a:xfrm rot="1750389" flipH="1" flipV="1">
                <a:off x="6624606" y="2506869"/>
                <a:ext cx="92231" cy="14303"/>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a:defRPr/>
                </a:pPr>
                <a:endParaRPr lang="en-US"/>
              </a:p>
            </p:txBody>
          </p:sp>
          <p:sp>
            <p:nvSpPr>
              <p:cNvPr id="125" name="Freeform 23"/>
              <p:cNvSpPr>
                <a:spLocks/>
              </p:cNvSpPr>
              <p:nvPr/>
            </p:nvSpPr>
            <p:spPr bwMode="auto">
              <a:xfrm rot="1750389" flipH="1" flipV="1">
                <a:off x="6627787" y="2502102"/>
                <a:ext cx="92231" cy="11124"/>
              </a:xfrm>
              <a:custGeom>
                <a:avLst/>
                <a:gdLst/>
                <a:ahLst/>
                <a:cxnLst>
                  <a:cxn ang="0">
                    <a:pos x="234" y="4"/>
                  </a:cxn>
                  <a:cxn ang="0">
                    <a:pos x="218" y="18"/>
                  </a:cxn>
                  <a:cxn ang="0">
                    <a:pos x="8" y="16"/>
                  </a:cxn>
                  <a:cxn ang="0">
                    <a:pos x="0" y="0"/>
                  </a:cxn>
                  <a:cxn ang="0">
                    <a:pos x="234" y="4"/>
                  </a:cxn>
                </a:cxnLst>
                <a:rect l="0" t="0" r="r" b="b"/>
                <a:pathLst>
                  <a:path w="234" h="18">
                    <a:moveTo>
                      <a:pt x="234" y="4"/>
                    </a:moveTo>
                    <a:lnTo>
                      <a:pt x="218" y="18"/>
                    </a:lnTo>
                    <a:lnTo>
                      <a:pt x="8" y="16"/>
                    </a:lnTo>
                    <a:lnTo>
                      <a:pt x="0" y="0"/>
                    </a:lnTo>
                    <a:lnTo>
                      <a:pt x="234" y="4"/>
                    </a:lnTo>
                    <a:close/>
                  </a:path>
                </a:pathLst>
              </a:custGeom>
              <a:solidFill>
                <a:schemeClr val="accent1">
                  <a:lumMod val="25000"/>
                </a:schemeClr>
              </a:solidFill>
              <a:ln w="9525">
                <a:noFill/>
                <a:round/>
                <a:headEnd/>
                <a:tailEnd/>
              </a:ln>
            </p:spPr>
            <p:txBody>
              <a:bodyPr/>
              <a:lstStyle/>
              <a:p>
                <a:pPr>
                  <a:defRPr/>
                </a:pPr>
                <a:endParaRPr lang="en-US"/>
              </a:p>
            </p:txBody>
          </p:sp>
          <p:sp>
            <p:nvSpPr>
              <p:cNvPr id="126" name="Freeform 24"/>
              <p:cNvSpPr>
                <a:spLocks/>
              </p:cNvSpPr>
              <p:nvPr/>
            </p:nvSpPr>
            <p:spPr bwMode="auto">
              <a:xfrm rot="1750389" flipH="1" flipV="1">
                <a:off x="6670722" y="2394037"/>
                <a:ext cx="92231" cy="14302"/>
              </a:xfrm>
              <a:custGeom>
                <a:avLst/>
                <a:gdLst/>
                <a:ahLst/>
                <a:cxnLst>
                  <a:cxn ang="0">
                    <a:pos x="0" y="0"/>
                  </a:cxn>
                  <a:cxn ang="0">
                    <a:pos x="234" y="4"/>
                  </a:cxn>
                  <a:cxn ang="0">
                    <a:pos x="236" y="16"/>
                  </a:cxn>
                  <a:cxn ang="0">
                    <a:pos x="8" y="22"/>
                  </a:cxn>
                  <a:cxn ang="0">
                    <a:pos x="0" y="0"/>
                  </a:cxn>
                </a:cxnLst>
                <a:rect l="0" t="0" r="r" b="b"/>
                <a:pathLst>
                  <a:path w="236" h="22">
                    <a:moveTo>
                      <a:pt x="0" y="0"/>
                    </a:moveTo>
                    <a:lnTo>
                      <a:pt x="234" y="4"/>
                    </a:lnTo>
                    <a:lnTo>
                      <a:pt x="236" y="16"/>
                    </a:lnTo>
                    <a:lnTo>
                      <a:pt x="8" y="22"/>
                    </a:lnTo>
                    <a:lnTo>
                      <a:pt x="0" y="0"/>
                    </a:lnTo>
                    <a:close/>
                  </a:path>
                </a:pathLst>
              </a:custGeom>
              <a:solidFill>
                <a:schemeClr val="accent1">
                  <a:lumMod val="90000"/>
                </a:schemeClr>
              </a:solidFill>
              <a:ln w="9525">
                <a:noFill/>
                <a:round/>
                <a:headEnd/>
                <a:tailEnd/>
              </a:ln>
            </p:spPr>
            <p:txBody>
              <a:bodyPr/>
              <a:lstStyle/>
              <a:p>
                <a:pPr>
                  <a:defRPr/>
                </a:pPr>
                <a:endParaRPr lang="en-US"/>
              </a:p>
            </p:txBody>
          </p:sp>
          <p:sp>
            <p:nvSpPr>
              <p:cNvPr id="127" name="Freeform 25"/>
              <p:cNvSpPr>
                <a:spLocks/>
              </p:cNvSpPr>
              <p:nvPr/>
            </p:nvSpPr>
            <p:spPr bwMode="auto">
              <a:xfrm rot="1750389" flipH="1" flipV="1">
                <a:off x="6673903" y="2389269"/>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a:defRPr/>
                </a:pPr>
                <a:endParaRPr lang="en-US"/>
              </a:p>
            </p:txBody>
          </p:sp>
          <p:sp>
            <p:nvSpPr>
              <p:cNvPr id="128" name="Freeform 26"/>
              <p:cNvSpPr>
                <a:spLocks/>
              </p:cNvSpPr>
              <p:nvPr/>
            </p:nvSpPr>
            <p:spPr bwMode="auto">
              <a:xfrm rot="1750389" flipH="1" flipV="1">
                <a:off x="6718428" y="2279614"/>
                <a:ext cx="90640" cy="12714"/>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a:defRPr/>
                </a:pPr>
                <a:endParaRPr lang="en-US"/>
              </a:p>
            </p:txBody>
          </p:sp>
          <p:sp>
            <p:nvSpPr>
              <p:cNvPr id="129" name="Freeform 27"/>
              <p:cNvSpPr>
                <a:spLocks/>
              </p:cNvSpPr>
              <p:nvPr/>
            </p:nvSpPr>
            <p:spPr bwMode="auto">
              <a:xfrm rot="1750389" flipH="1" flipV="1">
                <a:off x="6721608" y="2274846"/>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a:defRPr/>
                </a:pPr>
                <a:endParaRPr lang="en-US"/>
              </a:p>
            </p:txBody>
          </p:sp>
          <p:sp>
            <p:nvSpPr>
              <p:cNvPr id="130" name="Freeform 28"/>
              <p:cNvSpPr>
                <a:spLocks/>
              </p:cNvSpPr>
              <p:nvPr/>
            </p:nvSpPr>
            <p:spPr bwMode="auto">
              <a:xfrm rot="1750389" flipH="1" flipV="1">
                <a:off x="6762953" y="2163603"/>
                <a:ext cx="92231" cy="15892"/>
              </a:xfrm>
              <a:custGeom>
                <a:avLst/>
                <a:gdLst/>
                <a:ahLst/>
                <a:cxnLst>
                  <a:cxn ang="0">
                    <a:pos x="0" y="4"/>
                  </a:cxn>
                  <a:cxn ang="0">
                    <a:pos x="234" y="0"/>
                  </a:cxn>
                  <a:cxn ang="0">
                    <a:pos x="236" y="12"/>
                  </a:cxn>
                  <a:cxn ang="0">
                    <a:pos x="8" y="26"/>
                  </a:cxn>
                  <a:cxn ang="0">
                    <a:pos x="0" y="4"/>
                  </a:cxn>
                </a:cxnLst>
                <a:rect l="0" t="0" r="r" b="b"/>
                <a:pathLst>
                  <a:path w="236" h="26">
                    <a:moveTo>
                      <a:pt x="0" y="4"/>
                    </a:moveTo>
                    <a:lnTo>
                      <a:pt x="234" y="0"/>
                    </a:lnTo>
                    <a:lnTo>
                      <a:pt x="236" y="12"/>
                    </a:lnTo>
                    <a:lnTo>
                      <a:pt x="8" y="26"/>
                    </a:lnTo>
                    <a:lnTo>
                      <a:pt x="0" y="4"/>
                    </a:lnTo>
                    <a:close/>
                  </a:path>
                </a:pathLst>
              </a:custGeom>
              <a:solidFill>
                <a:schemeClr val="accent1">
                  <a:lumMod val="90000"/>
                </a:schemeClr>
              </a:solidFill>
              <a:ln w="9525">
                <a:noFill/>
                <a:round/>
                <a:headEnd/>
                <a:tailEnd/>
              </a:ln>
            </p:spPr>
            <p:txBody>
              <a:bodyPr/>
              <a:lstStyle/>
              <a:p>
                <a:pPr>
                  <a:defRPr/>
                </a:pPr>
                <a:endParaRPr lang="en-US"/>
              </a:p>
            </p:txBody>
          </p:sp>
          <p:sp>
            <p:nvSpPr>
              <p:cNvPr id="131" name="Freeform 29"/>
              <p:cNvSpPr>
                <a:spLocks/>
              </p:cNvSpPr>
              <p:nvPr/>
            </p:nvSpPr>
            <p:spPr bwMode="auto">
              <a:xfrm rot="1750389" flipH="1" flipV="1">
                <a:off x="6766133" y="2160424"/>
                <a:ext cx="92231" cy="12714"/>
              </a:xfrm>
              <a:custGeom>
                <a:avLst/>
                <a:gdLst/>
                <a:ahLst/>
                <a:cxnLst>
                  <a:cxn ang="0">
                    <a:pos x="234" y="0"/>
                  </a:cxn>
                  <a:cxn ang="0">
                    <a:pos x="218" y="14"/>
                  </a:cxn>
                  <a:cxn ang="0">
                    <a:pos x="10" y="20"/>
                  </a:cxn>
                  <a:cxn ang="0">
                    <a:pos x="0" y="6"/>
                  </a:cxn>
                  <a:cxn ang="0">
                    <a:pos x="234" y="0"/>
                  </a:cxn>
                </a:cxnLst>
                <a:rect l="0" t="0" r="r" b="b"/>
                <a:pathLst>
                  <a:path w="234" h="20">
                    <a:moveTo>
                      <a:pt x="234" y="0"/>
                    </a:moveTo>
                    <a:lnTo>
                      <a:pt x="218" y="14"/>
                    </a:lnTo>
                    <a:lnTo>
                      <a:pt x="10" y="20"/>
                    </a:lnTo>
                    <a:lnTo>
                      <a:pt x="0" y="6"/>
                    </a:lnTo>
                    <a:lnTo>
                      <a:pt x="234" y="0"/>
                    </a:lnTo>
                    <a:close/>
                  </a:path>
                </a:pathLst>
              </a:custGeom>
              <a:solidFill>
                <a:schemeClr val="accent1">
                  <a:lumMod val="25000"/>
                </a:schemeClr>
              </a:solidFill>
              <a:ln w="9525">
                <a:noFill/>
                <a:round/>
                <a:headEnd/>
                <a:tailEnd/>
              </a:ln>
            </p:spPr>
            <p:txBody>
              <a:bodyPr/>
              <a:lstStyle/>
              <a:p>
                <a:pPr>
                  <a:defRPr/>
                </a:pPr>
                <a:endParaRPr lang="en-US"/>
              </a:p>
            </p:txBody>
          </p:sp>
          <p:sp>
            <p:nvSpPr>
              <p:cNvPr id="132" name="Freeform 30"/>
              <p:cNvSpPr>
                <a:spLocks/>
              </p:cNvSpPr>
              <p:nvPr/>
            </p:nvSpPr>
            <p:spPr bwMode="auto">
              <a:xfrm rot="1750389" flipH="1" flipV="1">
                <a:off x="6809068" y="2049180"/>
                <a:ext cx="92231" cy="22249"/>
              </a:xfrm>
              <a:custGeom>
                <a:avLst/>
                <a:gdLst/>
                <a:ahLst/>
                <a:cxnLst>
                  <a:cxn ang="0">
                    <a:pos x="0" y="12"/>
                  </a:cxn>
                  <a:cxn ang="0">
                    <a:pos x="234" y="0"/>
                  </a:cxn>
                  <a:cxn ang="0">
                    <a:pos x="236" y="12"/>
                  </a:cxn>
                  <a:cxn ang="0">
                    <a:pos x="10" y="34"/>
                  </a:cxn>
                  <a:cxn ang="0">
                    <a:pos x="0" y="12"/>
                  </a:cxn>
                </a:cxnLst>
                <a:rect l="0" t="0" r="r" b="b"/>
                <a:pathLst>
                  <a:path w="236" h="34">
                    <a:moveTo>
                      <a:pt x="0" y="12"/>
                    </a:moveTo>
                    <a:lnTo>
                      <a:pt x="234" y="0"/>
                    </a:lnTo>
                    <a:lnTo>
                      <a:pt x="236" y="12"/>
                    </a:lnTo>
                    <a:lnTo>
                      <a:pt x="10" y="34"/>
                    </a:lnTo>
                    <a:lnTo>
                      <a:pt x="0" y="12"/>
                    </a:lnTo>
                    <a:close/>
                  </a:path>
                </a:pathLst>
              </a:custGeom>
              <a:solidFill>
                <a:schemeClr val="accent1">
                  <a:lumMod val="90000"/>
                </a:schemeClr>
              </a:solidFill>
              <a:ln w="9525">
                <a:noFill/>
                <a:round/>
                <a:headEnd/>
                <a:tailEnd/>
              </a:ln>
            </p:spPr>
            <p:txBody>
              <a:bodyPr/>
              <a:lstStyle/>
              <a:p>
                <a:pPr>
                  <a:defRPr/>
                </a:pPr>
                <a:endParaRPr lang="en-US"/>
              </a:p>
            </p:txBody>
          </p:sp>
          <p:sp>
            <p:nvSpPr>
              <p:cNvPr id="133" name="Freeform 31"/>
              <p:cNvSpPr>
                <a:spLocks/>
              </p:cNvSpPr>
              <p:nvPr/>
            </p:nvSpPr>
            <p:spPr bwMode="auto">
              <a:xfrm rot="1750389" flipH="1" flipV="1">
                <a:off x="6812248" y="2046002"/>
                <a:ext cx="90641" cy="17482"/>
              </a:xfrm>
              <a:custGeom>
                <a:avLst/>
                <a:gdLst/>
                <a:ahLst/>
                <a:cxnLst>
                  <a:cxn ang="0">
                    <a:pos x="232" y="0"/>
                  </a:cxn>
                  <a:cxn ang="0">
                    <a:pos x="218" y="16"/>
                  </a:cxn>
                  <a:cxn ang="0">
                    <a:pos x="8" y="28"/>
                  </a:cxn>
                  <a:cxn ang="0">
                    <a:pos x="0" y="14"/>
                  </a:cxn>
                  <a:cxn ang="0">
                    <a:pos x="232" y="0"/>
                  </a:cxn>
                </a:cxnLst>
                <a:rect l="0" t="0" r="r" b="b"/>
                <a:pathLst>
                  <a:path w="232" h="28">
                    <a:moveTo>
                      <a:pt x="232" y="0"/>
                    </a:moveTo>
                    <a:lnTo>
                      <a:pt x="218" y="16"/>
                    </a:lnTo>
                    <a:lnTo>
                      <a:pt x="8" y="28"/>
                    </a:lnTo>
                    <a:lnTo>
                      <a:pt x="0" y="14"/>
                    </a:lnTo>
                    <a:lnTo>
                      <a:pt x="232" y="0"/>
                    </a:lnTo>
                    <a:close/>
                  </a:path>
                </a:pathLst>
              </a:custGeom>
              <a:solidFill>
                <a:schemeClr val="accent1">
                  <a:lumMod val="25000"/>
                </a:schemeClr>
              </a:solidFill>
              <a:ln w="9525">
                <a:noFill/>
                <a:round/>
                <a:headEnd/>
                <a:tailEnd/>
              </a:ln>
            </p:spPr>
            <p:txBody>
              <a:bodyPr/>
              <a:lstStyle/>
              <a:p>
                <a:pPr>
                  <a:defRPr/>
                </a:pPr>
                <a:endParaRPr lang="en-US"/>
              </a:p>
            </p:txBody>
          </p:sp>
          <p:sp>
            <p:nvSpPr>
              <p:cNvPr id="134" name="Freeform 32"/>
              <p:cNvSpPr>
                <a:spLocks/>
              </p:cNvSpPr>
              <p:nvPr/>
            </p:nvSpPr>
            <p:spPr bwMode="auto">
              <a:xfrm rot="1750389" flipH="1" flipV="1">
                <a:off x="6710476" y="1912509"/>
                <a:ext cx="135166" cy="993249"/>
              </a:xfrm>
              <a:custGeom>
                <a:avLst/>
                <a:gdLst/>
                <a:ahLst/>
                <a:cxnLst>
                  <a:cxn ang="0">
                    <a:pos x="0" y="14"/>
                  </a:cxn>
                  <a:cxn ang="0">
                    <a:pos x="30" y="0"/>
                  </a:cxn>
                  <a:cxn ang="0">
                    <a:pos x="348" y="1538"/>
                  </a:cxn>
                  <a:cxn ang="0">
                    <a:pos x="304" y="1544"/>
                  </a:cxn>
                  <a:cxn ang="0">
                    <a:pos x="0" y="14"/>
                  </a:cxn>
                </a:cxnLst>
                <a:rect l="0" t="0" r="r" b="b"/>
                <a:pathLst>
                  <a:path w="348" h="1544">
                    <a:moveTo>
                      <a:pt x="0" y="14"/>
                    </a:moveTo>
                    <a:lnTo>
                      <a:pt x="30" y="0"/>
                    </a:lnTo>
                    <a:lnTo>
                      <a:pt x="348" y="1538"/>
                    </a:lnTo>
                    <a:lnTo>
                      <a:pt x="304" y="1544"/>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a:defRPr/>
                </a:pPr>
                <a:endParaRPr lang="en-US"/>
              </a:p>
            </p:txBody>
          </p:sp>
        </p:grpSp>
        <p:sp>
          <p:nvSpPr>
            <p:cNvPr id="117" name="Freeform 33"/>
            <p:cNvSpPr>
              <a:spLocks/>
            </p:cNvSpPr>
            <p:nvPr/>
          </p:nvSpPr>
          <p:spPr bwMode="auto">
            <a:xfrm rot="1750389" flipH="1" flipV="1">
              <a:off x="6700935" y="1904564"/>
              <a:ext cx="133575" cy="988480"/>
            </a:xfrm>
            <a:custGeom>
              <a:avLst/>
              <a:gdLst/>
              <a:ahLst/>
              <a:cxnLst>
                <a:cxn ang="0">
                  <a:pos x="0" y="0"/>
                </a:cxn>
                <a:cxn ang="0">
                  <a:pos x="28" y="6"/>
                </a:cxn>
                <a:cxn ang="0">
                  <a:pos x="340" y="1530"/>
                </a:cxn>
                <a:cxn ang="0">
                  <a:pos x="318" y="1538"/>
                </a:cxn>
                <a:cxn ang="0">
                  <a:pos x="0" y="0"/>
                </a:cxn>
              </a:cxnLst>
              <a:rect l="0" t="0" r="r" b="b"/>
              <a:pathLst>
                <a:path w="340" h="1538">
                  <a:moveTo>
                    <a:pt x="0" y="0"/>
                  </a:moveTo>
                  <a:lnTo>
                    <a:pt x="28" y="6"/>
                  </a:lnTo>
                  <a:lnTo>
                    <a:pt x="340" y="1530"/>
                  </a:lnTo>
                  <a:lnTo>
                    <a:pt x="318" y="1538"/>
                  </a:lnTo>
                  <a:lnTo>
                    <a:pt x="0" y="0"/>
                  </a:lnTo>
                  <a:close/>
                </a:path>
              </a:pathLst>
            </a:custGeom>
            <a:solidFill>
              <a:schemeClr val="accent1">
                <a:lumMod val="90000"/>
              </a:schemeClr>
            </a:solidFill>
            <a:ln w="9525">
              <a:noFill/>
              <a:round/>
              <a:headEnd/>
              <a:tailEnd/>
            </a:ln>
          </p:spPr>
          <p:txBody>
            <a:bodyPr/>
            <a:lstStyle/>
            <a:p>
              <a:pPr>
                <a:defRPr/>
              </a:pPr>
              <a:endParaRPr lang="en-US"/>
            </a:p>
          </p:txBody>
        </p:sp>
      </p:grpSp>
      <p:grpSp>
        <p:nvGrpSpPr>
          <p:cNvPr id="38922" name="Gruppe 51"/>
          <p:cNvGrpSpPr>
            <a:grpSpLocks/>
          </p:cNvGrpSpPr>
          <p:nvPr/>
        </p:nvGrpSpPr>
        <p:grpSpPr bwMode="auto">
          <a:xfrm rot="270820" flipH="1">
            <a:off x="7989888" y="2108200"/>
            <a:ext cx="368300" cy="788988"/>
            <a:chOff x="3977265" y="2152650"/>
            <a:chExt cx="1338695" cy="2679700"/>
          </a:xfrm>
        </p:grpSpPr>
        <p:grpSp>
          <p:nvGrpSpPr>
            <p:cNvPr id="38975" name="Gruppe 49"/>
            <p:cNvGrpSpPr>
              <a:grpSpLocks/>
            </p:cNvGrpSpPr>
            <p:nvPr/>
          </p:nvGrpSpPr>
          <p:grpSpPr bwMode="auto">
            <a:xfrm flipH="1">
              <a:off x="3977265" y="2152650"/>
              <a:ext cx="1338695" cy="2679700"/>
              <a:chOff x="3789363" y="2349500"/>
              <a:chExt cx="1933575" cy="3683000"/>
            </a:xfrm>
          </p:grpSpPr>
          <p:sp>
            <p:nvSpPr>
              <p:cNvPr id="38977" name="Freeform 65"/>
              <p:cNvSpPr>
                <a:spLocks noEditPoints="1"/>
              </p:cNvSpPr>
              <p:nvPr/>
            </p:nvSpPr>
            <p:spPr bwMode="auto">
              <a:xfrm>
                <a:off x="3789363" y="2349500"/>
                <a:ext cx="1933575" cy="3683000"/>
              </a:xfrm>
              <a:custGeom>
                <a:avLst/>
                <a:gdLst>
                  <a:gd name="T0" fmla="*/ 2147483647 w 1218"/>
                  <a:gd name="T1" fmla="*/ 2147483647 h 2320"/>
                  <a:gd name="T2" fmla="*/ 2147483647 w 1218"/>
                  <a:gd name="T3" fmla="*/ 2147483647 h 2320"/>
                  <a:gd name="T4" fmla="*/ 2147483647 w 1218"/>
                  <a:gd name="T5" fmla="*/ 2147483647 h 2320"/>
                  <a:gd name="T6" fmla="*/ 2147483647 w 1218"/>
                  <a:gd name="T7" fmla="*/ 2147483647 h 2320"/>
                  <a:gd name="T8" fmla="*/ 2147483647 w 1218"/>
                  <a:gd name="T9" fmla="*/ 2147483647 h 2320"/>
                  <a:gd name="T10" fmla="*/ 2147483647 w 1218"/>
                  <a:gd name="T11" fmla="*/ 2147483647 h 2320"/>
                  <a:gd name="T12" fmla="*/ 2147483647 w 1218"/>
                  <a:gd name="T13" fmla="*/ 2147483647 h 2320"/>
                  <a:gd name="T14" fmla="*/ 2147483647 w 1218"/>
                  <a:gd name="T15" fmla="*/ 2147483647 h 2320"/>
                  <a:gd name="T16" fmla="*/ 2147483647 w 1218"/>
                  <a:gd name="T17" fmla="*/ 2147483647 h 2320"/>
                  <a:gd name="T18" fmla="*/ 2147483647 w 1218"/>
                  <a:gd name="T19" fmla="*/ 0 h 2320"/>
                  <a:gd name="T20" fmla="*/ 2147483647 w 1218"/>
                  <a:gd name="T21" fmla="*/ 2147483647 h 2320"/>
                  <a:gd name="T22" fmla="*/ 2147483647 w 1218"/>
                  <a:gd name="T23" fmla="*/ 2147483647 h 2320"/>
                  <a:gd name="T24" fmla="*/ 2147483647 w 1218"/>
                  <a:gd name="T25" fmla="*/ 2147483647 h 2320"/>
                  <a:gd name="T26" fmla="*/ 2147483647 w 1218"/>
                  <a:gd name="T27" fmla="*/ 2147483647 h 2320"/>
                  <a:gd name="T28" fmla="*/ 2147483647 w 1218"/>
                  <a:gd name="T29" fmla="*/ 2147483647 h 2320"/>
                  <a:gd name="T30" fmla="*/ 2147483647 w 1218"/>
                  <a:gd name="T31" fmla="*/ 2147483647 h 2320"/>
                  <a:gd name="T32" fmla="*/ 2147483647 w 1218"/>
                  <a:gd name="T33" fmla="*/ 2147483647 h 2320"/>
                  <a:gd name="T34" fmla="*/ 2147483647 w 1218"/>
                  <a:gd name="T35" fmla="*/ 2147483647 h 2320"/>
                  <a:gd name="T36" fmla="*/ 2147483647 w 1218"/>
                  <a:gd name="T37" fmla="*/ 2147483647 h 2320"/>
                  <a:gd name="T38" fmla="*/ 2147483647 w 1218"/>
                  <a:gd name="T39" fmla="*/ 2147483647 h 2320"/>
                  <a:gd name="T40" fmla="*/ 2147483647 w 1218"/>
                  <a:gd name="T41" fmla="*/ 2147483647 h 2320"/>
                  <a:gd name="T42" fmla="*/ 2147483647 w 1218"/>
                  <a:gd name="T43" fmla="*/ 2147483647 h 2320"/>
                  <a:gd name="T44" fmla="*/ 2147483647 w 1218"/>
                  <a:gd name="T45" fmla="*/ 2147483647 h 2320"/>
                  <a:gd name="T46" fmla="*/ 2147483647 w 1218"/>
                  <a:gd name="T47" fmla="*/ 2147483647 h 2320"/>
                  <a:gd name="T48" fmla="*/ 2147483647 w 1218"/>
                  <a:gd name="T49" fmla="*/ 2147483647 h 2320"/>
                  <a:gd name="T50" fmla="*/ 2147483647 w 1218"/>
                  <a:gd name="T51" fmla="*/ 2147483647 h 2320"/>
                  <a:gd name="T52" fmla="*/ 2147483647 w 1218"/>
                  <a:gd name="T53" fmla="*/ 2147483647 h 2320"/>
                  <a:gd name="T54" fmla="*/ 2147483647 w 1218"/>
                  <a:gd name="T55" fmla="*/ 2147483647 h 2320"/>
                  <a:gd name="T56" fmla="*/ 2147483647 w 1218"/>
                  <a:gd name="T57" fmla="*/ 2147483647 h 2320"/>
                  <a:gd name="T58" fmla="*/ 2147483647 w 1218"/>
                  <a:gd name="T59" fmla="*/ 2147483647 h 2320"/>
                  <a:gd name="T60" fmla="*/ 2147483647 w 1218"/>
                  <a:gd name="T61" fmla="*/ 2147483647 h 2320"/>
                  <a:gd name="T62" fmla="*/ 2147483647 w 1218"/>
                  <a:gd name="T63" fmla="*/ 2147483647 h 2320"/>
                  <a:gd name="T64" fmla="*/ 2147483647 w 1218"/>
                  <a:gd name="T65" fmla="*/ 2147483647 h 2320"/>
                  <a:gd name="T66" fmla="*/ 2147483647 w 1218"/>
                  <a:gd name="T67" fmla="*/ 2147483647 h 2320"/>
                  <a:gd name="T68" fmla="*/ 2147483647 w 1218"/>
                  <a:gd name="T69" fmla="*/ 2147483647 h 2320"/>
                  <a:gd name="T70" fmla="*/ 2147483647 w 1218"/>
                  <a:gd name="T71" fmla="*/ 2147483647 h 2320"/>
                  <a:gd name="T72" fmla="*/ 2147483647 w 1218"/>
                  <a:gd name="T73" fmla="*/ 2147483647 h 2320"/>
                  <a:gd name="T74" fmla="*/ 2147483647 w 1218"/>
                  <a:gd name="T75" fmla="*/ 2147483647 h 2320"/>
                  <a:gd name="T76" fmla="*/ 2147483647 w 1218"/>
                  <a:gd name="T77" fmla="*/ 2147483647 h 2320"/>
                  <a:gd name="T78" fmla="*/ 2147483647 w 1218"/>
                  <a:gd name="T79" fmla="*/ 2147483647 h 2320"/>
                  <a:gd name="T80" fmla="*/ 2147483647 w 1218"/>
                  <a:gd name="T81" fmla="*/ 2147483647 h 2320"/>
                  <a:gd name="T82" fmla="*/ 2147483647 w 1218"/>
                  <a:gd name="T83" fmla="*/ 2147483647 h 2320"/>
                  <a:gd name="T84" fmla="*/ 2147483647 w 1218"/>
                  <a:gd name="T85" fmla="*/ 2147483647 h 2320"/>
                  <a:gd name="T86" fmla="*/ 2147483647 w 1218"/>
                  <a:gd name="T87" fmla="*/ 2147483647 h 2320"/>
                  <a:gd name="T88" fmla="*/ 2147483647 w 1218"/>
                  <a:gd name="T89" fmla="*/ 2147483647 h 2320"/>
                  <a:gd name="T90" fmla="*/ 2147483647 w 1218"/>
                  <a:gd name="T91" fmla="*/ 2147483647 h 2320"/>
                  <a:gd name="T92" fmla="*/ 2147483647 w 1218"/>
                  <a:gd name="T93" fmla="*/ 2147483647 h 2320"/>
                  <a:gd name="T94" fmla="*/ 2147483647 w 1218"/>
                  <a:gd name="T95" fmla="*/ 2147483647 h 2320"/>
                  <a:gd name="T96" fmla="*/ 2147483647 w 1218"/>
                  <a:gd name="T97" fmla="*/ 2147483647 h 2320"/>
                  <a:gd name="T98" fmla="*/ 2147483647 w 1218"/>
                  <a:gd name="T99" fmla="*/ 2147483647 h 2320"/>
                  <a:gd name="T100" fmla="*/ 2147483647 w 1218"/>
                  <a:gd name="T101" fmla="*/ 2147483647 h 2320"/>
                  <a:gd name="T102" fmla="*/ 2147483647 w 1218"/>
                  <a:gd name="T103" fmla="*/ 2147483647 h 2320"/>
                  <a:gd name="T104" fmla="*/ 2147483647 w 1218"/>
                  <a:gd name="T105" fmla="*/ 2147483647 h 2320"/>
                  <a:gd name="T106" fmla="*/ 2147483647 w 1218"/>
                  <a:gd name="T107" fmla="*/ 2147483647 h 2320"/>
                  <a:gd name="T108" fmla="*/ 2147483647 w 1218"/>
                  <a:gd name="T109" fmla="*/ 2147483647 h 2320"/>
                  <a:gd name="T110" fmla="*/ 2147483647 w 1218"/>
                  <a:gd name="T111" fmla="*/ 2147483647 h 2320"/>
                  <a:gd name="T112" fmla="*/ 2147483647 w 1218"/>
                  <a:gd name="T113" fmla="*/ 2147483647 h 2320"/>
                  <a:gd name="T114" fmla="*/ 2147483647 w 1218"/>
                  <a:gd name="T115" fmla="*/ 2147483647 h 2320"/>
                  <a:gd name="T116" fmla="*/ 2147483647 w 1218"/>
                  <a:gd name="T117" fmla="*/ 2147483647 h 2320"/>
                  <a:gd name="T118" fmla="*/ 2147483647 w 1218"/>
                  <a:gd name="T119" fmla="*/ 2147483647 h 2320"/>
                  <a:gd name="T120" fmla="*/ 2147483647 w 1218"/>
                  <a:gd name="T121" fmla="*/ 2147483647 h 23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8"/>
                  <a:gd name="T184" fmla="*/ 0 h 2320"/>
                  <a:gd name="T185" fmla="*/ 1218 w 1218"/>
                  <a:gd name="T186" fmla="*/ 2320 h 23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8" h="2320">
                    <a:moveTo>
                      <a:pt x="314" y="2318"/>
                    </a:moveTo>
                    <a:lnTo>
                      <a:pt x="350" y="2318"/>
                    </a:lnTo>
                    <a:lnTo>
                      <a:pt x="406" y="2320"/>
                    </a:lnTo>
                    <a:lnTo>
                      <a:pt x="420" y="2320"/>
                    </a:lnTo>
                    <a:lnTo>
                      <a:pt x="430" y="2304"/>
                    </a:lnTo>
                    <a:lnTo>
                      <a:pt x="420" y="2298"/>
                    </a:lnTo>
                    <a:lnTo>
                      <a:pt x="406" y="2282"/>
                    </a:lnTo>
                    <a:lnTo>
                      <a:pt x="388" y="2268"/>
                    </a:lnTo>
                    <a:lnTo>
                      <a:pt x="358" y="2256"/>
                    </a:lnTo>
                    <a:lnTo>
                      <a:pt x="316" y="2244"/>
                    </a:lnTo>
                    <a:lnTo>
                      <a:pt x="280" y="2308"/>
                    </a:lnTo>
                    <a:lnTo>
                      <a:pt x="314" y="2318"/>
                    </a:lnTo>
                    <a:close/>
                    <a:moveTo>
                      <a:pt x="1190" y="282"/>
                    </a:moveTo>
                    <a:lnTo>
                      <a:pt x="1178" y="282"/>
                    </a:lnTo>
                    <a:lnTo>
                      <a:pt x="1158" y="282"/>
                    </a:lnTo>
                    <a:lnTo>
                      <a:pt x="1132" y="286"/>
                    </a:lnTo>
                    <a:lnTo>
                      <a:pt x="1116" y="296"/>
                    </a:lnTo>
                    <a:lnTo>
                      <a:pt x="1100" y="302"/>
                    </a:lnTo>
                    <a:lnTo>
                      <a:pt x="1086" y="306"/>
                    </a:lnTo>
                    <a:lnTo>
                      <a:pt x="1100" y="278"/>
                    </a:lnTo>
                    <a:lnTo>
                      <a:pt x="1044" y="292"/>
                    </a:lnTo>
                    <a:lnTo>
                      <a:pt x="1032" y="298"/>
                    </a:lnTo>
                    <a:lnTo>
                      <a:pt x="1016" y="300"/>
                    </a:lnTo>
                    <a:lnTo>
                      <a:pt x="1000" y="306"/>
                    </a:lnTo>
                    <a:lnTo>
                      <a:pt x="972" y="316"/>
                    </a:lnTo>
                    <a:lnTo>
                      <a:pt x="944" y="336"/>
                    </a:lnTo>
                    <a:lnTo>
                      <a:pt x="926" y="346"/>
                    </a:lnTo>
                    <a:lnTo>
                      <a:pt x="864" y="372"/>
                    </a:lnTo>
                    <a:lnTo>
                      <a:pt x="832" y="388"/>
                    </a:lnTo>
                    <a:lnTo>
                      <a:pt x="804" y="406"/>
                    </a:lnTo>
                    <a:lnTo>
                      <a:pt x="770" y="414"/>
                    </a:lnTo>
                    <a:lnTo>
                      <a:pt x="744" y="414"/>
                    </a:lnTo>
                    <a:lnTo>
                      <a:pt x="722" y="402"/>
                    </a:lnTo>
                    <a:lnTo>
                      <a:pt x="708" y="388"/>
                    </a:lnTo>
                    <a:lnTo>
                      <a:pt x="696" y="364"/>
                    </a:lnTo>
                    <a:lnTo>
                      <a:pt x="684" y="336"/>
                    </a:lnTo>
                    <a:lnTo>
                      <a:pt x="688" y="316"/>
                    </a:lnTo>
                    <a:lnTo>
                      <a:pt x="692" y="306"/>
                    </a:lnTo>
                    <a:lnTo>
                      <a:pt x="702" y="298"/>
                    </a:lnTo>
                    <a:lnTo>
                      <a:pt x="714" y="292"/>
                    </a:lnTo>
                    <a:lnTo>
                      <a:pt x="736" y="274"/>
                    </a:lnTo>
                    <a:lnTo>
                      <a:pt x="762" y="250"/>
                    </a:lnTo>
                    <a:lnTo>
                      <a:pt x="766" y="230"/>
                    </a:lnTo>
                    <a:lnTo>
                      <a:pt x="766" y="218"/>
                    </a:lnTo>
                    <a:lnTo>
                      <a:pt x="766" y="206"/>
                    </a:lnTo>
                    <a:lnTo>
                      <a:pt x="754" y="200"/>
                    </a:lnTo>
                    <a:lnTo>
                      <a:pt x="754" y="184"/>
                    </a:lnTo>
                    <a:lnTo>
                      <a:pt x="754" y="174"/>
                    </a:lnTo>
                    <a:lnTo>
                      <a:pt x="770" y="158"/>
                    </a:lnTo>
                    <a:lnTo>
                      <a:pt x="770" y="142"/>
                    </a:lnTo>
                    <a:lnTo>
                      <a:pt x="760" y="132"/>
                    </a:lnTo>
                    <a:lnTo>
                      <a:pt x="736" y="118"/>
                    </a:lnTo>
                    <a:lnTo>
                      <a:pt x="732" y="106"/>
                    </a:lnTo>
                    <a:lnTo>
                      <a:pt x="732" y="96"/>
                    </a:lnTo>
                    <a:lnTo>
                      <a:pt x="724" y="82"/>
                    </a:lnTo>
                    <a:lnTo>
                      <a:pt x="714" y="60"/>
                    </a:lnTo>
                    <a:lnTo>
                      <a:pt x="700" y="28"/>
                    </a:lnTo>
                    <a:lnTo>
                      <a:pt x="684" y="16"/>
                    </a:lnTo>
                    <a:lnTo>
                      <a:pt x="666" y="2"/>
                    </a:lnTo>
                    <a:lnTo>
                      <a:pt x="628" y="0"/>
                    </a:lnTo>
                    <a:lnTo>
                      <a:pt x="576" y="2"/>
                    </a:lnTo>
                    <a:lnTo>
                      <a:pt x="526" y="18"/>
                    </a:lnTo>
                    <a:lnTo>
                      <a:pt x="498" y="38"/>
                    </a:lnTo>
                    <a:lnTo>
                      <a:pt x="488" y="72"/>
                    </a:lnTo>
                    <a:lnTo>
                      <a:pt x="472" y="116"/>
                    </a:lnTo>
                    <a:lnTo>
                      <a:pt x="474" y="150"/>
                    </a:lnTo>
                    <a:lnTo>
                      <a:pt x="482" y="186"/>
                    </a:lnTo>
                    <a:lnTo>
                      <a:pt x="498" y="206"/>
                    </a:lnTo>
                    <a:lnTo>
                      <a:pt x="514" y="240"/>
                    </a:lnTo>
                    <a:lnTo>
                      <a:pt x="496" y="256"/>
                    </a:lnTo>
                    <a:lnTo>
                      <a:pt x="472" y="262"/>
                    </a:lnTo>
                    <a:lnTo>
                      <a:pt x="456" y="288"/>
                    </a:lnTo>
                    <a:lnTo>
                      <a:pt x="420" y="326"/>
                    </a:lnTo>
                    <a:lnTo>
                      <a:pt x="400" y="354"/>
                    </a:lnTo>
                    <a:lnTo>
                      <a:pt x="364" y="404"/>
                    </a:lnTo>
                    <a:lnTo>
                      <a:pt x="342" y="438"/>
                    </a:lnTo>
                    <a:lnTo>
                      <a:pt x="330" y="474"/>
                    </a:lnTo>
                    <a:lnTo>
                      <a:pt x="304" y="538"/>
                    </a:lnTo>
                    <a:lnTo>
                      <a:pt x="302" y="564"/>
                    </a:lnTo>
                    <a:lnTo>
                      <a:pt x="286" y="596"/>
                    </a:lnTo>
                    <a:lnTo>
                      <a:pt x="278" y="610"/>
                    </a:lnTo>
                    <a:lnTo>
                      <a:pt x="268" y="632"/>
                    </a:lnTo>
                    <a:lnTo>
                      <a:pt x="264" y="638"/>
                    </a:lnTo>
                    <a:lnTo>
                      <a:pt x="256" y="646"/>
                    </a:lnTo>
                    <a:lnTo>
                      <a:pt x="246" y="656"/>
                    </a:lnTo>
                    <a:lnTo>
                      <a:pt x="236" y="696"/>
                    </a:lnTo>
                    <a:lnTo>
                      <a:pt x="206" y="750"/>
                    </a:lnTo>
                    <a:lnTo>
                      <a:pt x="172" y="806"/>
                    </a:lnTo>
                    <a:lnTo>
                      <a:pt x="146" y="834"/>
                    </a:lnTo>
                    <a:lnTo>
                      <a:pt x="138" y="872"/>
                    </a:lnTo>
                    <a:lnTo>
                      <a:pt x="136" y="896"/>
                    </a:lnTo>
                    <a:lnTo>
                      <a:pt x="114" y="958"/>
                    </a:lnTo>
                    <a:lnTo>
                      <a:pt x="70" y="1052"/>
                    </a:lnTo>
                    <a:lnTo>
                      <a:pt x="86" y="1064"/>
                    </a:lnTo>
                    <a:lnTo>
                      <a:pt x="100" y="1080"/>
                    </a:lnTo>
                    <a:lnTo>
                      <a:pt x="112" y="1092"/>
                    </a:lnTo>
                    <a:lnTo>
                      <a:pt x="148" y="1114"/>
                    </a:lnTo>
                    <a:lnTo>
                      <a:pt x="170" y="1132"/>
                    </a:lnTo>
                    <a:lnTo>
                      <a:pt x="178" y="1142"/>
                    </a:lnTo>
                    <a:lnTo>
                      <a:pt x="174" y="1160"/>
                    </a:lnTo>
                    <a:lnTo>
                      <a:pt x="174" y="1184"/>
                    </a:lnTo>
                    <a:lnTo>
                      <a:pt x="178" y="1206"/>
                    </a:lnTo>
                    <a:lnTo>
                      <a:pt x="178" y="1226"/>
                    </a:lnTo>
                    <a:lnTo>
                      <a:pt x="170" y="1264"/>
                    </a:lnTo>
                    <a:lnTo>
                      <a:pt x="166" y="1308"/>
                    </a:lnTo>
                    <a:lnTo>
                      <a:pt x="170" y="1354"/>
                    </a:lnTo>
                    <a:lnTo>
                      <a:pt x="152" y="1424"/>
                    </a:lnTo>
                    <a:lnTo>
                      <a:pt x="148" y="1458"/>
                    </a:lnTo>
                    <a:lnTo>
                      <a:pt x="146" y="1510"/>
                    </a:lnTo>
                    <a:lnTo>
                      <a:pt x="146" y="1524"/>
                    </a:lnTo>
                    <a:lnTo>
                      <a:pt x="128" y="1592"/>
                    </a:lnTo>
                    <a:lnTo>
                      <a:pt x="118" y="1642"/>
                    </a:lnTo>
                    <a:lnTo>
                      <a:pt x="102" y="1692"/>
                    </a:lnTo>
                    <a:lnTo>
                      <a:pt x="100" y="1740"/>
                    </a:lnTo>
                    <a:lnTo>
                      <a:pt x="84" y="1834"/>
                    </a:lnTo>
                    <a:lnTo>
                      <a:pt x="78" y="1880"/>
                    </a:lnTo>
                    <a:lnTo>
                      <a:pt x="76" y="1932"/>
                    </a:lnTo>
                    <a:lnTo>
                      <a:pt x="70" y="2030"/>
                    </a:lnTo>
                    <a:lnTo>
                      <a:pt x="58" y="2054"/>
                    </a:lnTo>
                    <a:lnTo>
                      <a:pt x="44" y="2138"/>
                    </a:lnTo>
                    <a:lnTo>
                      <a:pt x="52" y="2150"/>
                    </a:lnTo>
                    <a:lnTo>
                      <a:pt x="38" y="2166"/>
                    </a:lnTo>
                    <a:lnTo>
                      <a:pt x="26" y="2194"/>
                    </a:lnTo>
                    <a:lnTo>
                      <a:pt x="16" y="2208"/>
                    </a:lnTo>
                    <a:lnTo>
                      <a:pt x="4" y="2252"/>
                    </a:lnTo>
                    <a:lnTo>
                      <a:pt x="0" y="2266"/>
                    </a:lnTo>
                    <a:lnTo>
                      <a:pt x="0" y="2288"/>
                    </a:lnTo>
                    <a:lnTo>
                      <a:pt x="12" y="2292"/>
                    </a:lnTo>
                    <a:lnTo>
                      <a:pt x="32" y="2298"/>
                    </a:lnTo>
                    <a:lnTo>
                      <a:pt x="56" y="2298"/>
                    </a:lnTo>
                    <a:lnTo>
                      <a:pt x="68" y="2296"/>
                    </a:lnTo>
                    <a:lnTo>
                      <a:pt x="92" y="2292"/>
                    </a:lnTo>
                    <a:lnTo>
                      <a:pt x="130" y="2296"/>
                    </a:lnTo>
                    <a:lnTo>
                      <a:pt x="132" y="2284"/>
                    </a:lnTo>
                    <a:lnTo>
                      <a:pt x="136" y="2266"/>
                    </a:lnTo>
                    <a:lnTo>
                      <a:pt x="152" y="2270"/>
                    </a:lnTo>
                    <a:lnTo>
                      <a:pt x="182" y="2274"/>
                    </a:lnTo>
                    <a:lnTo>
                      <a:pt x="222" y="2290"/>
                    </a:lnTo>
                    <a:lnTo>
                      <a:pt x="236" y="2306"/>
                    </a:lnTo>
                    <a:lnTo>
                      <a:pt x="280" y="2308"/>
                    </a:lnTo>
                    <a:lnTo>
                      <a:pt x="316" y="2244"/>
                    </a:lnTo>
                    <a:lnTo>
                      <a:pt x="302" y="2238"/>
                    </a:lnTo>
                    <a:lnTo>
                      <a:pt x="276" y="2228"/>
                    </a:lnTo>
                    <a:lnTo>
                      <a:pt x="258" y="2220"/>
                    </a:lnTo>
                    <a:lnTo>
                      <a:pt x="226" y="2204"/>
                    </a:lnTo>
                    <a:lnTo>
                      <a:pt x="202" y="2194"/>
                    </a:lnTo>
                    <a:lnTo>
                      <a:pt x="192" y="2170"/>
                    </a:lnTo>
                    <a:lnTo>
                      <a:pt x="206" y="2166"/>
                    </a:lnTo>
                    <a:lnTo>
                      <a:pt x="222" y="2150"/>
                    </a:lnTo>
                    <a:lnTo>
                      <a:pt x="252" y="2148"/>
                    </a:lnTo>
                    <a:lnTo>
                      <a:pt x="246" y="2054"/>
                    </a:lnTo>
                    <a:lnTo>
                      <a:pt x="280" y="1880"/>
                    </a:lnTo>
                    <a:lnTo>
                      <a:pt x="280" y="1858"/>
                    </a:lnTo>
                    <a:lnTo>
                      <a:pt x="284" y="1842"/>
                    </a:lnTo>
                    <a:lnTo>
                      <a:pt x="288" y="1832"/>
                    </a:lnTo>
                    <a:lnTo>
                      <a:pt x="290" y="1818"/>
                    </a:lnTo>
                    <a:lnTo>
                      <a:pt x="292" y="1790"/>
                    </a:lnTo>
                    <a:lnTo>
                      <a:pt x="292" y="1778"/>
                    </a:lnTo>
                    <a:lnTo>
                      <a:pt x="294" y="1770"/>
                    </a:lnTo>
                    <a:lnTo>
                      <a:pt x="296" y="1764"/>
                    </a:lnTo>
                    <a:lnTo>
                      <a:pt x="298" y="1720"/>
                    </a:lnTo>
                    <a:lnTo>
                      <a:pt x="302" y="1634"/>
                    </a:lnTo>
                    <a:lnTo>
                      <a:pt x="314" y="1614"/>
                    </a:lnTo>
                    <a:lnTo>
                      <a:pt x="322" y="1590"/>
                    </a:lnTo>
                    <a:lnTo>
                      <a:pt x="332" y="1554"/>
                    </a:lnTo>
                    <a:lnTo>
                      <a:pt x="346" y="1538"/>
                    </a:lnTo>
                    <a:lnTo>
                      <a:pt x="356" y="1512"/>
                    </a:lnTo>
                    <a:lnTo>
                      <a:pt x="372" y="1472"/>
                    </a:lnTo>
                    <a:lnTo>
                      <a:pt x="374" y="1460"/>
                    </a:lnTo>
                    <a:lnTo>
                      <a:pt x="376" y="1454"/>
                    </a:lnTo>
                    <a:lnTo>
                      <a:pt x="380" y="1448"/>
                    </a:lnTo>
                    <a:lnTo>
                      <a:pt x="384" y="1442"/>
                    </a:lnTo>
                    <a:lnTo>
                      <a:pt x="386" y="1422"/>
                    </a:lnTo>
                    <a:lnTo>
                      <a:pt x="392" y="1390"/>
                    </a:lnTo>
                    <a:lnTo>
                      <a:pt x="408" y="1360"/>
                    </a:lnTo>
                    <a:lnTo>
                      <a:pt x="412" y="1340"/>
                    </a:lnTo>
                    <a:lnTo>
                      <a:pt x="412" y="1324"/>
                    </a:lnTo>
                    <a:lnTo>
                      <a:pt x="426" y="1298"/>
                    </a:lnTo>
                    <a:lnTo>
                      <a:pt x="444" y="1310"/>
                    </a:lnTo>
                    <a:lnTo>
                      <a:pt x="454" y="1328"/>
                    </a:lnTo>
                    <a:lnTo>
                      <a:pt x="472" y="1342"/>
                    </a:lnTo>
                    <a:lnTo>
                      <a:pt x="512" y="1358"/>
                    </a:lnTo>
                    <a:lnTo>
                      <a:pt x="530" y="1364"/>
                    </a:lnTo>
                    <a:lnTo>
                      <a:pt x="530" y="1386"/>
                    </a:lnTo>
                    <a:lnTo>
                      <a:pt x="512" y="1390"/>
                    </a:lnTo>
                    <a:lnTo>
                      <a:pt x="500" y="1412"/>
                    </a:lnTo>
                    <a:lnTo>
                      <a:pt x="498" y="1438"/>
                    </a:lnTo>
                    <a:lnTo>
                      <a:pt x="490" y="1458"/>
                    </a:lnTo>
                    <a:lnTo>
                      <a:pt x="470" y="1498"/>
                    </a:lnTo>
                    <a:lnTo>
                      <a:pt x="462" y="1524"/>
                    </a:lnTo>
                    <a:lnTo>
                      <a:pt x="450" y="1570"/>
                    </a:lnTo>
                    <a:lnTo>
                      <a:pt x="420" y="1624"/>
                    </a:lnTo>
                    <a:lnTo>
                      <a:pt x="410" y="1648"/>
                    </a:lnTo>
                    <a:lnTo>
                      <a:pt x="398" y="1670"/>
                    </a:lnTo>
                    <a:lnTo>
                      <a:pt x="384" y="1694"/>
                    </a:lnTo>
                    <a:lnTo>
                      <a:pt x="372" y="1722"/>
                    </a:lnTo>
                    <a:lnTo>
                      <a:pt x="360" y="1738"/>
                    </a:lnTo>
                    <a:lnTo>
                      <a:pt x="348" y="1758"/>
                    </a:lnTo>
                    <a:lnTo>
                      <a:pt x="346" y="1780"/>
                    </a:lnTo>
                    <a:lnTo>
                      <a:pt x="332" y="1806"/>
                    </a:lnTo>
                    <a:lnTo>
                      <a:pt x="328" y="1824"/>
                    </a:lnTo>
                    <a:lnTo>
                      <a:pt x="328" y="1840"/>
                    </a:lnTo>
                    <a:lnTo>
                      <a:pt x="328" y="1850"/>
                    </a:lnTo>
                    <a:lnTo>
                      <a:pt x="312" y="1854"/>
                    </a:lnTo>
                    <a:lnTo>
                      <a:pt x="302" y="1858"/>
                    </a:lnTo>
                    <a:lnTo>
                      <a:pt x="292" y="1872"/>
                    </a:lnTo>
                    <a:lnTo>
                      <a:pt x="278" y="1912"/>
                    </a:lnTo>
                    <a:lnTo>
                      <a:pt x="270" y="1946"/>
                    </a:lnTo>
                    <a:lnTo>
                      <a:pt x="272" y="1968"/>
                    </a:lnTo>
                    <a:lnTo>
                      <a:pt x="314" y="1976"/>
                    </a:lnTo>
                    <a:lnTo>
                      <a:pt x="350" y="1980"/>
                    </a:lnTo>
                    <a:lnTo>
                      <a:pt x="368" y="1986"/>
                    </a:lnTo>
                    <a:lnTo>
                      <a:pt x="394" y="1994"/>
                    </a:lnTo>
                    <a:lnTo>
                      <a:pt x="430" y="2012"/>
                    </a:lnTo>
                    <a:lnTo>
                      <a:pt x="434" y="2002"/>
                    </a:lnTo>
                    <a:lnTo>
                      <a:pt x="436" y="1992"/>
                    </a:lnTo>
                    <a:lnTo>
                      <a:pt x="438" y="1988"/>
                    </a:lnTo>
                    <a:lnTo>
                      <a:pt x="430" y="2012"/>
                    </a:lnTo>
                    <a:lnTo>
                      <a:pt x="464" y="2022"/>
                    </a:lnTo>
                    <a:lnTo>
                      <a:pt x="500" y="2022"/>
                    </a:lnTo>
                    <a:lnTo>
                      <a:pt x="556" y="2024"/>
                    </a:lnTo>
                    <a:lnTo>
                      <a:pt x="570" y="2024"/>
                    </a:lnTo>
                    <a:lnTo>
                      <a:pt x="580" y="2008"/>
                    </a:lnTo>
                    <a:lnTo>
                      <a:pt x="570" y="2002"/>
                    </a:lnTo>
                    <a:lnTo>
                      <a:pt x="556" y="1986"/>
                    </a:lnTo>
                    <a:lnTo>
                      <a:pt x="538" y="1972"/>
                    </a:lnTo>
                    <a:lnTo>
                      <a:pt x="508" y="1960"/>
                    </a:lnTo>
                    <a:lnTo>
                      <a:pt x="454" y="1954"/>
                    </a:lnTo>
                    <a:lnTo>
                      <a:pt x="462" y="1938"/>
                    </a:lnTo>
                    <a:lnTo>
                      <a:pt x="472" y="1920"/>
                    </a:lnTo>
                    <a:lnTo>
                      <a:pt x="488" y="1894"/>
                    </a:lnTo>
                    <a:lnTo>
                      <a:pt x="500" y="1872"/>
                    </a:lnTo>
                    <a:lnTo>
                      <a:pt x="512" y="1846"/>
                    </a:lnTo>
                    <a:lnTo>
                      <a:pt x="516" y="1832"/>
                    </a:lnTo>
                    <a:lnTo>
                      <a:pt x="526" y="1802"/>
                    </a:lnTo>
                    <a:lnTo>
                      <a:pt x="534" y="1790"/>
                    </a:lnTo>
                    <a:lnTo>
                      <a:pt x="544" y="1770"/>
                    </a:lnTo>
                    <a:lnTo>
                      <a:pt x="560" y="1738"/>
                    </a:lnTo>
                    <a:lnTo>
                      <a:pt x="568" y="1720"/>
                    </a:lnTo>
                    <a:lnTo>
                      <a:pt x="582" y="1694"/>
                    </a:lnTo>
                    <a:lnTo>
                      <a:pt x="596" y="1668"/>
                    </a:lnTo>
                    <a:lnTo>
                      <a:pt x="604" y="1650"/>
                    </a:lnTo>
                    <a:lnTo>
                      <a:pt x="612" y="1624"/>
                    </a:lnTo>
                    <a:lnTo>
                      <a:pt x="630" y="1592"/>
                    </a:lnTo>
                    <a:lnTo>
                      <a:pt x="644" y="1568"/>
                    </a:lnTo>
                    <a:lnTo>
                      <a:pt x="656" y="1538"/>
                    </a:lnTo>
                    <a:lnTo>
                      <a:pt x="672" y="1518"/>
                    </a:lnTo>
                    <a:lnTo>
                      <a:pt x="680" y="1498"/>
                    </a:lnTo>
                    <a:lnTo>
                      <a:pt x="696" y="1478"/>
                    </a:lnTo>
                    <a:lnTo>
                      <a:pt x="700" y="1458"/>
                    </a:lnTo>
                    <a:lnTo>
                      <a:pt x="710" y="1420"/>
                    </a:lnTo>
                    <a:lnTo>
                      <a:pt x="726" y="1398"/>
                    </a:lnTo>
                    <a:lnTo>
                      <a:pt x="740" y="1372"/>
                    </a:lnTo>
                    <a:lnTo>
                      <a:pt x="748" y="1352"/>
                    </a:lnTo>
                    <a:lnTo>
                      <a:pt x="748" y="1328"/>
                    </a:lnTo>
                    <a:lnTo>
                      <a:pt x="748" y="1316"/>
                    </a:lnTo>
                    <a:lnTo>
                      <a:pt x="732" y="1270"/>
                    </a:lnTo>
                    <a:lnTo>
                      <a:pt x="710" y="1244"/>
                    </a:lnTo>
                    <a:lnTo>
                      <a:pt x="706" y="1222"/>
                    </a:lnTo>
                    <a:lnTo>
                      <a:pt x="690" y="1206"/>
                    </a:lnTo>
                    <a:lnTo>
                      <a:pt x="680" y="1192"/>
                    </a:lnTo>
                    <a:lnTo>
                      <a:pt x="658" y="1168"/>
                    </a:lnTo>
                    <a:lnTo>
                      <a:pt x="662" y="1158"/>
                    </a:lnTo>
                    <a:lnTo>
                      <a:pt x="674" y="1140"/>
                    </a:lnTo>
                    <a:lnTo>
                      <a:pt x="684" y="1112"/>
                    </a:lnTo>
                    <a:lnTo>
                      <a:pt x="698" y="1092"/>
                    </a:lnTo>
                    <a:lnTo>
                      <a:pt x="706" y="1068"/>
                    </a:lnTo>
                    <a:lnTo>
                      <a:pt x="708" y="1048"/>
                    </a:lnTo>
                    <a:lnTo>
                      <a:pt x="706" y="1018"/>
                    </a:lnTo>
                    <a:lnTo>
                      <a:pt x="700" y="992"/>
                    </a:lnTo>
                    <a:lnTo>
                      <a:pt x="700" y="958"/>
                    </a:lnTo>
                    <a:lnTo>
                      <a:pt x="708" y="924"/>
                    </a:lnTo>
                    <a:lnTo>
                      <a:pt x="716" y="914"/>
                    </a:lnTo>
                    <a:lnTo>
                      <a:pt x="726" y="898"/>
                    </a:lnTo>
                    <a:lnTo>
                      <a:pt x="740" y="894"/>
                    </a:lnTo>
                    <a:lnTo>
                      <a:pt x="750" y="896"/>
                    </a:lnTo>
                    <a:lnTo>
                      <a:pt x="766" y="912"/>
                    </a:lnTo>
                    <a:lnTo>
                      <a:pt x="798" y="932"/>
                    </a:lnTo>
                    <a:lnTo>
                      <a:pt x="832" y="948"/>
                    </a:lnTo>
                    <a:lnTo>
                      <a:pt x="876" y="958"/>
                    </a:lnTo>
                    <a:lnTo>
                      <a:pt x="894" y="948"/>
                    </a:lnTo>
                    <a:lnTo>
                      <a:pt x="910" y="938"/>
                    </a:lnTo>
                    <a:lnTo>
                      <a:pt x="918" y="920"/>
                    </a:lnTo>
                    <a:lnTo>
                      <a:pt x="920" y="904"/>
                    </a:lnTo>
                    <a:lnTo>
                      <a:pt x="930" y="906"/>
                    </a:lnTo>
                    <a:lnTo>
                      <a:pt x="950" y="912"/>
                    </a:lnTo>
                    <a:lnTo>
                      <a:pt x="962" y="920"/>
                    </a:lnTo>
                    <a:lnTo>
                      <a:pt x="996" y="922"/>
                    </a:lnTo>
                    <a:lnTo>
                      <a:pt x="1014" y="922"/>
                    </a:lnTo>
                    <a:lnTo>
                      <a:pt x="1040" y="920"/>
                    </a:lnTo>
                    <a:lnTo>
                      <a:pt x="1058" y="908"/>
                    </a:lnTo>
                    <a:lnTo>
                      <a:pt x="1066" y="894"/>
                    </a:lnTo>
                    <a:lnTo>
                      <a:pt x="1068" y="884"/>
                    </a:lnTo>
                    <a:lnTo>
                      <a:pt x="1068" y="868"/>
                    </a:lnTo>
                    <a:lnTo>
                      <a:pt x="1076" y="858"/>
                    </a:lnTo>
                    <a:lnTo>
                      <a:pt x="1074" y="842"/>
                    </a:lnTo>
                    <a:lnTo>
                      <a:pt x="1078" y="832"/>
                    </a:lnTo>
                    <a:lnTo>
                      <a:pt x="1076" y="820"/>
                    </a:lnTo>
                    <a:lnTo>
                      <a:pt x="1064" y="816"/>
                    </a:lnTo>
                    <a:lnTo>
                      <a:pt x="1044" y="816"/>
                    </a:lnTo>
                    <a:lnTo>
                      <a:pt x="1026" y="816"/>
                    </a:lnTo>
                    <a:lnTo>
                      <a:pt x="1014" y="816"/>
                    </a:lnTo>
                    <a:lnTo>
                      <a:pt x="1000" y="810"/>
                    </a:lnTo>
                    <a:lnTo>
                      <a:pt x="1000" y="800"/>
                    </a:lnTo>
                    <a:lnTo>
                      <a:pt x="1004" y="788"/>
                    </a:lnTo>
                    <a:lnTo>
                      <a:pt x="1014" y="772"/>
                    </a:lnTo>
                    <a:lnTo>
                      <a:pt x="1030" y="750"/>
                    </a:lnTo>
                    <a:lnTo>
                      <a:pt x="1024" y="740"/>
                    </a:lnTo>
                    <a:lnTo>
                      <a:pt x="1004" y="744"/>
                    </a:lnTo>
                    <a:lnTo>
                      <a:pt x="998" y="758"/>
                    </a:lnTo>
                    <a:lnTo>
                      <a:pt x="990" y="772"/>
                    </a:lnTo>
                    <a:lnTo>
                      <a:pt x="978" y="780"/>
                    </a:lnTo>
                    <a:lnTo>
                      <a:pt x="954" y="792"/>
                    </a:lnTo>
                    <a:lnTo>
                      <a:pt x="944" y="808"/>
                    </a:lnTo>
                    <a:lnTo>
                      <a:pt x="936" y="820"/>
                    </a:lnTo>
                    <a:lnTo>
                      <a:pt x="920" y="816"/>
                    </a:lnTo>
                    <a:lnTo>
                      <a:pt x="872" y="798"/>
                    </a:lnTo>
                    <a:lnTo>
                      <a:pt x="846" y="782"/>
                    </a:lnTo>
                    <a:lnTo>
                      <a:pt x="810" y="770"/>
                    </a:lnTo>
                    <a:lnTo>
                      <a:pt x="786" y="762"/>
                    </a:lnTo>
                    <a:lnTo>
                      <a:pt x="760" y="746"/>
                    </a:lnTo>
                    <a:lnTo>
                      <a:pt x="744" y="728"/>
                    </a:lnTo>
                    <a:lnTo>
                      <a:pt x="744" y="718"/>
                    </a:lnTo>
                    <a:lnTo>
                      <a:pt x="744" y="686"/>
                    </a:lnTo>
                    <a:lnTo>
                      <a:pt x="744" y="668"/>
                    </a:lnTo>
                    <a:lnTo>
                      <a:pt x="744" y="640"/>
                    </a:lnTo>
                    <a:lnTo>
                      <a:pt x="748" y="608"/>
                    </a:lnTo>
                    <a:lnTo>
                      <a:pt x="740" y="574"/>
                    </a:lnTo>
                    <a:lnTo>
                      <a:pt x="734" y="542"/>
                    </a:lnTo>
                    <a:lnTo>
                      <a:pt x="752" y="544"/>
                    </a:lnTo>
                    <a:lnTo>
                      <a:pt x="784" y="542"/>
                    </a:lnTo>
                    <a:lnTo>
                      <a:pt x="806" y="538"/>
                    </a:lnTo>
                    <a:lnTo>
                      <a:pt x="822" y="534"/>
                    </a:lnTo>
                    <a:lnTo>
                      <a:pt x="862" y="520"/>
                    </a:lnTo>
                    <a:lnTo>
                      <a:pt x="882" y="502"/>
                    </a:lnTo>
                    <a:lnTo>
                      <a:pt x="920" y="492"/>
                    </a:lnTo>
                    <a:lnTo>
                      <a:pt x="944" y="476"/>
                    </a:lnTo>
                    <a:lnTo>
                      <a:pt x="980" y="464"/>
                    </a:lnTo>
                    <a:lnTo>
                      <a:pt x="1058" y="426"/>
                    </a:lnTo>
                    <a:lnTo>
                      <a:pt x="1066" y="376"/>
                    </a:lnTo>
                    <a:lnTo>
                      <a:pt x="1082" y="372"/>
                    </a:lnTo>
                    <a:lnTo>
                      <a:pt x="1098" y="364"/>
                    </a:lnTo>
                    <a:lnTo>
                      <a:pt x="1118" y="362"/>
                    </a:lnTo>
                    <a:lnTo>
                      <a:pt x="1138" y="362"/>
                    </a:lnTo>
                    <a:lnTo>
                      <a:pt x="1152" y="380"/>
                    </a:lnTo>
                    <a:lnTo>
                      <a:pt x="1164" y="386"/>
                    </a:lnTo>
                    <a:lnTo>
                      <a:pt x="1182" y="388"/>
                    </a:lnTo>
                    <a:lnTo>
                      <a:pt x="1184" y="376"/>
                    </a:lnTo>
                    <a:lnTo>
                      <a:pt x="1168" y="364"/>
                    </a:lnTo>
                    <a:lnTo>
                      <a:pt x="1158" y="356"/>
                    </a:lnTo>
                    <a:lnTo>
                      <a:pt x="1156" y="344"/>
                    </a:lnTo>
                    <a:lnTo>
                      <a:pt x="1162" y="334"/>
                    </a:lnTo>
                    <a:lnTo>
                      <a:pt x="1172" y="326"/>
                    </a:lnTo>
                    <a:lnTo>
                      <a:pt x="1180" y="326"/>
                    </a:lnTo>
                    <a:lnTo>
                      <a:pt x="1198" y="330"/>
                    </a:lnTo>
                    <a:lnTo>
                      <a:pt x="1214" y="322"/>
                    </a:lnTo>
                    <a:lnTo>
                      <a:pt x="1218" y="310"/>
                    </a:lnTo>
                    <a:lnTo>
                      <a:pt x="1190"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78" name="Freeform 66"/>
              <p:cNvSpPr>
                <a:spLocks/>
              </p:cNvSpPr>
              <p:nvPr/>
            </p:nvSpPr>
            <p:spPr bwMode="auto">
              <a:xfrm>
                <a:off x="4608513" y="2752725"/>
                <a:ext cx="263525" cy="473075"/>
              </a:xfrm>
              <a:custGeom>
                <a:avLst/>
                <a:gdLst>
                  <a:gd name="T0" fmla="*/ 2147483647 w 166"/>
                  <a:gd name="T1" fmla="*/ 2147483647 h 298"/>
                  <a:gd name="T2" fmla="*/ 2147483647 w 166"/>
                  <a:gd name="T3" fmla="*/ 2147483647 h 298"/>
                  <a:gd name="T4" fmla="*/ 2147483647 w 166"/>
                  <a:gd name="T5" fmla="*/ 2147483647 h 298"/>
                  <a:gd name="T6" fmla="*/ 2147483647 w 166"/>
                  <a:gd name="T7" fmla="*/ 2147483647 h 298"/>
                  <a:gd name="T8" fmla="*/ 2147483647 w 166"/>
                  <a:gd name="T9" fmla="*/ 2147483647 h 298"/>
                  <a:gd name="T10" fmla="*/ 2147483647 w 166"/>
                  <a:gd name="T11" fmla="*/ 2147483647 h 298"/>
                  <a:gd name="T12" fmla="*/ 2147483647 w 166"/>
                  <a:gd name="T13" fmla="*/ 2147483647 h 298"/>
                  <a:gd name="T14" fmla="*/ 2147483647 w 166"/>
                  <a:gd name="T15" fmla="*/ 2147483647 h 298"/>
                  <a:gd name="T16" fmla="*/ 2147483647 w 166"/>
                  <a:gd name="T17" fmla="*/ 2147483647 h 298"/>
                  <a:gd name="T18" fmla="*/ 0 w 166"/>
                  <a:gd name="T19" fmla="*/ 0 h 298"/>
                  <a:gd name="T20" fmla="*/ 2147483647 w 166"/>
                  <a:gd name="T21" fmla="*/ 2147483647 h 298"/>
                  <a:gd name="T22" fmla="*/ 2147483647 w 166"/>
                  <a:gd name="T23" fmla="*/ 2147483647 h 298"/>
                  <a:gd name="T24" fmla="*/ 2147483647 w 166"/>
                  <a:gd name="T25" fmla="*/ 2147483647 h 298"/>
                  <a:gd name="T26" fmla="*/ 2147483647 w 166"/>
                  <a:gd name="T27" fmla="*/ 2147483647 h 298"/>
                  <a:gd name="T28" fmla="*/ 2147483647 w 166"/>
                  <a:gd name="T29" fmla="*/ 2147483647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298"/>
                  <a:gd name="T47" fmla="*/ 166 w 166"/>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298">
                    <a:moveTo>
                      <a:pt x="158" y="298"/>
                    </a:moveTo>
                    <a:lnTo>
                      <a:pt x="148" y="186"/>
                    </a:lnTo>
                    <a:lnTo>
                      <a:pt x="138" y="168"/>
                    </a:lnTo>
                    <a:lnTo>
                      <a:pt x="120" y="138"/>
                    </a:lnTo>
                    <a:lnTo>
                      <a:pt x="96" y="80"/>
                    </a:lnTo>
                    <a:lnTo>
                      <a:pt x="78" y="54"/>
                    </a:lnTo>
                    <a:lnTo>
                      <a:pt x="48" y="26"/>
                    </a:lnTo>
                    <a:lnTo>
                      <a:pt x="26" y="16"/>
                    </a:lnTo>
                    <a:lnTo>
                      <a:pt x="12" y="6"/>
                    </a:lnTo>
                    <a:lnTo>
                      <a:pt x="0" y="0"/>
                    </a:lnTo>
                    <a:lnTo>
                      <a:pt x="76" y="18"/>
                    </a:lnTo>
                    <a:lnTo>
                      <a:pt x="114" y="38"/>
                    </a:lnTo>
                    <a:lnTo>
                      <a:pt x="148" y="64"/>
                    </a:lnTo>
                    <a:lnTo>
                      <a:pt x="166" y="82"/>
                    </a:lnTo>
                    <a:lnTo>
                      <a:pt x="158" y="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8976" name="Kombinationstegning 136"/>
            <p:cNvSpPr>
              <a:spLocks noChangeArrowheads="1"/>
            </p:cNvSpPr>
            <p:nvPr/>
          </p:nvSpPr>
          <p:spPr bwMode="auto">
            <a:xfrm>
              <a:off x="4486376" y="2535671"/>
              <a:ext cx="98092" cy="366639"/>
            </a:xfrm>
            <a:custGeom>
              <a:avLst/>
              <a:gdLst>
                <a:gd name="T0" fmla="*/ 0 w 241300"/>
                <a:gd name="T1" fmla="*/ 1 h 537633"/>
                <a:gd name="T2" fmla="*/ 0 w 241300"/>
                <a:gd name="T3" fmla="*/ 1 h 537633"/>
                <a:gd name="T4" fmla="*/ 0 w 241300"/>
                <a:gd name="T5" fmla="*/ 1 h 537633"/>
                <a:gd name="T6" fmla="*/ 0 w 241300"/>
                <a:gd name="T7" fmla="*/ 1 h 537633"/>
                <a:gd name="T8" fmla="*/ 0 w 241300"/>
                <a:gd name="T9" fmla="*/ 1 h 537633"/>
                <a:gd name="T10" fmla="*/ 0 w 241300"/>
                <a:gd name="T11" fmla="*/ 0 h 537633"/>
                <a:gd name="T12" fmla="*/ 0 w 241300"/>
                <a:gd name="T13" fmla="*/ 1 h 537633"/>
                <a:gd name="T14" fmla="*/ 0 w 241300"/>
                <a:gd name="T15" fmla="*/ 1 h 537633"/>
                <a:gd name="T16" fmla="*/ 0 w 241300"/>
                <a:gd name="T17" fmla="*/ 1 h 537633"/>
                <a:gd name="T18" fmla="*/ 0 w 241300"/>
                <a:gd name="T19" fmla="*/ 1 h 537633"/>
                <a:gd name="T20" fmla="*/ 0 w 241300"/>
                <a:gd name="T21" fmla="*/ 1 h 537633"/>
                <a:gd name="T22" fmla="*/ 0 w 241300"/>
                <a:gd name="T23" fmla="*/ 1 h 537633"/>
                <a:gd name="T24" fmla="*/ 0 w 241300"/>
                <a:gd name="T25" fmla="*/ 1 h 537633"/>
                <a:gd name="T26" fmla="*/ 0 w 241300"/>
                <a:gd name="T27" fmla="*/ 1 h 537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1300"/>
                <a:gd name="T43" fmla="*/ 0 h 537633"/>
                <a:gd name="T44" fmla="*/ 241300 w 241300"/>
                <a:gd name="T45" fmla="*/ 537633 h 537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1300" h="537633">
                  <a:moveTo>
                    <a:pt x="186267" y="279400"/>
                  </a:moveTo>
                  <a:lnTo>
                    <a:pt x="186267" y="165100"/>
                  </a:lnTo>
                  <a:lnTo>
                    <a:pt x="182034" y="131233"/>
                  </a:lnTo>
                  <a:lnTo>
                    <a:pt x="241300" y="71966"/>
                  </a:lnTo>
                  <a:lnTo>
                    <a:pt x="203200" y="8466"/>
                  </a:lnTo>
                  <a:lnTo>
                    <a:pt x="186267" y="0"/>
                  </a:lnTo>
                  <a:lnTo>
                    <a:pt x="127000" y="46566"/>
                  </a:lnTo>
                  <a:lnTo>
                    <a:pt x="148167" y="118533"/>
                  </a:lnTo>
                  <a:lnTo>
                    <a:pt x="93134" y="203200"/>
                  </a:lnTo>
                  <a:lnTo>
                    <a:pt x="42334" y="262466"/>
                  </a:lnTo>
                  <a:lnTo>
                    <a:pt x="4234" y="355600"/>
                  </a:lnTo>
                  <a:lnTo>
                    <a:pt x="0" y="385233"/>
                  </a:lnTo>
                  <a:lnTo>
                    <a:pt x="46567" y="537633"/>
                  </a:lnTo>
                  <a:lnTo>
                    <a:pt x="186267" y="279400"/>
                  </a:lnTo>
                  <a:close/>
                </a:path>
              </a:pathLst>
            </a:custGeom>
            <a:gradFill rotWithShape="1">
              <a:gsLst>
                <a:gs pos="0">
                  <a:srgbClr val="FB0036"/>
                </a:gs>
                <a:gs pos="100000">
                  <a:srgbClr val="D60015"/>
                </a:gs>
              </a:gsLst>
              <a:lin ang="2700000" scaled="1"/>
            </a:gradFill>
            <a:ln w="9525">
              <a:solidFill>
                <a:srgbClr val="C00000"/>
              </a:solidFill>
              <a:miter lim="800000"/>
              <a:headEnd/>
              <a:tailEnd/>
            </a:ln>
          </p:spPr>
          <p:txBody>
            <a:bodyPr anchor="ctr"/>
            <a:lstStyle/>
            <a:p>
              <a:endParaRPr lang="en-US"/>
            </a:p>
          </p:txBody>
        </p:sp>
      </p:grpSp>
      <p:sp>
        <p:nvSpPr>
          <p:cNvPr id="59" name="Tekstboks 58"/>
          <p:cNvSpPr txBox="1"/>
          <p:nvPr/>
        </p:nvSpPr>
        <p:spPr bwMode="auto">
          <a:xfrm>
            <a:off x="5867400" y="1665963"/>
            <a:ext cx="1066800" cy="461665"/>
          </a:xfrm>
          <a:prstGeom prst="rect">
            <a:avLst/>
          </a:prstGeom>
          <a:noFill/>
          <a:scene3d>
            <a:camera prst="perspectiveRelaxed" fov="2400000">
              <a:rot lat="2073599" lon="0" rev="0"/>
            </a:camera>
            <a:lightRig rig="threePt" dir="t"/>
          </a:scene3d>
        </p:spPr>
        <p:txBody>
          <a:bodyPr>
            <a:spAutoFit/>
          </a:bodyPr>
          <a:lstStyle/>
          <a:p>
            <a:pPr algn="ctr">
              <a:defRPr/>
            </a:pPr>
            <a:r>
              <a:rPr lang="da-DK" sz="1200" b="1" dirty="0">
                <a:solidFill>
                  <a:schemeClr val="bg1"/>
                </a:solidFill>
                <a:latin typeface="+mj-lt"/>
                <a:ea typeface="ＭＳ Ｐゴシック" pitchFamily="-97" charset="-128"/>
              </a:rPr>
              <a:t>Problems with Scheduling</a:t>
            </a:r>
          </a:p>
        </p:txBody>
      </p:sp>
      <p:sp>
        <p:nvSpPr>
          <p:cNvPr id="60" name="Tekstboks 59"/>
          <p:cNvSpPr txBox="1"/>
          <p:nvPr/>
        </p:nvSpPr>
        <p:spPr bwMode="auto">
          <a:xfrm>
            <a:off x="4114800" y="3037563"/>
            <a:ext cx="1371600" cy="646331"/>
          </a:xfrm>
          <a:prstGeom prst="rect">
            <a:avLst/>
          </a:prstGeom>
          <a:noFill/>
          <a:scene3d>
            <a:camera prst="perspectiveRelaxed" fov="2400000">
              <a:rot lat="2073599" lon="0" rev="0"/>
            </a:camera>
            <a:lightRig rig="threePt" dir="t"/>
          </a:scene3d>
        </p:spPr>
        <p:txBody>
          <a:bodyPr>
            <a:spAutoFit/>
          </a:bodyPr>
          <a:lstStyle/>
          <a:p>
            <a:pPr algn="ctr">
              <a:defRPr/>
            </a:pPr>
            <a:r>
              <a:rPr lang="da-DK" sz="1200" b="1" dirty="0">
                <a:solidFill>
                  <a:schemeClr val="bg1"/>
                </a:solidFill>
                <a:latin typeface="+mj-lt"/>
                <a:ea typeface="ＭＳ Ｐゴシック" pitchFamily="-97" charset="-128"/>
              </a:rPr>
              <a:t>Communication with Medical Personnel</a:t>
            </a:r>
          </a:p>
        </p:txBody>
      </p:sp>
      <p:sp>
        <p:nvSpPr>
          <p:cNvPr id="38925" name="Rectangle 8"/>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eaLnBrk="1" hangingPunct="1"/>
            <a:r>
              <a:rPr lang="de-DE" altLang="en-US" sz="3200" b="1" dirty="0">
                <a:solidFill>
                  <a:srgbClr val="000000"/>
                </a:solidFill>
              </a:rPr>
              <a:t>U.S. Healthcare </a:t>
            </a:r>
            <a:r>
              <a:rPr lang="de-DE" altLang="en-US" sz="3200" b="1" dirty="0" smtClean="0">
                <a:solidFill>
                  <a:srgbClr val="000000"/>
                </a:solidFill>
              </a:rPr>
              <a:t>System</a:t>
            </a:r>
            <a:endParaRPr lang="de-DE" altLang="en-US" sz="3200" b="1" dirty="0">
              <a:solidFill>
                <a:srgbClr val="000000"/>
              </a:solidFill>
            </a:endParaRPr>
          </a:p>
        </p:txBody>
      </p:sp>
      <p:grpSp>
        <p:nvGrpSpPr>
          <p:cNvPr id="38926" name="Gruppe 64"/>
          <p:cNvGrpSpPr>
            <a:grpSpLocks/>
          </p:cNvGrpSpPr>
          <p:nvPr/>
        </p:nvGrpSpPr>
        <p:grpSpPr bwMode="auto">
          <a:xfrm>
            <a:off x="7543801" y="1084264"/>
            <a:ext cx="1863725" cy="885825"/>
            <a:chOff x="5219383" y="1418857"/>
            <a:chExt cx="1863408" cy="871593"/>
          </a:xfrm>
        </p:grpSpPr>
        <p:cxnSp>
          <p:nvCxnSpPr>
            <p:cNvPr id="85" name="Lige forbindelse 84"/>
            <p:cNvCxnSpPr/>
            <p:nvPr/>
          </p:nvCxnSpPr>
          <p:spPr bwMode="auto">
            <a:xfrm rot="5400000">
              <a:off x="5760460" y="2002993"/>
              <a:ext cx="568566" cy="6349"/>
            </a:xfrm>
            <a:prstGeom prst="line">
              <a:avLst/>
            </a:prstGeom>
            <a:ln w="635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38974" name="Text Box 52"/>
            <p:cNvSpPr txBox="1">
              <a:spLocks noChangeArrowheads="1"/>
            </p:cNvSpPr>
            <p:nvPr/>
          </p:nvSpPr>
          <p:spPr bwMode="gray">
            <a:xfrm>
              <a:off x="5219383" y="1418857"/>
              <a:ext cx="1863408"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01688"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01688"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01688"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01688"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eaLnBrk="1" hangingPunct="1">
                <a:spcBef>
                  <a:spcPct val="20000"/>
                </a:spcBef>
              </a:pPr>
              <a:r>
                <a:rPr lang="en-US" altLang="en-US" sz="1800" b="1" noProof="1">
                  <a:solidFill>
                    <a:srgbClr val="800000"/>
                  </a:solidFill>
                  <a:latin typeface="Calibri" panose="020F0502020204030204" pitchFamily="34" charset="0"/>
                  <a:cs typeface="Arial" panose="020B0604020202020204" pitchFamily="34" charset="0"/>
                </a:rPr>
                <a:t>Fear</a:t>
              </a:r>
            </a:p>
          </p:txBody>
        </p:sp>
      </p:grpSp>
      <p:sp>
        <p:nvSpPr>
          <p:cNvPr id="38927" name="Text Box 52"/>
          <p:cNvSpPr txBox="1">
            <a:spLocks noChangeArrowheads="1"/>
          </p:cNvSpPr>
          <p:nvPr/>
        </p:nvSpPr>
        <p:spPr bwMode="gray">
          <a:xfrm>
            <a:off x="8920164" y="2503489"/>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01688"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01688"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01688"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01688"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eaLnBrk="1" hangingPunct="1">
              <a:spcBef>
                <a:spcPct val="20000"/>
              </a:spcBef>
            </a:pPr>
            <a:r>
              <a:rPr lang="en-US" altLang="en-US" sz="1800" b="1" noProof="1">
                <a:solidFill>
                  <a:srgbClr val="800000"/>
                </a:solidFill>
                <a:latin typeface="Calibri" panose="020F0502020204030204" pitchFamily="34" charset="0"/>
                <a:cs typeface="Arial" panose="020B0604020202020204" pitchFamily="34" charset="0"/>
              </a:rPr>
              <a:t>Comorbidities</a:t>
            </a:r>
          </a:p>
        </p:txBody>
      </p:sp>
      <p:grpSp>
        <p:nvGrpSpPr>
          <p:cNvPr id="38928" name="Gruppe 113"/>
          <p:cNvGrpSpPr>
            <a:grpSpLocks/>
          </p:cNvGrpSpPr>
          <p:nvPr/>
        </p:nvGrpSpPr>
        <p:grpSpPr bwMode="auto">
          <a:xfrm>
            <a:off x="2897188" y="4408489"/>
            <a:ext cx="506412" cy="1563687"/>
            <a:chOff x="1068388" y="4469257"/>
            <a:chExt cx="506412" cy="1563243"/>
          </a:xfrm>
        </p:grpSpPr>
        <p:sp>
          <p:nvSpPr>
            <p:cNvPr id="38969" name="Freeform 31"/>
            <p:cNvSpPr>
              <a:spLocks noEditPoints="1"/>
            </p:cNvSpPr>
            <p:nvPr/>
          </p:nvSpPr>
          <p:spPr bwMode="auto">
            <a:xfrm>
              <a:off x="1068388" y="4469257"/>
              <a:ext cx="506412" cy="1541017"/>
            </a:xfrm>
            <a:custGeom>
              <a:avLst/>
              <a:gdLst>
                <a:gd name="T0" fmla="*/ 2147483647 w 744"/>
                <a:gd name="T1" fmla="*/ 2147483647 h 2264"/>
                <a:gd name="T2" fmla="*/ 2147483647 w 744"/>
                <a:gd name="T3" fmla="*/ 2147483647 h 2264"/>
                <a:gd name="T4" fmla="*/ 2147483647 w 744"/>
                <a:gd name="T5" fmla="*/ 2147483647 h 2264"/>
                <a:gd name="T6" fmla="*/ 2147483647 w 744"/>
                <a:gd name="T7" fmla="*/ 2147483647 h 2264"/>
                <a:gd name="T8" fmla="*/ 2147483647 w 744"/>
                <a:gd name="T9" fmla="*/ 2147483647 h 2264"/>
                <a:gd name="T10" fmla="*/ 2147483647 w 744"/>
                <a:gd name="T11" fmla="*/ 2147483647 h 2264"/>
                <a:gd name="T12" fmla="*/ 2147483647 w 744"/>
                <a:gd name="T13" fmla="*/ 2147483647 h 2264"/>
                <a:gd name="T14" fmla="*/ 2147483647 w 744"/>
                <a:gd name="T15" fmla="*/ 2147483647 h 2264"/>
                <a:gd name="T16" fmla="*/ 2147483647 w 744"/>
                <a:gd name="T17" fmla="*/ 2147483647 h 2264"/>
                <a:gd name="T18" fmla="*/ 2147483647 w 744"/>
                <a:gd name="T19" fmla="*/ 2147483647 h 2264"/>
                <a:gd name="T20" fmla="*/ 2147483647 w 744"/>
                <a:gd name="T21" fmla="*/ 2147483647 h 2264"/>
                <a:gd name="T22" fmla="*/ 2147483647 w 744"/>
                <a:gd name="T23" fmla="*/ 2147483647 h 2264"/>
                <a:gd name="T24" fmla="*/ 2147483647 w 744"/>
                <a:gd name="T25" fmla="*/ 2147483647 h 2264"/>
                <a:gd name="T26" fmla="*/ 2147483647 w 744"/>
                <a:gd name="T27" fmla="*/ 2147483647 h 2264"/>
                <a:gd name="T28" fmla="*/ 2147483647 w 744"/>
                <a:gd name="T29" fmla="*/ 2147483647 h 2264"/>
                <a:gd name="T30" fmla="*/ 2147483647 w 744"/>
                <a:gd name="T31" fmla="*/ 2147483647 h 2264"/>
                <a:gd name="T32" fmla="*/ 2147483647 w 744"/>
                <a:gd name="T33" fmla="*/ 2147483647 h 2264"/>
                <a:gd name="T34" fmla="*/ 2147483647 w 744"/>
                <a:gd name="T35" fmla="*/ 2147483647 h 2264"/>
                <a:gd name="T36" fmla="*/ 2147483647 w 744"/>
                <a:gd name="T37" fmla="*/ 2147483647 h 2264"/>
                <a:gd name="T38" fmla="*/ 2147483647 w 744"/>
                <a:gd name="T39" fmla="*/ 2147483647 h 2264"/>
                <a:gd name="T40" fmla="*/ 2147483647 w 744"/>
                <a:gd name="T41" fmla="*/ 2147483647 h 2264"/>
                <a:gd name="T42" fmla="*/ 2147483647 w 744"/>
                <a:gd name="T43" fmla="*/ 2147483647 h 2264"/>
                <a:gd name="T44" fmla="*/ 2147483647 w 744"/>
                <a:gd name="T45" fmla="*/ 2147483647 h 2264"/>
                <a:gd name="T46" fmla="*/ 2147483647 w 744"/>
                <a:gd name="T47" fmla="*/ 2147483647 h 2264"/>
                <a:gd name="T48" fmla="*/ 2147483647 w 744"/>
                <a:gd name="T49" fmla="*/ 2147483647 h 2264"/>
                <a:gd name="T50" fmla="*/ 2147483647 w 744"/>
                <a:gd name="T51" fmla="*/ 2147483647 h 2264"/>
                <a:gd name="T52" fmla="*/ 0 w 744"/>
                <a:gd name="T53" fmla="*/ 2147483647 h 2264"/>
                <a:gd name="T54" fmla="*/ 2147483647 w 744"/>
                <a:gd name="T55" fmla="*/ 2147483647 h 2264"/>
                <a:gd name="T56" fmla="*/ 2147483647 w 744"/>
                <a:gd name="T57" fmla="*/ 2147483647 h 2264"/>
                <a:gd name="T58" fmla="*/ 2147483647 w 744"/>
                <a:gd name="T59" fmla="*/ 2147483647 h 2264"/>
                <a:gd name="T60" fmla="*/ 2147483647 w 744"/>
                <a:gd name="T61" fmla="*/ 2147483647 h 2264"/>
                <a:gd name="T62" fmla="*/ 2147483647 w 744"/>
                <a:gd name="T63" fmla="*/ 2147483647 h 2264"/>
                <a:gd name="T64" fmla="*/ 2147483647 w 744"/>
                <a:gd name="T65" fmla="*/ 2147483647 h 2264"/>
                <a:gd name="T66" fmla="*/ 2147483647 w 744"/>
                <a:gd name="T67" fmla="*/ 2147483647 h 2264"/>
                <a:gd name="T68" fmla="*/ 2147483647 w 744"/>
                <a:gd name="T69" fmla="*/ 2147483647 h 2264"/>
                <a:gd name="T70" fmla="*/ 2147483647 w 744"/>
                <a:gd name="T71" fmla="*/ 2147483647 h 2264"/>
                <a:gd name="T72" fmla="*/ 2147483647 w 744"/>
                <a:gd name="T73" fmla="*/ 2147483647 h 2264"/>
                <a:gd name="T74" fmla="*/ 2147483647 w 744"/>
                <a:gd name="T75" fmla="*/ 2147483647 h 2264"/>
                <a:gd name="T76" fmla="*/ 2147483647 w 744"/>
                <a:gd name="T77" fmla="*/ 2147483647 h 2264"/>
                <a:gd name="T78" fmla="*/ 2147483647 w 744"/>
                <a:gd name="T79" fmla="*/ 2147483647 h 2264"/>
                <a:gd name="T80" fmla="*/ 2147483647 w 744"/>
                <a:gd name="T81" fmla="*/ 2147483647 h 2264"/>
                <a:gd name="T82" fmla="*/ 2147483647 w 744"/>
                <a:gd name="T83" fmla="*/ 2147483647 h 2264"/>
                <a:gd name="T84" fmla="*/ 2147483647 w 744"/>
                <a:gd name="T85" fmla="*/ 2147483647 h 2264"/>
                <a:gd name="T86" fmla="*/ 2147483647 w 744"/>
                <a:gd name="T87" fmla="*/ 2147483647 h 2264"/>
                <a:gd name="T88" fmla="*/ 2147483647 w 744"/>
                <a:gd name="T89" fmla="*/ 2147483647 h 2264"/>
                <a:gd name="T90" fmla="*/ 2147483647 w 744"/>
                <a:gd name="T91" fmla="*/ 2147483647 h 2264"/>
                <a:gd name="T92" fmla="*/ 2147483647 w 744"/>
                <a:gd name="T93" fmla="*/ 2147483647 h 2264"/>
                <a:gd name="T94" fmla="*/ 2147483647 w 744"/>
                <a:gd name="T95" fmla="*/ 2147483647 h 2264"/>
                <a:gd name="T96" fmla="*/ 2147483647 w 744"/>
                <a:gd name="T97" fmla="*/ 2147483647 h 2264"/>
                <a:gd name="T98" fmla="*/ 2147483647 w 744"/>
                <a:gd name="T99" fmla="*/ 2147483647 h 2264"/>
                <a:gd name="T100" fmla="*/ 2147483647 w 744"/>
                <a:gd name="T101" fmla="*/ 2147483647 h 2264"/>
                <a:gd name="T102" fmla="*/ 2147483647 w 744"/>
                <a:gd name="T103" fmla="*/ 2147483647 h 2264"/>
                <a:gd name="T104" fmla="*/ 2147483647 w 744"/>
                <a:gd name="T105" fmla="*/ 2147483647 h 2264"/>
                <a:gd name="T106" fmla="*/ 2147483647 w 744"/>
                <a:gd name="T107" fmla="*/ 2147483647 h 2264"/>
                <a:gd name="T108" fmla="*/ 2147483647 w 744"/>
                <a:gd name="T109" fmla="*/ 2147483647 h 2264"/>
                <a:gd name="T110" fmla="*/ 2147483647 w 744"/>
                <a:gd name="T111" fmla="*/ 2147483647 h 2264"/>
                <a:gd name="T112" fmla="*/ 2147483647 w 744"/>
                <a:gd name="T113" fmla="*/ 2147483647 h 2264"/>
                <a:gd name="T114" fmla="*/ 2147483647 w 744"/>
                <a:gd name="T115" fmla="*/ 2147483647 h 2264"/>
                <a:gd name="T116" fmla="*/ 2147483647 w 744"/>
                <a:gd name="T117" fmla="*/ 2147483647 h 2264"/>
                <a:gd name="T118" fmla="*/ 2147483647 w 744"/>
                <a:gd name="T119" fmla="*/ 2147483647 h 2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4"/>
                <a:gd name="T181" fmla="*/ 0 h 2264"/>
                <a:gd name="T182" fmla="*/ 744 w 744"/>
                <a:gd name="T183" fmla="*/ 2264 h 22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4" h="2264">
                  <a:moveTo>
                    <a:pt x="730" y="982"/>
                  </a:moveTo>
                  <a:lnTo>
                    <a:pt x="730" y="982"/>
                  </a:lnTo>
                  <a:lnTo>
                    <a:pt x="722" y="968"/>
                  </a:lnTo>
                  <a:lnTo>
                    <a:pt x="714" y="946"/>
                  </a:lnTo>
                  <a:lnTo>
                    <a:pt x="704" y="924"/>
                  </a:lnTo>
                  <a:lnTo>
                    <a:pt x="698" y="916"/>
                  </a:lnTo>
                  <a:lnTo>
                    <a:pt x="692" y="908"/>
                  </a:lnTo>
                  <a:lnTo>
                    <a:pt x="658" y="872"/>
                  </a:lnTo>
                  <a:lnTo>
                    <a:pt x="640" y="852"/>
                  </a:lnTo>
                  <a:lnTo>
                    <a:pt x="628" y="836"/>
                  </a:lnTo>
                  <a:lnTo>
                    <a:pt x="652" y="814"/>
                  </a:lnTo>
                  <a:lnTo>
                    <a:pt x="670" y="798"/>
                  </a:lnTo>
                  <a:lnTo>
                    <a:pt x="676" y="790"/>
                  </a:lnTo>
                  <a:lnTo>
                    <a:pt x="680" y="784"/>
                  </a:lnTo>
                  <a:lnTo>
                    <a:pt x="686" y="770"/>
                  </a:lnTo>
                  <a:lnTo>
                    <a:pt x="692" y="754"/>
                  </a:lnTo>
                  <a:lnTo>
                    <a:pt x="696" y="736"/>
                  </a:lnTo>
                  <a:lnTo>
                    <a:pt x="696" y="720"/>
                  </a:lnTo>
                  <a:lnTo>
                    <a:pt x="694" y="710"/>
                  </a:lnTo>
                  <a:lnTo>
                    <a:pt x="692" y="704"/>
                  </a:lnTo>
                  <a:lnTo>
                    <a:pt x="690" y="698"/>
                  </a:lnTo>
                  <a:lnTo>
                    <a:pt x="686" y="696"/>
                  </a:lnTo>
                  <a:lnTo>
                    <a:pt x="676" y="660"/>
                  </a:lnTo>
                  <a:lnTo>
                    <a:pt x="658" y="606"/>
                  </a:lnTo>
                  <a:lnTo>
                    <a:pt x="642" y="568"/>
                  </a:lnTo>
                  <a:lnTo>
                    <a:pt x="636" y="548"/>
                  </a:lnTo>
                  <a:lnTo>
                    <a:pt x="634" y="536"/>
                  </a:lnTo>
                  <a:lnTo>
                    <a:pt x="632" y="520"/>
                  </a:lnTo>
                  <a:lnTo>
                    <a:pt x="628" y="496"/>
                  </a:lnTo>
                  <a:lnTo>
                    <a:pt x="620" y="472"/>
                  </a:lnTo>
                  <a:lnTo>
                    <a:pt x="614" y="448"/>
                  </a:lnTo>
                  <a:lnTo>
                    <a:pt x="604" y="426"/>
                  </a:lnTo>
                  <a:lnTo>
                    <a:pt x="602" y="422"/>
                  </a:lnTo>
                  <a:lnTo>
                    <a:pt x="600" y="422"/>
                  </a:lnTo>
                  <a:lnTo>
                    <a:pt x="600" y="418"/>
                  </a:lnTo>
                  <a:lnTo>
                    <a:pt x="596" y="414"/>
                  </a:lnTo>
                  <a:lnTo>
                    <a:pt x="582" y="402"/>
                  </a:lnTo>
                  <a:lnTo>
                    <a:pt x="566" y="392"/>
                  </a:lnTo>
                  <a:lnTo>
                    <a:pt x="566" y="390"/>
                  </a:lnTo>
                  <a:lnTo>
                    <a:pt x="566" y="384"/>
                  </a:lnTo>
                  <a:lnTo>
                    <a:pt x="562" y="382"/>
                  </a:lnTo>
                  <a:lnTo>
                    <a:pt x="560" y="382"/>
                  </a:lnTo>
                  <a:lnTo>
                    <a:pt x="552" y="386"/>
                  </a:lnTo>
                  <a:lnTo>
                    <a:pt x="548" y="384"/>
                  </a:lnTo>
                  <a:lnTo>
                    <a:pt x="544" y="384"/>
                  </a:lnTo>
                  <a:lnTo>
                    <a:pt x="542" y="384"/>
                  </a:lnTo>
                  <a:lnTo>
                    <a:pt x="536" y="384"/>
                  </a:lnTo>
                  <a:lnTo>
                    <a:pt x="532" y="382"/>
                  </a:lnTo>
                  <a:lnTo>
                    <a:pt x="528" y="382"/>
                  </a:lnTo>
                  <a:lnTo>
                    <a:pt x="516" y="380"/>
                  </a:lnTo>
                  <a:lnTo>
                    <a:pt x="520" y="378"/>
                  </a:lnTo>
                  <a:lnTo>
                    <a:pt x="522" y="376"/>
                  </a:lnTo>
                  <a:lnTo>
                    <a:pt x="524" y="372"/>
                  </a:lnTo>
                  <a:lnTo>
                    <a:pt x="528" y="370"/>
                  </a:lnTo>
                  <a:lnTo>
                    <a:pt x="534" y="368"/>
                  </a:lnTo>
                  <a:lnTo>
                    <a:pt x="540" y="362"/>
                  </a:lnTo>
                  <a:lnTo>
                    <a:pt x="544" y="354"/>
                  </a:lnTo>
                  <a:lnTo>
                    <a:pt x="548" y="344"/>
                  </a:lnTo>
                  <a:lnTo>
                    <a:pt x="550" y="328"/>
                  </a:lnTo>
                  <a:lnTo>
                    <a:pt x="548" y="310"/>
                  </a:lnTo>
                  <a:lnTo>
                    <a:pt x="544" y="306"/>
                  </a:lnTo>
                  <a:lnTo>
                    <a:pt x="542" y="302"/>
                  </a:lnTo>
                  <a:lnTo>
                    <a:pt x="542" y="300"/>
                  </a:lnTo>
                  <a:lnTo>
                    <a:pt x="544" y="286"/>
                  </a:lnTo>
                  <a:lnTo>
                    <a:pt x="544" y="278"/>
                  </a:lnTo>
                  <a:lnTo>
                    <a:pt x="540" y="272"/>
                  </a:lnTo>
                  <a:lnTo>
                    <a:pt x="532" y="260"/>
                  </a:lnTo>
                  <a:lnTo>
                    <a:pt x="530" y="256"/>
                  </a:lnTo>
                  <a:lnTo>
                    <a:pt x="524" y="256"/>
                  </a:lnTo>
                  <a:lnTo>
                    <a:pt x="530" y="250"/>
                  </a:lnTo>
                  <a:lnTo>
                    <a:pt x="534" y="244"/>
                  </a:lnTo>
                  <a:lnTo>
                    <a:pt x="534" y="240"/>
                  </a:lnTo>
                  <a:lnTo>
                    <a:pt x="534" y="236"/>
                  </a:lnTo>
                  <a:lnTo>
                    <a:pt x="530" y="236"/>
                  </a:lnTo>
                  <a:lnTo>
                    <a:pt x="526" y="242"/>
                  </a:lnTo>
                  <a:lnTo>
                    <a:pt x="520" y="244"/>
                  </a:lnTo>
                  <a:lnTo>
                    <a:pt x="512" y="246"/>
                  </a:lnTo>
                  <a:lnTo>
                    <a:pt x="504" y="244"/>
                  </a:lnTo>
                  <a:lnTo>
                    <a:pt x="502" y="242"/>
                  </a:lnTo>
                  <a:lnTo>
                    <a:pt x="504" y="242"/>
                  </a:lnTo>
                  <a:lnTo>
                    <a:pt x="508" y="240"/>
                  </a:lnTo>
                  <a:lnTo>
                    <a:pt x="510" y="238"/>
                  </a:lnTo>
                  <a:lnTo>
                    <a:pt x="506" y="236"/>
                  </a:lnTo>
                  <a:lnTo>
                    <a:pt x="498" y="234"/>
                  </a:lnTo>
                  <a:lnTo>
                    <a:pt x="490" y="230"/>
                  </a:lnTo>
                  <a:lnTo>
                    <a:pt x="490" y="228"/>
                  </a:lnTo>
                  <a:lnTo>
                    <a:pt x="488" y="224"/>
                  </a:lnTo>
                  <a:lnTo>
                    <a:pt x="496" y="194"/>
                  </a:lnTo>
                  <a:lnTo>
                    <a:pt x="500" y="176"/>
                  </a:lnTo>
                  <a:lnTo>
                    <a:pt x="500" y="160"/>
                  </a:lnTo>
                  <a:lnTo>
                    <a:pt x="498" y="146"/>
                  </a:lnTo>
                  <a:lnTo>
                    <a:pt x="494" y="130"/>
                  </a:lnTo>
                  <a:lnTo>
                    <a:pt x="490" y="118"/>
                  </a:lnTo>
                  <a:lnTo>
                    <a:pt x="486" y="114"/>
                  </a:lnTo>
                  <a:lnTo>
                    <a:pt x="484" y="112"/>
                  </a:lnTo>
                  <a:lnTo>
                    <a:pt x="476" y="110"/>
                  </a:lnTo>
                  <a:lnTo>
                    <a:pt x="470" y="112"/>
                  </a:lnTo>
                  <a:lnTo>
                    <a:pt x="468" y="112"/>
                  </a:lnTo>
                  <a:lnTo>
                    <a:pt x="466" y="110"/>
                  </a:lnTo>
                  <a:lnTo>
                    <a:pt x="466" y="100"/>
                  </a:lnTo>
                  <a:lnTo>
                    <a:pt x="464" y="94"/>
                  </a:lnTo>
                  <a:lnTo>
                    <a:pt x="462" y="92"/>
                  </a:lnTo>
                  <a:lnTo>
                    <a:pt x="454" y="90"/>
                  </a:lnTo>
                  <a:lnTo>
                    <a:pt x="450" y="90"/>
                  </a:lnTo>
                  <a:lnTo>
                    <a:pt x="446" y="90"/>
                  </a:lnTo>
                  <a:lnTo>
                    <a:pt x="444" y="90"/>
                  </a:lnTo>
                  <a:lnTo>
                    <a:pt x="440" y="90"/>
                  </a:lnTo>
                  <a:lnTo>
                    <a:pt x="440" y="88"/>
                  </a:lnTo>
                  <a:lnTo>
                    <a:pt x="440" y="86"/>
                  </a:lnTo>
                  <a:lnTo>
                    <a:pt x="442" y="84"/>
                  </a:lnTo>
                  <a:lnTo>
                    <a:pt x="440" y="82"/>
                  </a:lnTo>
                  <a:lnTo>
                    <a:pt x="436" y="78"/>
                  </a:lnTo>
                  <a:lnTo>
                    <a:pt x="436" y="76"/>
                  </a:lnTo>
                  <a:lnTo>
                    <a:pt x="438" y="70"/>
                  </a:lnTo>
                  <a:lnTo>
                    <a:pt x="440" y="66"/>
                  </a:lnTo>
                  <a:lnTo>
                    <a:pt x="438" y="62"/>
                  </a:lnTo>
                  <a:lnTo>
                    <a:pt x="436" y="58"/>
                  </a:lnTo>
                  <a:lnTo>
                    <a:pt x="432" y="58"/>
                  </a:lnTo>
                  <a:lnTo>
                    <a:pt x="426" y="56"/>
                  </a:lnTo>
                  <a:lnTo>
                    <a:pt x="420" y="52"/>
                  </a:lnTo>
                  <a:lnTo>
                    <a:pt x="418" y="48"/>
                  </a:lnTo>
                  <a:lnTo>
                    <a:pt x="418" y="44"/>
                  </a:lnTo>
                  <a:lnTo>
                    <a:pt x="416" y="36"/>
                  </a:lnTo>
                  <a:lnTo>
                    <a:pt x="416" y="30"/>
                  </a:lnTo>
                  <a:lnTo>
                    <a:pt x="414" y="26"/>
                  </a:lnTo>
                  <a:lnTo>
                    <a:pt x="408" y="22"/>
                  </a:lnTo>
                  <a:lnTo>
                    <a:pt x="402" y="16"/>
                  </a:lnTo>
                  <a:lnTo>
                    <a:pt x="392" y="12"/>
                  </a:lnTo>
                  <a:lnTo>
                    <a:pt x="378" y="8"/>
                  </a:lnTo>
                  <a:lnTo>
                    <a:pt x="348" y="2"/>
                  </a:lnTo>
                  <a:lnTo>
                    <a:pt x="320" y="0"/>
                  </a:lnTo>
                  <a:lnTo>
                    <a:pt x="310" y="0"/>
                  </a:lnTo>
                  <a:lnTo>
                    <a:pt x="302" y="0"/>
                  </a:lnTo>
                  <a:lnTo>
                    <a:pt x="286" y="8"/>
                  </a:lnTo>
                  <a:lnTo>
                    <a:pt x="280" y="12"/>
                  </a:lnTo>
                  <a:lnTo>
                    <a:pt x="278" y="16"/>
                  </a:lnTo>
                  <a:lnTo>
                    <a:pt x="268" y="14"/>
                  </a:lnTo>
                  <a:lnTo>
                    <a:pt x="258" y="16"/>
                  </a:lnTo>
                  <a:lnTo>
                    <a:pt x="254" y="16"/>
                  </a:lnTo>
                  <a:lnTo>
                    <a:pt x="250" y="20"/>
                  </a:lnTo>
                  <a:lnTo>
                    <a:pt x="238" y="30"/>
                  </a:lnTo>
                  <a:lnTo>
                    <a:pt x="232" y="38"/>
                  </a:lnTo>
                  <a:lnTo>
                    <a:pt x="220" y="48"/>
                  </a:lnTo>
                  <a:lnTo>
                    <a:pt x="216" y="54"/>
                  </a:lnTo>
                  <a:lnTo>
                    <a:pt x="212" y="60"/>
                  </a:lnTo>
                  <a:lnTo>
                    <a:pt x="208" y="68"/>
                  </a:lnTo>
                  <a:lnTo>
                    <a:pt x="202" y="76"/>
                  </a:lnTo>
                  <a:lnTo>
                    <a:pt x="190" y="92"/>
                  </a:lnTo>
                  <a:lnTo>
                    <a:pt x="186" y="106"/>
                  </a:lnTo>
                  <a:lnTo>
                    <a:pt x="182" y="130"/>
                  </a:lnTo>
                  <a:lnTo>
                    <a:pt x="176" y="154"/>
                  </a:lnTo>
                  <a:lnTo>
                    <a:pt x="176" y="172"/>
                  </a:lnTo>
                  <a:lnTo>
                    <a:pt x="164" y="208"/>
                  </a:lnTo>
                  <a:lnTo>
                    <a:pt x="158" y="212"/>
                  </a:lnTo>
                  <a:lnTo>
                    <a:pt x="150" y="220"/>
                  </a:lnTo>
                  <a:lnTo>
                    <a:pt x="144" y="232"/>
                  </a:lnTo>
                  <a:lnTo>
                    <a:pt x="142" y="240"/>
                  </a:lnTo>
                  <a:lnTo>
                    <a:pt x="142" y="246"/>
                  </a:lnTo>
                  <a:lnTo>
                    <a:pt x="144" y="260"/>
                  </a:lnTo>
                  <a:lnTo>
                    <a:pt x="146" y="266"/>
                  </a:lnTo>
                  <a:lnTo>
                    <a:pt x="144" y="270"/>
                  </a:lnTo>
                  <a:lnTo>
                    <a:pt x="142" y="272"/>
                  </a:lnTo>
                  <a:lnTo>
                    <a:pt x="134" y="278"/>
                  </a:lnTo>
                  <a:lnTo>
                    <a:pt x="124" y="286"/>
                  </a:lnTo>
                  <a:lnTo>
                    <a:pt x="120" y="290"/>
                  </a:lnTo>
                  <a:lnTo>
                    <a:pt x="116" y="296"/>
                  </a:lnTo>
                  <a:lnTo>
                    <a:pt x="114" y="302"/>
                  </a:lnTo>
                  <a:lnTo>
                    <a:pt x="114" y="310"/>
                  </a:lnTo>
                  <a:lnTo>
                    <a:pt x="118" y="334"/>
                  </a:lnTo>
                  <a:lnTo>
                    <a:pt x="120" y="342"/>
                  </a:lnTo>
                  <a:lnTo>
                    <a:pt x="120" y="348"/>
                  </a:lnTo>
                  <a:lnTo>
                    <a:pt x="118" y="358"/>
                  </a:lnTo>
                  <a:lnTo>
                    <a:pt x="118" y="362"/>
                  </a:lnTo>
                  <a:lnTo>
                    <a:pt x="122" y="362"/>
                  </a:lnTo>
                  <a:lnTo>
                    <a:pt x="128" y="360"/>
                  </a:lnTo>
                  <a:lnTo>
                    <a:pt x="132" y="362"/>
                  </a:lnTo>
                  <a:lnTo>
                    <a:pt x="132" y="364"/>
                  </a:lnTo>
                  <a:lnTo>
                    <a:pt x="130" y="368"/>
                  </a:lnTo>
                  <a:lnTo>
                    <a:pt x="128" y="372"/>
                  </a:lnTo>
                  <a:lnTo>
                    <a:pt x="126" y="380"/>
                  </a:lnTo>
                  <a:lnTo>
                    <a:pt x="126" y="388"/>
                  </a:lnTo>
                  <a:lnTo>
                    <a:pt x="130" y="394"/>
                  </a:lnTo>
                  <a:lnTo>
                    <a:pt x="136" y="400"/>
                  </a:lnTo>
                  <a:lnTo>
                    <a:pt x="140" y="400"/>
                  </a:lnTo>
                  <a:lnTo>
                    <a:pt x="142" y="400"/>
                  </a:lnTo>
                  <a:lnTo>
                    <a:pt x="146" y="404"/>
                  </a:lnTo>
                  <a:lnTo>
                    <a:pt x="150" y="408"/>
                  </a:lnTo>
                  <a:lnTo>
                    <a:pt x="154" y="408"/>
                  </a:lnTo>
                  <a:lnTo>
                    <a:pt x="150" y="416"/>
                  </a:lnTo>
                  <a:lnTo>
                    <a:pt x="148" y="422"/>
                  </a:lnTo>
                  <a:lnTo>
                    <a:pt x="150" y="430"/>
                  </a:lnTo>
                  <a:lnTo>
                    <a:pt x="130" y="438"/>
                  </a:lnTo>
                  <a:lnTo>
                    <a:pt x="116" y="446"/>
                  </a:lnTo>
                  <a:lnTo>
                    <a:pt x="110" y="450"/>
                  </a:lnTo>
                  <a:lnTo>
                    <a:pt x="108" y="454"/>
                  </a:lnTo>
                  <a:lnTo>
                    <a:pt x="104" y="456"/>
                  </a:lnTo>
                  <a:lnTo>
                    <a:pt x="100" y="460"/>
                  </a:lnTo>
                  <a:lnTo>
                    <a:pt x="96" y="466"/>
                  </a:lnTo>
                  <a:lnTo>
                    <a:pt x="84" y="506"/>
                  </a:lnTo>
                  <a:lnTo>
                    <a:pt x="78" y="534"/>
                  </a:lnTo>
                  <a:lnTo>
                    <a:pt x="74" y="562"/>
                  </a:lnTo>
                  <a:lnTo>
                    <a:pt x="70" y="644"/>
                  </a:lnTo>
                  <a:lnTo>
                    <a:pt x="66" y="694"/>
                  </a:lnTo>
                  <a:lnTo>
                    <a:pt x="64" y="730"/>
                  </a:lnTo>
                  <a:lnTo>
                    <a:pt x="60" y="770"/>
                  </a:lnTo>
                  <a:lnTo>
                    <a:pt x="58" y="782"/>
                  </a:lnTo>
                  <a:lnTo>
                    <a:pt x="54" y="794"/>
                  </a:lnTo>
                  <a:lnTo>
                    <a:pt x="42" y="840"/>
                  </a:lnTo>
                  <a:lnTo>
                    <a:pt x="34" y="876"/>
                  </a:lnTo>
                  <a:lnTo>
                    <a:pt x="28" y="910"/>
                  </a:lnTo>
                  <a:lnTo>
                    <a:pt x="22" y="986"/>
                  </a:lnTo>
                  <a:lnTo>
                    <a:pt x="16" y="1040"/>
                  </a:lnTo>
                  <a:lnTo>
                    <a:pt x="10" y="1066"/>
                  </a:lnTo>
                  <a:lnTo>
                    <a:pt x="6" y="1084"/>
                  </a:lnTo>
                  <a:lnTo>
                    <a:pt x="6" y="1090"/>
                  </a:lnTo>
                  <a:lnTo>
                    <a:pt x="8" y="1092"/>
                  </a:lnTo>
                  <a:lnTo>
                    <a:pt x="10" y="1094"/>
                  </a:lnTo>
                  <a:lnTo>
                    <a:pt x="16" y="1130"/>
                  </a:lnTo>
                  <a:lnTo>
                    <a:pt x="12" y="1144"/>
                  </a:lnTo>
                  <a:lnTo>
                    <a:pt x="8" y="1162"/>
                  </a:lnTo>
                  <a:lnTo>
                    <a:pt x="8" y="1170"/>
                  </a:lnTo>
                  <a:lnTo>
                    <a:pt x="8" y="1178"/>
                  </a:lnTo>
                  <a:lnTo>
                    <a:pt x="2" y="1196"/>
                  </a:lnTo>
                  <a:lnTo>
                    <a:pt x="0" y="1206"/>
                  </a:lnTo>
                  <a:lnTo>
                    <a:pt x="0" y="1212"/>
                  </a:lnTo>
                  <a:lnTo>
                    <a:pt x="2" y="1218"/>
                  </a:lnTo>
                  <a:lnTo>
                    <a:pt x="6" y="1226"/>
                  </a:lnTo>
                  <a:lnTo>
                    <a:pt x="14" y="1238"/>
                  </a:lnTo>
                  <a:lnTo>
                    <a:pt x="18" y="1258"/>
                  </a:lnTo>
                  <a:lnTo>
                    <a:pt x="22" y="1270"/>
                  </a:lnTo>
                  <a:lnTo>
                    <a:pt x="24" y="1276"/>
                  </a:lnTo>
                  <a:lnTo>
                    <a:pt x="36" y="1284"/>
                  </a:lnTo>
                  <a:lnTo>
                    <a:pt x="46" y="1292"/>
                  </a:lnTo>
                  <a:lnTo>
                    <a:pt x="62" y="1298"/>
                  </a:lnTo>
                  <a:lnTo>
                    <a:pt x="84" y="1304"/>
                  </a:lnTo>
                  <a:lnTo>
                    <a:pt x="84" y="1300"/>
                  </a:lnTo>
                  <a:lnTo>
                    <a:pt x="84" y="1296"/>
                  </a:lnTo>
                  <a:lnTo>
                    <a:pt x="82" y="1292"/>
                  </a:lnTo>
                  <a:lnTo>
                    <a:pt x="72" y="1284"/>
                  </a:lnTo>
                  <a:lnTo>
                    <a:pt x="66" y="1280"/>
                  </a:lnTo>
                  <a:lnTo>
                    <a:pt x="60" y="1278"/>
                  </a:lnTo>
                  <a:lnTo>
                    <a:pt x="72" y="1278"/>
                  </a:lnTo>
                  <a:lnTo>
                    <a:pt x="80" y="1280"/>
                  </a:lnTo>
                  <a:lnTo>
                    <a:pt x="90" y="1278"/>
                  </a:lnTo>
                  <a:lnTo>
                    <a:pt x="96" y="1278"/>
                  </a:lnTo>
                  <a:lnTo>
                    <a:pt x="102" y="1278"/>
                  </a:lnTo>
                  <a:lnTo>
                    <a:pt x="106" y="1278"/>
                  </a:lnTo>
                  <a:lnTo>
                    <a:pt x="108" y="1276"/>
                  </a:lnTo>
                  <a:lnTo>
                    <a:pt x="108" y="1274"/>
                  </a:lnTo>
                  <a:lnTo>
                    <a:pt x="106" y="1272"/>
                  </a:lnTo>
                  <a:lnTo>
                    <a:pt x="102" y="1268"/>
                  </a:lnTo>
                  <a:lnTo>
                    <a:pt x="102" y="1266"/>
                  </a:lnTo>
                  <a:lnTo>
                    <a:pt x="100" y="1264"/>
                  </a:lnTo>
                  <a:lnTo>
                    <a:pt x="92" y="1262"/>
                  </a:lnTo>
                  <a:lnTo>
                    <a:pt x="92" y="1256"/>
                  </a:lnTo>
                  <a:lnTo>
                    <a:pt x="98" y="1254"/>
                  </a:lnTo>
                  <a:lnTo>
                    <a:pt x="104" y="1252"/>
                  </a:lnTo>
                  <a:lnTo>
                    <a:pt x="106" y="1250"/>
                  </a:lnTo>
                  <a:lnTo>
                    <a:pt x="106" y="1248"/>
                  </a:lnTo>
                  <a:lnTo>
                    <a:pt x="104" y="1246"/>
                  </a:lnTo>
                  <a:lnTo>
                    <a:pt x="98" y="1242"/>
                  </a:lnTo>
                  <a:lnTo>
                    <a:pt x="90" y="1240"/>
                  </a:lnTo>
                  <a:lnTo>
                    <a:pt x="88" y="1232"/>
                  </a:lnTo>
                  <a:lnTo>
                    <a:pt x="88" y="1222"/>
                  </a:lnTo>
                  <a:lnTo>
                    <a:pt x="90" y="1204"/>
                  </a:lnTo>
                  <a:lnTo>
                    <a:pt x="90" y="1190"/>
                  </a:lnTo>
                  <a:lnTo>
                    <a:pt x="88" y="1170"/>
                  </a:lnTo>
                  <a:lnTo>
                    <a:pt x="84" y="1154"/>
                  </a:lnTo>
                  <a:lnTo>
                    <a:pt x="78" y="1142"/>
                  </a:lnTo>
                  <a:lnTo>
                    <a:pt x="72" y="1128"/>
                  </a:lnTo>
                  <a:lnTo>
                    <a:pt x="68" y="1118"/>
                  </a:lnTo>
                  <a:lnTo>
                    <a:pt x="68" y="1110"/>
                  </a:lnTo>
                  <a:lnTo>
                    <a:pt x="74" y="1112"/>
                  </a:lnTo>
                  <a:lnTo>
                    <a:pt x="78" y="1112"/>
                  </a:lnTo>
                  <a:lnTo>
                    <a:pt x="80" y="1110"/>
                  </a:lnTo>
                  <a:lnTo>
                    <a:pt x="82" y="1096"/>
                  </a:lnTo>
                  <a:lnTo>
                    <a:pt x="84" y="1080"/>
                  </a:lnTo>
                  <a:lnTo>
                    <a:pt x="96" y="1044"/>
                  </a:lnTo>
                  <a:lnTo>
                    <a:pt x="114" y="988"/>
                  </a:lnTo>
                  <a:lnTo>
                    <a:pt x="138" y="922"/>
                  </a:lnTo>
                  <a:lnTo>
                    <a:pt x="148" y="890"/>
                  </a:lnTo>
                  <a:lnTo>
                    <a:pt x="152" y="868"/>
                  </a:lnTo>
                  <a:lnTo>
                    <a:pt x="164" y="768"/>
                  </a:lnTo>
                  <a:lnTo>
                    <a:pt x="168" y="740"/>
                  </a:lnTo>
                  <a:lnTo>
                    <a:pt x="172" y="722"/>
                  </a:lnTo>
                  <a:lnTo>
                    <a:pt x="176" y="710"/>
                  </a:lnTo>
                  <a:lnTo>
                    <a:pt x="176" y="722"/>
                  </a:lnTo>
                  <a:lnTo>
                    <a:pt x="176" y="740"/>
                  </a:lnTo>
                  <a:lnTo>
                    <a:pt x="176" y="746"/>
                  </a:lnTo>
                  <a:lnTo>
                    <a:pt x="178" y="754"/>
                  </a:lnTo>
                  <a:lnTo>
                    <a:pt x="182" y="760"/>
                  </a:lnTo>
                  <a:lnTo>
                    <a:pt x="184" y="770"/>
                  </a:lnTo>
                  <a:lnTo>
                    <a:pt x="184" y="788"/>
                  </a:lnTo>
                  <a:lnTo>
                    <a:pt x="184" y="802"/>
                  </a:lnTo>
                  <a:lnTo>
                    <a:pt x="182" y="814"/>
                  </a:lnTo>
                  <a:lnTo>
                    <a:pt x="184" y="826"/>
                  </a:lnTo>
                  <a:lnTo>
                    <a:pt x="188" y="838"/>
                  </a:lnTo>
                  <a:lnTo>
                    <a:pt x="192" y="844"/>
                  </a:lnTo>
                  <a:lnTo>
                    <a:pt x="190" y="846"/>
                  </a:lnTo>
                  <a:lnTo>
                    <a:pt x="182" y="868"/>
                  </a:lnTo>
                  <a:lnTo>
                    <a:pt x="166" y="906"/>
                  </a:lnTo>
                  <a:lnTo>
                    <a:pt x="160" y="926"/>
                  </a:lnTo>
                  <a:lnTo>
                    <a:pt x="156" y="942"/>
                  </a:lnTo>
                  <a:lnTo>
                    <a:pt x="148" y="976"/>
                  </a:lnTo>
                  <a:lnTo>
                    <a:pt x="144" y="1004"/>
                  </a:lnTo>
                  <a:lnTo>
                    <a:pt x="144" y="1016"/>
                  </a:lnTo>
                  <a:lnTo>
                    <a:pt x="148" y="1020"/>
                  </a:lnTo>
                  <a:lnTo>
                    <a:pt x="150" y="1024"/>
                  </a:lnTo>
                  <a:lnTo>
                    <a:pt x="146" y="1060"/>
                  </a:lnTo>
                  <a:lnTo>
                    <a:pt x="144" y="1090"/>
                  </a:lnTo>
                  <a:lnTo>
                    <a:pt x="144" y="1112"/>
                  </a:lnTo>
                  <a:lnTo>
                    <a:pt x="144" y="1174"/>
                  </a:lnTo>
                  <a:lnTo>
                    <a:pt x="146" y="1266"/>
                  </a:lnTo>
                  <a:lnTo>
                    <a:pt x="144" y="1330"/>
                  </a:lnTo>
                  <a:lnTo>
                    <a:pt x="142" y="1368"/>
                  </a:lnTo>
                  <a:lnTo>
                    <a:pt x="132" y="1464"/>
                  </a:lnTo>
                  <a:lnTo>
                    <a:pt x="122" y="1548"/>
                  </a:lnTo>
                  <a:lnTo>
                    <a:pt x="116" y="1596"/>
                  </a:lnTo>
                  <a:lnTo>
                    <a:pt x="110" y="1632"/>
                  </a:lnTo>
                  <a:lnTo>
                    <a:pt x="102" y="1678"/>
                  </a:lnTo>
                  <a:lnTo>
                    <a:pt x="98" y="1714"/>
                  </a:lnTo>
                  <a:lnTo>
                    <a:pt x="94" y="1736"/>
                  </a:lnTo>
                  <a:lnTo>
                    <a:pt x="86" y="1768"/>
                  </a:lnTo>
                  <a:lnTo>
                    <a:pt x="74" y="1820"/>
                  </a:lnTo>
                  <a:lnTo>
                    <a:pt x="68" y="1842"/>
                  </a:lnTo>
                  <a:lnTo>
                    <a:pt x="68" y="1848"/>
                  </a:lnTo>
                  <a:lnTo>
                    <a:pt x="70" y="1850"/>
                  </a:lnTo>
                  <a:lnTo>
                    <a:pt x="72" y="1852"/>
                  </a:lnTo>
                  <a:lnTo>
                    <a:pt x="86" y="1854"/>
                  </a:lnTo>
                  <a:lnTo>
                    <a:pt x="96" y="1854"/>
                  </a:lnTo>
                  <a:lnTo>
                    <a:pt x="106" y="1852"/>
                  </a:lnTo>
                  <a:lnTo>
                    <a:pt x="110" y="1858"/>
                  </a:lnTo>
                  <a:lnTo>
                    <a:pt x="114" y="1864"/>
                  </a:lnTo>
                  <a:lnTo>
                    <a:pt x="120" y="1866"/>
                  </a:lnTo>
                  <a:lnTo>
                    <a:pt x="132" y="1864"/>
                  </a:lnTo>
                  <a:lnTo>
                    <a:pt x="136" y="1862"/>
                  </a:lnTo>
                  <a:lnTo>
                    <a:pt x="136" y="1864"/>
                  </a:lnTo>
                  <a:lnTo>
                    <a:pt x="142" y="1870"/>
                  </a:lnTo>
                  <a:lnTo>
                    <a:pt x="150" y="1874"/>
                  </a:lnTo>
                  <a:lnTo>
                    <a:pt x="154" y="1876"/>
                  </a:lnTo>
                  <a:lnTo>
                    <a:pt x="160" y="1878"/>
                  </a:lnTo>
                  <a:lnTo>
                    <a:pt x="174" y="1876"/>
                  </a:lnTo>
                  <a:lnTo>
                    <a:pt x="184" y="1876"/>
                  </a:lnTo>
                  <a:lnTo>
                    <a:pt x="194" y="1874"/>
                  </a:lnTo>
                  <a:lnTo>
                    <a:pt x="196" y="1868"/>
                  </a:lnTo>
                  <a:lnTo>
                    <a:pt x="212" y="1870"/>
                  </a:lnTo>
                  <a:lnTo>
                    <a:pt x="212" y="1872"/>
                  </a:lnTo>
                  <a:lnTo>
                    <a:pt x="216" y="1876"/>
                  </a:lnTo>
                  <a:lnTo>
                    <a:pt x="220" y="1878"/>
                  </a:lnTo>
                  <a:lnTo>
                    <a:pt x="226" y="1878"/>
                  </a:lnTo>
                  <a:lnTo>
                    <a:pt x="250" y="1880"/>
                  </a:lnTo>
                  <a:lnTo>
                    <a:pt x="286" y="1878"/>
                  </a:lnTo>
                  <a:lnTo>
                    <a:pt x="292" y="1876"/>
                  </a:lnTo>
                  <a:lnTo>
                    <a:pt x="298" y="1886"/>
                  </a:lnTo>
                  <a:lnTo>
                    <a:pt x="302" y="1896"/>
                  </a:lnTo>
                  <a:lnTo>
                    <a:pt x="304" y="1910"/>
                  </a:lnTo>
                  <a:lnTo>
                    <a:pt x="308" y="1924"/>
                  </a:lnTo>
                  <a:lnTo>
                    <a:pt x="314" y="1938"/>
                  </a:lnTo>
                  <a:lnTo>
                    <a:pt x="318" y="1954"/>
                  </a:lnTo>
                  <a:lnTo>
                    <a:pt x="322" y="1968"/>
                  </a:lnTo>
                  <a:lnTo>
                    <a:pt x="326" y="1992"/>
                  </a:lnTo>
                  <a:lnTo>
                    <a:pt x="328" y="2000"/>
                  </a:lnTo>
                  <a:lnTo>
                    <a:pt x="332" y="2006"/>
                  </a:lnTo>
                  <a:lnTo>
                    <a:pt x="346" y="2022"/>
                  </a:lnTo>
                  <a:lnTo>
                    <a:pt x="346" y="2032"/>
                  </a:lnTo>
                  <a:lnTo>
                    <a:pt x="346" y="2038"/>
                  </a:lnTo>
                  <a:lnTo>
                    <a:pt x="348" y="2044"/>
                  </a:lnTo>
                  <a:lnTo>
                    <a:pt x="346" y="2050"/>
                  </a:lnTo>
                  <a:lnTo>
                    <a:pt x="346" y="2062"/>
                  </a:lnTo>
                  <a:lnTo>
                    <a:pt x="346" y="2068"/>
                  </a:lnTo>
                  <a:lnTo>
                    <a:pt x="348" y="2072"/>
                  </a:lnTo>
                  <a:lnTo>
                    <a:pt x="350" y="2074"/>
                  </a:lnTo>
                  <a:lnTo>
                    <a:pt x="350" y="2078"/>
                  </a:lnTo>
                  <a:lnTo>
                    <a:pt x="348" y="2110"/>
                  </a:lnTo>
                  <a:lnTo>
                    <a:pt x="344" y="2148"/>
                  </a:lnTo>
                  <a:lnTo>
                    <a:pt x="338" y="2182"/>
                  </a:lnTo>
                  <a:lnTo>
                    <a:pt x="338" y="2202"/>
                  </a:lnTo>
                  <a:lnTo>
                    <a:pt x="340" y="2218"/>
                  </a:lnTo>
                  <a:lnTo>
                    <a:pt x="342" y="2234"/>
                  </a:lnTo>
                  <a:lnTo>
                    <a:pt x="346" y="2240"/>
                  </a:lnTo>
                  <a:lnTo>
                    <a:pt x="350" y="2248"/>
                  </a:lnTo>
                  <a:lnTo>
                    <a:pt x="356" y="2254"/>
                  </a:lnTo>
                  <a:lnTo>
                    <a:pt x="364" y="2260"/>
                  </a:lnTo>
                  <a:lnTo>
                    <a:pt x="376" y="2262"/>
                  </a:lnTo>
                  <a:lnTo>
                    <a:pt x="392" y="2264"/>
                  </a:lnTo>
                  <a:lnTo>
                    <a:pt x="410" y="2262"/>
                  </a:lnTo>
                  <a:lnTo>
                    <a:pt x="424" y="2258"/>
                  </a:lnTo>
                  <a:lnTo>
                    <a:pt x="434" y="2250"/>
                  </a:lnTo>
                  <a:lnTo>
                    <a:pt x="440" y="2244"/>
                  </a:lnTo>
                  <a:lnTo>
                    <a:pt x="444" y="2236"/>
                  </a:lnTo>
                  <a:lnTo>
                    <a:pt x="448" y="2230"/>
                  </a:lnTo>
                  <a:lnTo>
                    <a:pt x="450" y="2224"/>
                  </a:lnTo>
                  <a:lnTo>
                    <a:pt x="452" y="2204"/>
                  </a:lnTo>
                  <a:lnTo>
                    <a:pt x="452" y="2188"/>
                  </a:lnTo>
                  <a:lnTo>
                    <a:pt x="452" y="2174"/>
                  </a:lnTo>
                  <a:lnTo>
                    <a:pt x="446" y="2144"/>
                  </a:lnTo>
                  <a:lnTo>
                    <a:pt x="440" y="2124"/>
                  </a:lnTo>
                  <a:lnTo>
                    <a:pt x="446" y="2104"/>
                  </a:lnTo>
                  <a:lnTo>
                    <a:pt x="450" y="2086"/>
                  </a:lnTo>
                  <a:lnTo>
                    <a:pt x="450" y="2074"/>
                  </a:lnTo>
                  <a:lnTo>
                    <a:pt x="444" y="2050"/>
                  </a:lnTo>
                  <a:lnTo>
                    <a:pt x="438" y="2036"/>
                  </a:lnTo>
                  <a:lnTo>
                    <a:pt x="442" y="2024"/>
                  </a:lnTo>
                  <a:lnTo>
                    <a:pt x="446" y="2014"/>
                  </a:lnTo>
                  <a:lnTo>
                    <a:pt x="446" y="2002"/>
                  </a:lnTo>
                  <a:lnTo>
                    <a:pt x="444" y="1992"/>
                  </a:lnTo>
                  <a:lnTo>
                    <a:pt x="440" y="1984"/>
                  </a:lnTo>
                  <a:lnTo>
                    <a:pt x="432" y="1976"/>
                  </a:lnTo>
                  <a:lnTo>
                    <a:pt x="432" y="1966"/>
                  </a:lnTo>
                  <a:lnTo>
                    <a:pt x="432" y="1950"/>
                  </a:lnTo>
                  <a:lnTo>
                    <a:pt x="434" y="1912"/>
                  </a:lnTo>
                  <a:lnTo>
                    <a:pt x="436" y="1880"/>
                  </a:lnTo>
                  <a:lnTo>
                    <a:pt x="446" y="1880"/>
                  </a:lnTo>
                  <a:lnTo>
                    <a:pt x="454" y="1880"/>
                  </a:lnTo>
                  <a:lnTo>
                    <a:pt x="460" y="1880"/>
                  </a:lnTo>
                  <a:lnTo>
                    <a:pt x="460" y="1876"/>
                  </a:lnTo>
                  <a:lnTo>
                    <a:pt x="460" y="1872"/>
                  </a:lnTo>
                  <a:lnTo>
                    <a:pt x="460" y="1868"/>
                  </a:lnTo>
                  <a:lnTo>
                    <a:pt x="462" y="1752"/>
                  </a:lnTo>
                  <a:lnTo>
                    <a:pt x="464" y="1748"/>
                  </a:lnTo>
                  <a:lnTo>
                    <a:pt x="466" y="1746"/>
                  </a:lnTo>
                  <a:lnTo>
                    <a:pt x="468" y="1746"/>
                  </a:lnTo>
                  <a:lnTo>
                    <a:pt x="486" y="1756"/>
                  </a:lnTo>
                  <a:lnTo>
                    <a:pt x="498" y="1762"/>
                  </a:lnTo>
                  <a:lnTo>
                    <a:pt x="506" y="1764"/>
                  </a:lnTo>
                  <a:lnTo>
                    <a:pt x="508" y="1760"/>
                  </a:lnTo>
                  <a:lnTo>
                    <a:pt x="510" y="1758"/>
                  </a:lnTo>
                  <a:lnTo>
                    <a:pt x="512" y="1752"/>
                  </a:lnTo>
                  <a:lnTo>
                    <a:pt x="514" y="1748"/>
                  </a:lnTo>
                  <a:lnTo>
                    <a:pt x="518" y="1742"/>
                  </a:lnTo>
                  <a:lnTo>
                    <a:pt x="520" y="1730"/>
                  </a:lnTo>
                  <a:lnTo>
                    <a:pt x="542" y="1586"/>
                  </a:lnTo>
                  <a:lnTo>
                    <a:pt x="570" y="1412"/>
                  </a:lnTo>
                  <a:lnTo>
                    <a:pt x="578" y="1356"/>
                  </a:lnTo>
                  <a:lnTo>
                    <a:pt x="586" y="1286"/>
                  </a:lnTo>
                  <a:lnTo>
                    <a:pt x="590" y="1208"/>
                  </a:lnTo>
                  <a:lnTo>
                    <a:pt x="592" y="1136"/>
                  </a:lnTo>
                  <a:lnTo>
                    <a:pt x="608" y="1162"/>
                  </a:lnTo>
                  <a:lnTo>
                    <a:pt x="616" y="1178"/>
                  </a:lnTo>
                  <a:lnTo>
                    <a:pt x="622" y="1188"/>
                  </a:lnTo>
                  <a:lnTo>
                    <a:pt x="626" y="1190"/>
                  </a:lnTo>
                  <a:lnTo>
                    <a:pt x="628" y="1192"/>
                  </a:lnTo>
                  <a:lnTo>
                    <a:pt x="658" y="1186"/>
                  </a:lnTo>
                  <a:lnTo>
                    <a:pt x="676" y="1182"/>
                  </a:lnTo>
                  <a:lnTo>
                    <a:pt x="686" y="1178"/>
                  </a:lnTo>
                  <a:lnTo>
                    <a:pt x="696" y="1160"/>
                  </a:lnTo>
                  <a:lnTo>
                    <a:pt x="702" y="1150"/>
                  </a:lnTo>
                  <a:lnTo>
                    <a:pt x="710" y="1140"/>
                  </a:lnTo>
                  <a:lnTo>
                    <a:pt x="716" y="1132"/>
                  </a:lnTo>
                  <a:lnTo>
                    <a:pt x="720" y="1122"/>
                  </a:lnTo>
                  <a:lnTo>
                    <a:pt x="730" y="1096"/>
                  </a:lnTo>
                  <a:lnTo>
                    <a:pt x="734" y="1080"/>
                  </a:lnTo>
                  <a:lnTo>
                    <a:pt x="736" y="1074"/>
                  </a:lnTo>
                  <a:lnTo>
                    <a:pt x="738" y="1068"/>
                  </a:lnTo>
                  <a:lnTo>
                    <a:pt x="744" y="1054"/>
                  </a:lnTo>
                  <a:lnTo>
                    <a:pt x="744" y="1042"/>
                  </a:lnTo>
                  <a:lnTo>
                    <a:pt x="744" y="1032"/>
                  </a:lnTo>
                  <a:lnTo>
                    <a:pt x="740" y="1016"/>
                  </a:lnTo>
                  <a:lnTo>
                    <a:pt x="736" y="998"/>
                  </a:lnTo>
                  <a:lnTo>
                    <a:pt x="730" y="982"/>
                  </a:lnTo>
                  <a:close/>
                  <a:moveTo>
                    <a:pt x="56" y="1224"/>
                  </a:moveTo>
                  <a:lnTo>
                    <a:pt x="56" y="1224"/>
                  </a:lnTo>
                  <a:lnTo>
                    <a:pt x="54" y="1222"/>
                  </a:lnTo>
                  <a:lnTo>
                    <a:pt x="52" y="1222"/>
                  </a:lnTo>
                  <a:lnTo>
                    <a:pt x="48" y="1220"/>
                  </a:lnTo>
                  <a:lnTo>
                    <a:pt x="50" y="1218"/>
                  </a:lnTo>
                  <a:lnTo>
                    <a:pt x="52" y="1216"/>
                  </a:lnTo>
                  <a:lnTo>
                    <a:pt x="54" y="1214"/>
                  </a:lnTo>
                  <a:lnTo>
                    <a:pt x="56" y="1212"/>
                  </a:lnTo>
                  <a:lnTo>
                    <a:pt x="60" y="1214"/>
                  </a:lnTo>
                  <a:lnTo>
                    <a:pt x="62" y="1224"/>
                  </a:lnTo>
                  <a:lnTo>
                    <a:pt x="56" y="1224"/>
                  </a:lnTo>
                  <a:close/>
                  <a:moveTo>
                    <a:pt x="576" y="732"/>
                  </a:moveTo>
                  <a:lnTo>
                    <a:pt x="576" y="732"/>
                  </a:lnTo>
                  <a:lnTo>
                    <a:pt x="578" y="738"/>
                  </a:lnTo>
                  <a:lnTo>
                    <a:pt x="580" y="740"/>
                  </a:lnTo>
                  <a:lnTo>
                    <a:pt x="572" y="744"/>
                  </a:lnTo>
                  <a:lnTo>
                    <a:pt x="570" y="744"/>
                  </a:lnTo>
                  <a:lnTo>
                    <a:pt x="568" y="742"/>
                  </a:lnTo>
                  <a:lnTo>
                    <a:pt x="568" y="738"/>
                  </a:lnTo>
                  <a:lnTo>
                    <a:pt x="570" y="714"/>
                  </a:lnTo>
                  <a:lnTo>
                    <a:pt x="572" y="694"/>
                  </a:lnTo>
                  <a:lnTo>
                    <a:pt x="572" y="704"/>
                  </a:lnTo>
                  <a:lnTo>
                    <a:pt x="576" y="716"/>
                  </a:lnTo>
                  <a:lnTo>
                    <a:pt x="580" y="722"/>
                  </a:lnTo>
                  <a:lnTo>
                    <a:pt x="582" y="724"/>
                  </a:lnTo>
                  <a:lnTo>
                    <a:pt x="582" y="726"/>
                  </a:lnTo>
                  <a:lnTo>
                    <a:pt x="580" y="728"/>
                  </a:lnTo>
                  <a:lnTo>
                    <a:pt x="578" y="728"/>
                  </a:lnTo>
                  <a:lnTo>
                    <a:pt x="576" y="7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Ellipse 110"/>
            <p:cNvSpPr/>
            <p:nvPr/>
          </p:nvSpPr>
          <p:spPr bwMode="auto">
            <a:xfrm>
              <a:off x="1221368" y="5944644"/>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34" charset="0"/>
              </a:endParaRPr>
            </a:p>
          </p:txBody>
        </p:sp>
      </p:grpSp>
      <p:grpSp>
        <p:nvGrpSpPr>
          <p:cNvPr id="38929" name="Gruppe 125"/>
          <p:cNvGrpSpPr>
            <a:grpSpLocks/>
          </p:cNvGrpSpPr>
          <p:nvPr/>
        </p:nvGrpSpPr>
        <p:grpSpPr bwMode="auto">
          <a:xfrm>
            <a:off x="6934200" y="838200"/>
            <a:ext cx="698500" cy="819150"/>
            <a:chOff x="6997088" y="1599438"/>
            <a:chExt cx="699114" cy="820571"/>
          </a:xfrm>
        </p:grpSpPr>
        <p:grpSp>
          <p:nvGrpSpPr>
            <p:cNvPr id="38957" name="Gruppe 48"/>
            <p:cNvGrpSpPr>
              <a:grpSpLocks/>
            </p:cNvGrpSpPr>
            <p:nvPr/>
          </p:nvGrpSpPr>
          <p:grpSpPr bwMode="auto">
            <a:xfrm rot="21257218" flipH="1">
              <a:off x="6997089" y="1599438"/>
              <a:ext cx="535544" cy="820571"/>
              <a:chOff x="1405915" y="2928733"/>
              <a:chExt cx="1920481" cy="2942590"/>
            </a:xfrm>
          </p:grpSpPr>
          <p:sp>
            <p:nvSpPr>
              <p:cNvPr id="38964" name="Freeform 814"/>
              <p:cNvSpPr>
                <a:spLocks noEditPoints="1"/>
              </p:cNvSpPr>
              <p:nvPr/>
            </p:nvSpPr>
            <p:spPr bwMode="auto">
              <a:xfrm>
                <a:off x="2306266" y="2928733"/>
                <a:ext cx="1020130" cy="2942590"/>
              </a:xfrm>
              <a:custGeom>
                <a:avLst/>
                <a:gdLst>
                  <a:gd name="T0" fmla="*/ 2147483647 w 642"/>
                  <a:gd name="T1" fmla="*/ 2147483647 h 1854"/>
                  <a:gd name="T2" fmla="*/ 2147483647 w 642"/>
                  <a:gd name="T3" fmla="*/ 2147483647 h 1854"/>
                  <a:gd name="T4" fmla="*/ 2147483647 w 642"/>
                  <a:gd name="T5" fmla="*/ 2147483647 h 1854"/>
                  <a:gd name="T6" fmla="*/ 2147483647 w 642"/>
                  <a:gd name="T7" fmla="*/ 2147483647 h 1854"/>
                  <a:gd name="T8" fmla="*/ 2147483647 w 642"/>
                  <a:gd name="T9" fmla="*/ 2147483647 h 1854"/>
                  <a:gd name="T10" fmla="*/ 2147483647 w 642"/>
                  <a:gd name="T11" fmla="*/ 2147483647 h 1854"/>
                  <a:gd name="T12" fmla="*/ 2147483647 w 642"/>
                  <a:gd name="T13" fmla="*/ 2147483647 h 1854"/>
                  <a:gd name="T14" fmla="*/ 2147483647 w 642"/>
                  <a:gd name="T15" fmla="*/ 2147483647 h 1854"/>
                  <a:gd name="T16" fmla="*/ 2147483647 w 642"/>
                  <a:gd name="T17" fmla="*/ 2147483647 h 1854"/>
                  <a:gd name="T18" fmla="*/ 2147483647 w 642"/>
                  <a:gd name="T19" fmla="*/ 2147483647 h 1854"/>
                  <a:gd name="T20" fmla="*/ 2147483647 w 642"/>
                  <a:gd name="T21" fmla="*/ 2147483647 h 1854"/>
                  <a:gd name="T22" fmla="*/ 2147483647 w 642"/>
                  <a:gd name="T23" fmla="*/ 2147483647 h 1854"/>
                  <a:gd name="T24" fmla="*/ 2147483647 w 642"/>
                  <a:gd name="T25" fmla="*/ 2147483647 h 1854"/>
                  <a:gd name="T26" fmla="*/ 2147483647 w 642"/>
                  <a:gd name="T27" fmla="*/ 2147483647 h 1854"/>
                  <a:gd name="T28" fmla="*/ 2147483647 w 642"/>
                  <a:gd name="T29" fmla="*/ 2147483647 h 1854"/>
                  <a:gd name="T30" fmla="*/ 2147483647 w 642"/>
                  <a:gd name="T31" fmla="*/ 2147483647 h 1854"/>
                  <a:gd name="T32" fmla="*/ 2147483647 w 642"/>
                  <a:gd name="T33" fmla="*/ 2147483647 h 1854"/>
                  <a:gd name="T34" fmla="*/ 2147483647 w 642"/>
                  <a:gd name="T35" fmla="*/ 2147483647 h 1854"/>
                  <a:gd name="T36" fmla="*/ 2147483647 w 642"/>
                  <a:gd name="T37" fmla="*/ 2147483647 h 1854"/>
                  <a:gd name="T38" fmla="*/ 2147483647 w 642"/>
                  <a:gd name="T39" fmla="*/ 2147483647 h 1854"/>
                  <a:gd name="T40" fmla="*/ 2147483647 w 642"/>
                  <a:gd name="T41" fmla="*/ 0 h 1854"/>
                  <a:gd name="T42" fmla="*/ 2147483647 w 642"/>
                  <a:gd name="T43" fmla="*/ 2147483647 h 1854"/>
                  <a:gd name="T44" fmla="*/ 2147483647 w 642"/>
                  <a:gd name="T45" fmla="*/ 2147483647 h 1854"/>
                  <a:gd name="T46" fmla="*/ 2147483647 w 642"/>
                  <a:gd name="T47" fmla="*/ 2147483647 h 1854"/>
                  <a:gd name="T48" fmla="*/ 2147483647 w 642"/>
                  <a:gd name="T49" fmla="*/ 2147483647 h 1854"/>
                  <a:gd name="T50" fmla="*/ 2147483647 w 642"/>
                  <a:gd name="T51" fmla="*/ 2147483647 h 1854"/>
                  <a:gd name="T52" fmla="*/ 2147483647 w 642"/>
                  <a:gd name="T53" fmla="*/ 2147483647 h 1854"/>
                  <a:gd name="T54" fmla="*/ 2147483647 w 642"/>
                  <a:gd name="T55" fmla="*/ 2147483647 h 1854"/>
                  <a:gd name="T56" fmla="*/ 2147483647 w 642"/>
                  <a:gd name="T57" fmla="*/ 2147483647 h 1854"/>
                  <a:gd name="T58" fmla="*/ 2147483647 w 642"/>
                  <a:gd name="T59" fmla="*/ 2147483647 h 1854"/>
                  <a:gd name="T60" fmla="*/ 2147483647 w 642"/>
                  <a:gd name="T61" fmla="*/ 2147483647 h 1854"/>
                  <a:gd name="T62" fmla="*/ 2147483647 w 642"/>
                  <a:gd name="T63" fmla="*/ 2147483647 h 1854"/>
                  <a:gd name="T64" fmla="*/ 2147483647 w 642"/>
                  <a:gd name="T65" fmla="*/ 2147483647 h 1854"/>
                  <a:gd name="T66" fmla="*/ 0 w 642"/>
                  <a:gd name="T67" fmla="*/ 2147483647 h 1854"/>
                  <a:gd name="T68" fmla="*/ 2147483647 w 642"/>
                  <a:gd name="T69" fmla="*/ 2147483647 h 1854"/>
                  <a:gd name="T70" fmla="*/ 2147483647 w 642"/>
                  <a:gd name="T71" fmla="*/ 2147483647 h 1854"/>
                  <a:gd name="T72" fmla="*/ 2147483647 w 642"/>
                  <a:gd name="T73" fmla="*/ 2147483647 h 1854"/>
                  <a:gd name="T74" fmla="*/ 2147483647 w 642"/>
                  <a:gd name="T75" fmla="*/ 2147483647 h 1854"/>
                  <a:gd name="T76" fmla="*/ 2147483647 w 642"/>
                  <a:gd name="T77" fmla="*/ 2147483647 h 1854"/>
                  <a:gd name="T78" fmla="*/ 2147483647 w 642"/>
                  <a:gd name="T79" fmla="*/ 2147483647 h 1854"/>
                  <a:gd name="T80" fmla="*/ 2147483647 w 642"/>
                  <a:gd name="T81" fmla="*/ 2147483647 h 1854"/>
                  <a:gd name="T82" fmla="*/ 2147483647 w 642"/>
                  <a:gd name="T83" fmla="*/ 2147483647 h 1854"/>
                  <a:gd name="T84" fmla="*/ 2147483647 w 642"/>
                  <a:gd name="T85" fmla="*/ 2147483647 h 1854"/>
                  <a:gd name="T86" fmla="*/ 2147483647 w 642"/>
                  <a:gd name="T87" fmla="*/ 2147483647 h 1854"/>
                  <a:gd name="T88" fmla="*/ 2147483647 w 642"/>
                  <a:gd name="T89" fmla="*/ 2147483647 h 1854"/>
                  <a:gd name="T90" fmla="*/ 2147483647 w 642"/>
                  <a:gd name="T91" fmla="*/ 2147483647 h 1854"/>
                  <a:gd name="T92" fmla="*/ 2147483647 w 642"/>
                  <a:gd name="T93" fmla="*/ 2147483647 h 1854"/>
                  <a:gd name="T94" fmla="*/ 2147483647 w 642"/>
                  <a:gd name="T95" fmla="*/ 2147483647 h 1854"/>
                  <a:gd name="T96" fmla="*/ 2147483647 w 642"/>
                  <a:gd name="T97" fmla="*/ 2147483647 h 1854"/>
                  <a:gd name="T98" fmla="*/ 2147483647 w 642"/>
                  <a:gd name="T99" fmla="*/ 2147483647 h 1854"/>
                  <a:gd name="T100" fmla="*/ 2147483647 w 642"/>
                  <a:gd name="T101" fmla="*/ 2147483647 h 1854"/>
                  <a:gd name="T102" fmla="*/ 2147483647 w 642"/>
                  <a:gd name="T103" fmla="*/ 2147483647 h 1854"/>
                  <a:gd name="T104" fmla="*/ 2147483647 w 642"/>
                  <a:gd name="T105" fmla="*/ 2147483647 h 1854"/>
                  <a:gd name="T106" fmla="*/ 2147483647 w 642"/>
                  <a:gd name="T107" fmla="*/ 2147483647 h 1854"/>
                  <a:gd name="T108" fmla="*/ 2147483647 w 642"/>
                  <a:gd name="T109" fmla="*/ 2147483647 h 1854"/>
                  <a:gd name="T110" fmla="*/ 2147483647 w 642"/>
                  <a:gd name="T111" fmla="*/ 2147483647 h 1854"/>
                  <a:gd name="T112" fmla="*/ 2147483647 w 642"/>
                  <a:gd name="T113" fmla="*/ 2147483647 h 1854"/>
                  <a:gd name="T114" fmla="*/ 2147483647 w 642"/>
                  <a:gd name="T115" fmla="*/ 2147483647 h 18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2"/>
                  <a:gd name="T175" fmla="*/ 0 h 1854"/>
                  <a:gd name="T176" fmla="*/ 642 w 642"/>
                  <a:gd name="T177" fmla="*/ 1854 h 18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2" h="1854">
                    <a:moveTo>
                      <a:pt x="642" y="1559"/>
                    </a:moveTo>
                    <a:lnTo>
                      <a:pt x="638" y="1547"/>
                    </a:lnTo>
                    <a:lnTo>
                      <a:pt x="613" y="1535"/>
                    </a:lnTo>
                    <a:lnTo>
                      <a:pt x="593" y="1518"/>
                    </a:lnTo>
                    <a:lnTo>
                      <a:pt x="568" y="1493"/>
                    </a:lnTo>
                    <a:lnTo>
                      <a:pt x="564" y="1489"/>
                    </a:lnTo>
                    <a:lnTo>
                      <a:pt x="555" y="1489"/>
                    </a:lnTo>
                    <a:lnTo>
                      <a:pt x="535" y="1489"/>
                    </a:lnTo>
                    <a:lnTo>
                      <a:pt x="506" y="1493"/>
                    </a:lnTo>
                    <a:lnTo>
                      <a:pt x="481" y="1472"/>
                    </a:lnTo>
                    <a:lnTo>
                      <a:pt x="456" y="1447"/>
                    </a:lnTo>
                    <a:lnTo>
                      <a:pt x="423" y="1402"/>
                    </a:lnTo>
                    <a:lnTo>
                      <a:pt x="402" y="1365"/>
                    </a:lnTo>
                    <a:lnTo>
                      <a:pt x="398" y="1356"/>
                    </a:lnTo>
                    <a:lnTo>
                      <a:pt x="402" y="1356"/>
                    </a:lnTo>
                    <a:lnTo>
                      <a:pt x="406" y="1356"/>
                    </a:lnTo>
                    <a:lnTo>
                      <a:pt x="414" y="1352"/>
                    </a:lnTo>
                    <a:lnTo>
                      <a:pt x="431" y="1340"/>
                    </a:lnTo>
                    <a:lnTo>
                      <a:pt x="456" y="1311"/>
                    </a:lnTo>
                    <a:lnTo>
                      <a:pt x="456" y="1294"/>
                    </a:lnTo>
                    <a:lnTo>
                      <a:pt x="460" y="1244"/>
                    </a:lnTo>
                    <a:lnTo>
                      <a:pt x="464" y="1099"/>
                    </a:lnTo>
                    <a:lnTo>
                      <a:pt x="472" y="888"/>
                    </a:lnTo>
                    <a:lnTo>
                      <a:pt x="468" y="867"/>
                    </a:lnTo>
                    <a:lnTo>
                      <a:pt x="468" y="850"/>
                    </a:lnTo>
                    <a:lnTo>
                      <a:pt x="472" y="842"/>
                    </a:lnTo>
                    <a:lnTo>
                      <a:pt x="477" y="854"/>
                    </a:lnTo>
                    <a:lnTo>
                      <a:pt x="477" y="871"/>
                    </a:lnTo>
                    <a:lnTo>
                      <a:pt x="477" y="900"/>
                    </a:lnTo>
                    <a:lnTo>
                      <a:pt x="477" y="933"/>
                    </a:lnTo>
                    <a:lnTo>
                      <a:pt x="485" y="946"/>
                    </a:lnTo>
                    <a:lnTo>
                      <a:pt x="493" y="946"/>
                    </a:lnTo>
                    <a:lnTo>
                      <a:pt x="506" y="946"/>
                    </a:lnTo>
                    <a:lnTo>
                      <a:pt x="514" y="950"/>
                    </a:lnTo>
                    <a:lnTo>
                      <a:pt x="518" y="946"/>
                    </a:lnTo>
                    <a:lnTo>
                      <a:pt x="526" y="946"/>
                    </a:lnTo>
                    <a:lnTo>
                      <a:pt x="530" y="946"/>
                    </a:lnTo>
                    <a:lnTo>
                      <a:pt x="535" y="946"/>
                    </a:lnTo>
                    <a:lnTo>
                      <a:pt x="539" y="946"/>
                    </a:lnTo>
                    <a:lnTo>
                      <a:pt x="547" y="937"/>
                    </a:lnTo>
                    <a:lnTo>
                      <a:pt x="547" y="921"/>
                    </a:lnTo>
                    <a:lnTo>
                      <a:pt x="547" y="912"/>
                    </a:lnTo>
                    <a:lnTo>
                      <a:pt x="547" y="883"/>
                    </a:lnTo>
                    <a:lnTo>
                      <a:pt x="543" y="875"/>
                    </a:lnTo>
                    <a:lnTo>
                      <a:pt x="539" y="871"/>
                    </a:lnTo>
                    <a:lnTo>
                      <a:pt x="539" y="867"/>
                    </a:lnTo>
                    <a:lnTo>
                      <a:pt x="535" y="854"/>
                    </a:lnTo>
                    <a:lnTo>
                      <a:pt x="535" y="821"/>
                    </a:lnTo>
                    <a:lnTo>
                      <a:pt x="539" y="767"/>
                    </a:lnTo>
                    <a:lnTo>
                      <a:pt x="539" y="738"/>
                    </a:lnTo>
                    <a:lnTo>
                      <a:pt x="518" y="647"/>
                    </a:lnTo>
                    <a:lnTo>
                      <a:pt x="497" y="539"/>
                    </a:lnTo>
                    <a:lnTo>
                      <a:pt x="485" y="444"/>
                    </a:lnTo>
                    <a:lnTo>
                      <a:pt x="456" y="336"/>
                    </a:lnTo>
                    <a:lnTo>
                      <a:pt x="443" y="307"/>
                    </a:lnTo>
                    <a:lnTo>
                      <a:pt x="431" y="286"/>
                    </a:lnTo>
                    <a:lnTo>
                      <a:pt x="414" y="274"/>
                    </a:lnTo>
                    <a:lnTo>
                      <a:pt x="394" y="270"/>
                    </a:lnTo>
                    <a:lnTo>
                      <a:pt x="381" y="265"/>
                    </a:lnTo>
                    <a:lnTo>
                      <a:pt x="365" y="265"/>
                    </a:lnTo>
                    <a:lnTo>
                      <a:pt x="352" y="270"/>
                    </a:lnTo>
                    <a:lnTo>
                      <a:pt x="340" y="270"/>
                    </a:lnTo>
                    <a:lnTo>
                      <a:pt x="336" y="257"/>
                    </a:lnTo>
                    <a:lnTo>
                      <a:pt x="331" y="245"/>
                    </a:lnTo>
                    <a:lnTo>
                      <a:pt x="331" y="228"/>
                    </a:lnTo>
                    <a:lnTo>
                      <a:pt x="331" y="203"/>
                    </a:lnTo>
                    <a:lnTo>
                      <a:pt x="331" y="174"/>
                    </a:lnTo>
                    <a:lnTo>
                      <a:pt x="331" y="145"/>
                    </a:lnTo>
                    <a:lnTo>
                      <a:pt x="331" y="116"/>
                    </a:lnTo>
                    <a:lnTo>
                      <a:pt x="319" y="83"/>
                    </a:lnTo>
                    <a:lnTo>
                      <a:pt x="315" y="66"/>
                    </a:lnTo>
                    <a:lnTo>
                      <a:pt x="302" y="50"/>
                    </a:lnTo>
                    <a:lnTo>
                      <a:pt x="290" y="37"/>
                    </a:lnTo>
                    <a:lnTo>
                      <a:pt x="277" y="25"/>
                    </a:lnTo>
                    <a:lnTo>
                      <a:pt x="248" y="8"/>
                    </a:lnTo>
                    <a:lnTo>
                      <a:pt x="224" y="0"/>
                    </a:lnTo>
                    <a:lnTo>
                      <a:pt x="190" y="0"/>
                    </a:lnTo>
                    <a:lnTo>
                      <a:pt x="157" y="8"/>
                    </a:lnTo>
                    <a:lnTo>
                      <a:pt x="124" y="17"/>
                    </a:lnTo>
                    <a:lnTo>
                      <a:pt x="107" y="25"/>
                    </a:lnTo>
                    <a:lnTo>
                      <a:pt x="95" y="33"/>
                    </a:lnTo>
                    <a:lnTo>
                      <a:pt x="87" y="46"/>
                    </a:lnTo>
                    <a:lnTo>
                      <a:pt x="87" y="54"/>
                    </a:lnTo>
                    <a:lnTo>
                      <a:pt x="87" y="62"/>
                    </a:lnTo>
                    <a:lnTo>
                      <a:pt x="91" y="71"/>
                    </a:lnTo>
                    <a:lnTo>
                      <a:pt x="87" y="87"/>
                    </a:lnTo>
                    <a:lnTo>
                      <a:pt x="87" y="120"/>
                    </a:lnTo>
                    <a:lnTo>
                      <a:pt x="87" y="133"/>
                    </a:lnTo>
                    <a:lnTo>
                      <a:pt x="91" y="137"/>
                    </a:lnTo>
                    <a:lnTo>
                      <a:pt x="95" y="141"/>
                    </a:lnTo>
                    <a:lnTo>
                      <a:pt x="103" y="149"/>
                    </a:lnTo>
                    <a:lnTo>
                      <a:pt x="95" y="170"/>
                    </a:lnTo>
                    <a:lnTo>
                      <a:pt x="91" y="191"/>
                    </a:lnTo>
                    <a:lnTo>
                      <a:pt x="99" y="195"/>
                    </a:lnTo>
                    <a:lnTo>
                      <a:pt x="107" y="195"/>
                    </a:lnTo>
                    <a:lnTo>
                      <a:pt x="112" y="203"/>
                    </a:lnTo>
                    <a:lnTo>
                      <a:pt x="112" y="207"/>
                    </a:lnTo>
                    <a:lnTo>
                      <a:pt x="116" y="212"/>
                    </a:lnTo>
                    <a:lnTo>
                      <a:pt x="116" y="220"/>
                    </a:lnTo>
                    <a:lnTo>
                      <a:pt x="120" y="224"/>
                    </a:lnTo>
                    <a:lnTo>
                      <a:pt x="124" y="228"/>
                    </a:lnTo>
                    <a:lnTo>
                      <a:pt x="128" y="241"/>
                    </a:lnTo>
                    <a:lnTo>
                      <a:pt x="128" y="249"/>
                    </a:lnTo>
                    <a:lnTo>
                      <a:pt x="132" y="253"/>
                    </a:lnTo>
                    <a:lnTo>
                      <a:pt x="141" y="253"/>
                    </a:lnTo>
                    <a:lnTo>
                      <a:pt x="165" y="253"/>
                    </a:lnTo>
                    <a:lnTo>
                      <a:pt x="174" y="253"/>
                    </a:lnTo>
                    <a:lnTo>
                      <a:pt x="178" y="257"/>
                    </a:lnTo>
                    <a:lnTo>
                      <a:pt x="182" y="265"/>
                    </a:lnTo>
                    <a:lnTo>
                      <a:pt x="182" y="270"/>
                    </a:lnTo>
                    <a:lnTo>
                      <a:pt x="182" y="278"/>
                    </a:lnTo>
                    <a:lnTo>
                      <a:pt x="78" y="394"/>
                    </a:lnTo>
                    <a:lnTo>
                      <a:pt x="70" y="406"/>
                    </a:lnTo>
                    <a:lnTo>
                      <a:pt x="70" y="419"/>
                    </a:lnTo>
                    <a:lnTo>
                      <a:pt x="74" y="448"/>
                    </a:lnTo>
                    <a:lnTo>
                      <a:pt x="70" y="518"/>
                    </a:lnTo>
                    <a:lnTo>
                      <a:pt x="62" y="610"/>
                    </a:lnTo>
                    <a:lnTo>
                      <a:pt x="49" y="713"/>
                    </a:lnTo>
                    <a:lnTo>
                      <a:pt x="16" y="713"/>
                    </a:lnTo>
                    <a:lnTo>
                      <a:pt x="0" y="971"/>
                    </a:lnTo>
                    <a:lnTo>
                      <a:pt x="78" y="971"/>
                    </a:lnTo>
                    <a:lnTo>
                      <a:pt x="83" y="979"/>
                    </a:lnTo>
                    <a:lnTo>
                      <a:pt x="87" y="983"/>
                    </a:lnTo>
                    <a:lnTo>
                      <a:pt x="107" y="987"/>
                    </a:lnTo>
                    <a:lnTo>
                      <a:pt x="128" y="987"/>
                    </a:lnTo>
                    <a:lnTo>
                      <a:pt x="132" y="1016"/>
                    </a:lnTo>
                    <a:lnTo>
                      <a:pt x="136" y="1058"/>
                    </a:lnTo>
                    <a:lnTo>
                      <a:pt x="149" y="1165"/>
                    </a:lnTo>
                    <a:lnTo>
                      <a:pt x="157" y="1261"/>
                    </a:lnTo>
                    <a:lnTo>
                      <a:pt x="165" y="1356"/>
                    </a:lnTo>
                    <a:lnTo>
                      <a:pt x="211" y="1356"/>
                    </a:lnTo>
                    <a:lnTo>
                      <a:pt x="224" y="1373"/>
                    </a:lnTo>
                    <a:lnTo>
                      <a:pt x="257" y="1398"/>
                    </a:lnTo>
                    <a:lnTo>
                      <a:pt x="298" y="1439"/>
                    </a:lnTo>
                    <a:lnTo>
                      <a:pt x="302" y="1539"/>
                    </a:lnTo>
                    <a:lnTo>
                      <a:pt x="307" y="1613"/>
                    </a:lnTo>
                    <a:lnTo>
                      <a:pt x="307" y="1659"/>
                    </a:lnTo>
                    <a:lnTo>
                      <a:pt x="298" y="1688"/>
                    </a:lnTo>
                    <a:lnTo>
                      <a:pt x="294" y="1700"/>
                    </a:lnTo>
                    <a:lnTo>
                      <a:pt x="282" y="1734"/>
                    </a:lnTo>
                    <a:lnTo>
                      <a:pt x="265" y="1759"/>
                    </a:lnTo>
                    <a:lnTo>
                      <a:pt x="244" y="1788"/>
                    </a:lnTo>
                    <a:lnTo>
                      <a:pt x="232" y="1792"/>
                    </a:lnTo>
                    <a:lnTo>
                      <a:pt x="203" y="1804"/>
                    </a:lnTo>
                    <a:lnTo>
                      <a:pt x="174" y="1812"/>
                    </a:lnTo>
                    <a:lnTo>
                      <a:pt x="157" y="1821"/>
                    </a:lnTo>
                    <a:lnTo>
                      <a:pt x="153" y="1825"/>
                    </a:lnTo>
                    <a:lnTo>
                      <a:pt x="153" y="1829"/>
                    </a:lnTo>
                    <a:lnTo>
                      <a:pt x="157" y="1833"/>
                    </a:lnTo>
                    <a:lnTo>
                      <a:pt x="170" y="1841"/>
                    </a:lnTo>
                    <a:lnTo>
                      <a:pt x="178" y="1841"/>
                    </a:lnTo>
                    <a:lnTo>
                      <a:pt x="265" y="1850"/>
                    </a:lnTo>
                    <a:lnTo>
                      <a:pt x="286" y="1850"/>
                    </a:lnTo>
                    <a:lnTo>
                      <a:pt x="307" y="1833"/>
                    </a:lnTo>
                    <a:lnTo>
                      <a:pt x="331" y="1812"/>
                    </a:lnTo>
                    <a:lnTo>
                      <a:pt x="352" y="1796"/>
                    </a:lnTo>
                    <a:lnTo>
                      <a:pt x="356" y="1796"/>
                    </a:lnTo>
                    <a:lnTo>
                      <a:pt x="365" y="1796"/>
                    </a:lnTo>
                    <a:lnTo>
                      <a:pt x="369" y="1800"/>
                    </a:lnTo>
                    <a:lnTo>
                      <a:pt x="365" y="1854"/>
                    </a:lnTo>
                    <a:lnTo>
                      <a:pt x="369" y="1854"/>
                    </a:lnTo>
                    <a:lnTo>
                      <a:pt x="377" y="1854"/>
                    </a:lnTo>
                    <a:lnTo>
                      <a:pt x="381" y="1825"/>
                    </a:lnTo>
                    <a:lnTo>
                      <a:pt x="385" y="1800"/>
                    </a:lnTo>
                    <a:lnTo>
                      <a:pt x="394" y="1779"/>
                    </a:lnTo>
                    <a:lnTo>
                      <a:pt x="402" y="1763"/>
                    </a:lnTo>
                    <a:lnTo>
                      <a:pt x="398" y="1750"/>
                    </a:lnTo>
                    <a:lnTo>
                      <a:pt x="389" y="1734"/>
                    </a:lnTo>
                    <a:lnTo>
                      <a:pt x="381" y="1709"/>
                    </a:lnTo>
                    <a:lnTo>
                      <a:pt x="377" y="1676"/>
                    </a:lnTo>
                    <a:lnTo>
                      <a:pt x="377" y="1651"/>
                    </a:lnTo>
                    <a:lnTo>
                      <a:pt x="381" y="1626"/>
                    </a:lnTo>
                    <a:lnTo>
                      <a:pt x="385" y="1601"/>
                    </a:lnTo>
                    <a:lnTo>
                      <a:pt x="398" y="1547"/>
                    </a:lnTo>
                    <a:lnTo>
                      <a:pt x="402" y="1510"/>
                    </a:lnTo>
                    <a:lnTo>
                      <a:pt x="435" y="1530"/>
                    </a:lnTo>
                    <a:lnTo>
                      <a:pt x="468" y="1551"/>
                    </a:lnTo>
                    <a:lnTo>
                      <a:pt x="501" y="1584"/>
                    </a:lnTo>
                    <a:lnTo>
                      <a:pt x="547" y="1642"/>
                    </a:lnTo>
                    <a:lnTo>
                      <a:pt x="555" y="1647"/>
                    </a:lnTo>
                    <a:lnTo>
                      <a:pt x="564" y="1659"/>
                    </a:lnTo>
                    <a:lnTo>
                      <a:pt x="572" y="1688"/>
                    </a:lnTo>
                    <a:lnTo>
                      <a:pt x="576" y="1734"/>
                    </a:lnTo>
                    <a:lnTo>
                      <a:pt x="576" y="1767"/>
                    </a:lnTo>
                    <a:lnTo>
                      <a:pt x="580" y="1775"/>
                    </a:lnTo>
                    <a:lnTo>
                      <a:pt x="589" y="1775"/>
                    </a:lnTo>
                    <a:lnTo>
                      <a:pt x="589" y="1771"/>
                    </a:lnTo>
                    <a:lnTo>
                      <a:pt x="605" y="1746"/>
                    </a:lnTo>
                    <a:lnTo>
                      <a:pt x="626" y="1709"/>
                    </a:lnTo>
                    <a:lnTo>
                      <a:pt x="630" y="1692"/>
                    </a:lnTo>
                    <a:lnTo>
                      <a:pt x="634" y="1671"/>
                    </a:lnTo>
                    <a:lnTo>
                      <a:pt x="626" y="1647"/>
                    </a:lnTo>
                    <a:lnTo>
                      <a:pt x="613" y="1622"/>
                    </a:lnTo>
                    <a:lnTo>
                      <a:pt x="597" y="1593"/>
                    </a:lnTo>
                    <a:lnTo>
                      <a:pt x="589" y="1568"/>
                    </a:lnTo>
                    <a:lnTo>
                      <a:pt x="589" y="1543"/>
                    </a:lnTo>
                    <a:lnTo>
                      <a:pt x="642" y="1559"/>
                    </a:lnTo>
                    <a:close/>
                    <a:moveTo>
                      <a:pt x="373" y="635"/>
                    </a:moveTo>
                    <a:lnTo>
                      <a:pt x="373" y="635"/>
                    </a:lnTo>
                    <a:lnTo>
                      <a:pt x="381" y="614"/>
                    </a:lnTo>
                    <a:lnTo>
                      <a:pt x="389" y="597"/>
                    </a:lnTo>
                    <a:lnTo>
                      <a:pt x="394" y="597"/>
                    </a:lnTo>
                    <a:lnTo>
                      <a:pt x="398" y="610"/>
                    </a:lnTo>
                    <a:lnTo>
                      <a:pt x="406" y="630"/>
                    </a:lnTo>
                    <a:lnTo>
                      <a:pt x="414" y="676"/>
                    </a:lnTo>
                    <a:lnTo>
                      <a:pt x="414" y="701"/>
                    </a:lnTo>
                    <a:lnTo>
                      <a:pt x="394" y="668"/>
                    </a:lnTo>
                    <a:lnTo>
                      <a:pt x="373" y="6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8965" name="Gruppe 955"/>
              <p:cNvGrpSpPr>
                <a:grpSpLocks/>
              </p:cNvGrpSpPr>
              <p:nvPr/>
            </p:nvGrpSpPr>
            <p:grpSpPr bwMode="auto">
              <a:xfrm>
                <a:off x="1405915" y="3100337"/>
                <a:ext cx="1225097" cy="2718773"/>
                <a:chOff x="1405915" y="3100337"/>
                <a:chExt cx="1225097" cy="2718773"/>
              </a:xfrm>
            </p:grpSpPr>
            <p:sp>
              <p:nvSpPr>
                <p:cNvPr id="38966" name="Freeform 810"/>
                <p:cNvSpPr>
                  <a:spLocks/>
                </p:cNvSpPr>
                <p:nvPr/>
              </p:nvSpPr>
              <p:spPr bwMode="auto">
                <a:xfrm>
                  <a:off x="1405915" y="3100337"/>
                  <a:ext cx="1225097" cy="2718773"/>
                </a:xfrm>
                <a:custGeom>
                  <a:avLst/>
                  <a:gdLst>
                    <a:gd name="T0" fmla="*/ 2147483647 w 772"/>
                    <a:gd name="T1" fmla="*/ 2147483647 h 1717"/>
                    <a:gd name="T2" fmla="*/ 2147483647 w 772"/>
                    <a:gd name="T3" fmla="*/ 2147483647 h 1717"/>
                    <a:gd name="T4" fmla="*/ 2147483647 w 772"/>
                    <a:gd name="T5" fmla="*/ 2147483647 h 1717"/>
                    <a:gd name="T6" fmla="*/ 2147483647 w 772"/>
                    <a:gd name="T7" fmla="*/ 2147483647 h 1717"/>
                    <a:gd name="T8" fmla="*/ 2147483647 w 772"/>
                    <a:gd name="T9" fmla="*/ 2147483647 h 1717"/>
                    <a:gd name="T10" fmla="*/ 2147483647 w 772"/>
                    <a:gd name="T11" fmla="*/ 2147483647 h 1717"/>
                    <a:gd name="T12" fmla="*/ 2147483647 w 772"/>
                    <a:gd name="T13" fmla="*/ 2147483647 h 1717"/>
                    <a:gd name="T14" fmla="*/ 2147483647 w 772"/>
                    <a:gd name="T15" fmla="*/ 2147483647 h 1717"/>
                    <a:gd name="T16" fmla="*/ 2147483647 w 772"/>
                    <a:gd name="T17" fmla="*/ 2147483647 h 1717"/>
                    <a:gd name="T18" fmla="*/ 2147483647 w 772"/>
                    <a:gd name="T19" fmla="*/ 2147483647 h 1717"/>
                    <a:gd name="T20" fmla="*/ 2147483647 w 772"/>
                    <a:gd name="T21" fmla="*/ 2147483647 h 1717"/>
                    <a:gd name="T22" fmla="*/ 2147483647 w 772"/>
                    <a:gd name="T23" fmla="*/ 2147483647 h 1717"/>
                    <a:gd name="T24" fmla="*/ 2147483647 w 772"/>
                    <a:gd name="T25" fmla="*/ 2147483647 h 1717"/>
                    <a:gd name="T26" fmla="*/ 2147483647 w 772"/>
                    <a:gd name="T27" fmla="*/ 2147483647 h 1717"/>
                    <a:gd name="T28" fmla="*/ 2147483647 w 772"/>
                    <a:gd name="T29" fmla="*/ 2147483647 h 1717"/>
                    <a:gd name="T30" fmla="*/ 2147483647 w 772"/>
                    <a:gd name="T31" fmla="*/ 2147483647 h 1717"/>
                    <a:gd name="T32" fmla="*/ 2147483647 w 772"/>
                    <a:gd name="T33" fmla="*/ 2147483647 h 1717"/>
                    <a:gd name="T34" fmla="*/ 2147483647 w 772"/>
                    <a:gd name="T35" fmla="*/ 2147483647 h 1717"/>
                    <a:gd name="T36" fmla="*/ 2147483647 w 772"/>
                    <a:gd name="T37" fmla="*/ 2147483647 h 1717"/>
                    <a:gd name="T38" fmla="*/ 2147483647 w 772"/>
                    <a:gd name="T39" fmla="*/ 2147483647 h 1717"/>
                    <a:gd name="T40" fmla="*/ 2147483647 w 772"/>
                    <a:gd name="T41" fmla="*/ 2147483647 h 1717"/>
                    <a:gd name="T42" fmla="*/ 2147483647 w 772"/>
                    <a:gd name="T43" fmla="*/ 2147483647 h 1717"/>
                    <a:gd name="T44" fmla="*/ 2147483647 w 772"/>
                    <a:gd name="T45" fmla="*/ 2147483647 h 1717"/>
                    <a:gd name="T46" fmla="*/ 2147483647 w 772"/>
                    <a:gd name="T47" fmla="*/ 2147483647 h 1717"/>
                    <a:gd name="T48" fmla="*/ 2147483647 w 772"/>
                    <a:gd name="T49" fmla="*/ 2147483647 h 1717"/>
                    <a:gd name="T50" fmla="*/ 2147483647 w 772"/>
                    <a:gd name="T51" fmla="*/ 2147483647 h 1717"/>
                    <a:gd name="T52" fmla="*/ 2147483647 w 772"/>
                    <a:gd name="T53" fmla="*/ 2147483647 h 1717"/>
                    <a:gd name="T54" fmla="*/ 2147483647 w 772"/>
                    <a:gd name="T55" fmla="*/ 2147483647 h 1717"/>
                    <a:gd name="T56" fmla="*/ 2147483647 w 772"/>
                    <a:gd name="T57" fmla="*/ 2147483647 h 1717"/>
                    <a:gd name="T58" fmla="*/ 2147483647 w 772"/>
                    <a:gd name="T59" fmla="*/ 2147483647 h 1717"/>
                    <a:gd name="T60" fmla="*/ 2147483647 w 772"/>
                    <a:gd name="T61" fmla="*/ 2147483647 h 1717"/>
                    <a:gd name="T62" fmla="*/ 2147483647 w 772"/>
                    <a:gd name="T63" fmla="*/ 2147483647 h 1717"/>
                    <a:gd name="T64" fmla="*/ 2147483647 w 772"/>
                    <a:gd name="T65" fmla="*/ 2147483647 h 1717"/>
                    <a:gd name="T66" fmla="*/ 2147483647 w 772"/>
                    <a:gd name="T67" fmla="*/ 2147483647 h 1717"/>
                    <a:gd name="T68" fmla="*/ 2147483647 w 772"/>
                    <a:gd name="T69" fmla="*/ 2147483647 h 1717"/>
                    <a:gd name="T70" fmla="*/ 2147483647 w 772"/>
                    <a:gd name="T71" fmla="*/ 2147483647 h 1717"/>
                    <a:gd name="T72" fmla="*/ 2147483647 w 772"/>
                    <a:gd name="T73" fmla="*/ 2147483647 h 1717"/>
                    <a:gd name="T74" fmla="*/ 2147483647 w 772"/>
                    <a:gd name="T75" fmla="*/ 2147483647 h 1717"/>
                    <a:gd name="T76" fmla="*/ 2147483647 w 772"/>
                    <a:gd name="T77" fmla="*/ 2147483647 h 1717"/>
                    <a:gd name="T78" fmla="*/ 2147483647 w 772"/>
                    <a:gd name="T79" fmla="*/ 2147483647 h 1717"/>
                    <a:gd name="T80" fmla="*/ 2147483647 w 772"/>
                    <a:gd name="T81" fmla="*/ 2147483647 h 1717"/>
                    <a:gd name="T82" fmla="*/ 2147483647 w 772"/>
                    <a:gd name="T83" fmla="*/ 2147483647 h 1717"/>
                    <a:gd name="T84" fmla="*/ 2147483647 w 772"/>
                    <a:gd name="T85" fmla="*/ 2147483647 h 1717"/>
                    <a:gd name="T86" fmla="*/ 2147483647 w 772"/>
                    <a:gd name="T87" fmla="*/ 2147483647 h 1717"/>
                    <a:gd name="T88" fmla="*/ 2147483647 w 772"/>
                    <a:gd name="T89" fmla="*/ 2147483647 h 1717"/>
                    <a:gd name="T90" fmla="*/ 2147483647 w 772"/>
                    <a:gd name="T91" fmla="*/ 2147483647 h 1717"/>
                    <a:gd name="T92" fmla="*/ 2147483647 w 772"/>
                    <a:gd name="T93" fmla="*/ 2147483647 h 1717"/>
                    <a:gd name="T94" fmla="*/ 2147483647 w 772"/>
                    <a:gd name="T95" fmla="*/ 2147483647 h 1717"/>
                    <a:gd name="T96" fmla="*/ 2147483647 w 772"/>
                    <a:gd name="T97" fmla="*/ 2147483647 h 1717"/>
                    <a:gd name="T98" fmla="*/ 2147483647 w 772"/>
                    <a:gd name="T99" fmla="*/ 2147483647 h 1717"/>
                    <a:gd name="T100" fmla="*/ 2147483647 w 772"/>
                    <a:gd name="T101" fmla="*/ 2147483647 h 1717"/>
                    <a:gd name="T102" fmla="*/ 2147483647 w 772"/>
                    <a:gd name="T103" fmla="*/ 2147483647 h 1717"/>
                    <a:gd name="T104" fmla="*/ 2147483647 w 772"/>
                    <a:gd name="T105" fmla="*/ 2147483647 h 1717"/>
                    <a:gd name="T106" fmla="*/ 2147483647 w 772"/>
                    <a:gd name="T107" fmla="*/ 2147483647 h 17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2"/>
                    <a:gd name="T163" fmla="*/ 0 h 1717"/>
                    <a:gd name="T164" fmla="*/ 772 w 772"/>
                    <a:gd name="T165" fmla="*/ 1717 h 17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2" h="1717">
                      <a:moveTo>
                        <a:pt x="498" y="502"/>
                      </a:moveTo>
                      <a:lnTo>
                        <a:pt x="498" y="502"/>
                      </a:lnTo>
                      <a:lnTo>
                        <a:pt x="502" y="535"/>
                      </a:lnTo>
                      <a:lnTo>
                        <a:pt x="502" y="551"/>
                      </a:lnTo>
                      <a:lnTo>
                        <a:pt x="498" y="576"/>
                      </a:lnTo>
                      <a:lnTo>
                        <a:pt x="477" y="639"/>
                      </a:lnTo>
                      <a:lnTo>
                        <a:pt x="465" y="663"/>
                      </a:lnTo>
                      <a:lnTo>
                        <a:pt x="457" y="680"/>
                      </a:lnTo>
                      <a:lnTo>
                        <a:pt x="452" y="692"/>
                      </a:lnTo>
                      <a:lnTo>
                        <a:pt x="444" y="713"/>
                      </a:lnTo>
                      <a:lnTo>
                        <a:pt x="440" y="742"/>
                      </a:lnTo>
                      <a:lnTo>
                        <a:pt x="440" y="755"/>
                      </a:lnTo>
                      <a:lnTo>
                        <a:pt x="440" y="771"/>
                      </a:lnTo>
                      <a:lnTo>
                        <a:pt x="428" y="788"/>
                      </a:lnTo>
                      <a:lnTo>
                        <a:pt x="423" y="796"/>
                      </a:lnTo>
                      <a:lnTo>
                        <a:pt x="423" y="809"/>
                      </a:lnTo>
                      <a:lnTo>
                        <a:pt x="423" y="892"/>
                      </a:lnTo>
                      <a:lnTo>
                        <a:pt x="415" y="900"/>
                      </a:lnTo>
                      <a:lnTo>
                        <a:pt x="411" y="908"/>
                      </a:lnTo>
                      <a:lnTo>
                        <a:pt x="436" y="904"/>
                      </a:lnTo>
                      <a:lnTo>
                        <a:pt x="440" y="904"/>
                      </a:lnTo>
                      <a:lnTo>
                        <a:pt x="448" y="908"/>
                      </a:lnTo>
                      <a:lnTo>
                        <a:pt x="457" y="912"/>
                      </a:lnTo>
                      <a:lnTo>
                        <a:pt x="610" y="1099"/>
                      </a:lnTo>
                      <a:lnTo>
                        <a:pt x="614" y="1103"/>
                      </a:lnTo>
                      <a:lnTo>
                        <a:pt x="622" y="1120"/>
                      </a:lnTo>
                      <a:lnTo>
                        <a:pt x="627" y="1128"/>
                      </a:lnTo>
                      <a:lnTo>
                        <a:pt x="627" y="1140"/>
                      </a:lnTo>
                      <a:lnTo>
                        <a:pt x="627" y="1149"/>
                      </a:lnTo>
                      <a:lnTo>
                        <a:pt x="614" y="1161"/>
                      </a:lnTo>
                      <a:lnTo>
                        <a:pt x="552" y="1227"/>
                      </a:lnTo>
                      <a:lnTo>
                        <a:pt x="585" y="1269"/>
                      </a:lnTo>
                      <a:lnTo>
                        <a:pt x="618" y="1302"/>
                      </a:lnTo>
                      <a:lnTo>
                        <a:pt x="631" y="1315"/>
                      </a:lnTo>
                      <a:lnTo>
                        <a:pt x="647" y="1319"/>
                      </a:lnTo>
                      <a:lnTo>
                        <a:pt x="660" y="1327"/>
                      </a:lnTo>
                      <a:lnTo>
                        <a:pt x="668" y="1339"/>
                      </a:lnTo>
                      <a:lnTo>
                        <a:pt x="676" y="1348"/>
                      </a:lnTo>
                      <a:lnTo>
                        <a:pt x="681" y="1360"/>
                      </a:lnTo>
                      <a:lnTo>
                        <a:pt x="693" y="1360"/>
                      </a:lnTo>
                      <a:lnTo>
                        <a:pt x="701" y="1360"/>
                      </a:lnTo>
                      <a:lnTo>
                        <a:pt x="730" y="1364"/>
                      </a:lnTo>
                      <a:lnTo>
                        <a:pt x="747" y="1373"/>
                      </a:lnTo>
                      <a:lnTo>
                        <a:pt x="755" y="1381"/>
                      </a:lnTo>
                      <a:lnTo>
                        <a:pt x="755" y="1385"/>
                      </a:lnTo>
                      <a:lnTo>
                        <a:pt x="759" y="1422"/>
                      </a:lnTo>
                      <a:lnTo>
                        <a:pt x="764" y="1443"/>
                      </a:lnTo>
                      <a:lnTo>
                        <a:pt x="751" y="1443"/>
                      </a:lnTo>
                      <a:lnTo>
                        <a:pt x="755" y="1472"/>
                      </a:lnTo>
                      <a:lnTo>
                        <a:pt x="764" y="1497"/>
                      </a:lnTo>
                      <a:lnTo>
                        <a:pt x="768" y="1514"/>
                      </a:lnTo>
                      <a:lnTo>
                        <a:pt x="772" y="1534"/>
                      </a:lnTo>
                      <a:lnTo>
                        <a:pt x="768" y="1555"/>
                      </a:lnTo>
                      <a:lnTo>
                        <a:pt x="759" y="1597"/>
                      </a:lnTo>
                      <a:lnTo>
                        <a:pt x="747" y="1630"/>
                      </a:lnTo>
                      <a:lnTo>
                        <a:pt x="739" y="1646"/>
                      </a:lnTo>
                      <a:lnTo>
                        <a:pt x="739" y="1651"/>
                      </a:lnTo>
                      <a:lnTo>
                        <a:pt x="726" y="1663"/>
                      </a:lnTo>
                      <a:lnTo>
                        <a:pt x="722" y="1667"/>
                      </a:lnTo>
                      <a:lnTo>
                        <a:pt x="714" y="1671"/>
                      </a:lnTo>
                      <a:lnTo>
                        <a:pt x="701" y="1671"/>
                      </a:lnTo>
                      <a:lnTo>
                        <a:pt x="689" y="1671"/>
                      </a:lnTo>
                      <a:lnTo>
                        <a:pt x="681" y="1659"/>
                      </a:lnTo>
                      <a:lnTo>
                        <a:pt x="676" y="1642"/>
                      </a:lnTo>
                      <a:lnTo>
                        <a:pt x="672" y="1622"/>
                      </a:lnTo>
                      <a:lnTo>
                        <a:pt x="664" y="1580"/>
                      </a:lnTo>
                      <a:lnTo>
                        <a:pt x="660" y="1563"/>
                      </a:lnTo>
                      <a:lnTo>
                        <a:pt x="660" y="1551"/>
                      </a:lnTo>
                      <a:lnTo>
                        <a:pt x="656" y="1510"/>
                      </a:lnTo>
                      <a:lnTo>
                        <a:pt x="652" y="1501"/>
                      </a:lnTo>
                      <a:lnTo>
                        <a:pt x="647" y="1497"/>
                      </a:lnTo>
                      <a:lnTo>
                        <a:pt x="643" y="1493"/>
                      </a:lnTo>
                      <a:lnTo>
                        <a:pt x="635" y="1493"/>
                      </a:lnTo>
                      <a:lnTo>
                        <a:pt x="627" y="1493"/>
                      </a:lnTo>
                      <a:lnTo>
                        <a:pt x="614" y="1489"/>
                      </a:lnTo>
                      <a:lnTo>
                        <a:pt x="598" y="1472"/>
                      </a:lnTo>
                      <a:lnTo>
                        <a:pt x="548" y="1427"/>
                      </a:lnTo>
                      <a:lnTo>
                        <a:pt x="511" y="1398"/>
                      </a:lnTo>
                      <a:lnTo>
                        <a:pt x="432" y="1331"/>
                      </a:lnTo>
                      <a:lnTo>
                        <a:pt x="378" y="1393"/>
                      </a:lnTo>
                      <a:lnTo>
                        <a:pt x="369" y="1398"/>
                      </a:lnTo>
                      <a:lnTo>
                        <a:pt x="357" y="1402"/>
                      </a:lnTo>
                      <a:lnTo>
                        <a:pt x="349" y="1402"/>
                      </a:lnTo>
                      <a:lnTo>
                        <a:pt x="336" y="1398"/>
                      </a:lnTo>
                      <a:lnTo>
                        <a:pt x="324" y="1393"/>
                      </a:lnTo>
                      <a:lnTo>
                        <a:pt x="307" y="1381"/>
                      </a:lnTo>
                      <a:lnTo>
                        <a:pt x="274" y="1344"/>
                      </a:lnTo>
                      <a:lnTo>
                        <a:pt x="287" y="1451"/>
                      </a:lnTo>
                      <a:lnTo>
                        <a:pt x="295" y="1526"/>
                      </a:lnTo>
                      <a:lnTo>
                        <a:pt x="303" y="1563"/>
                      </a:lnTo>
                      <a:lnTo>
                        <a:pt x="307" y="1580"/>
                      </a:lnTo>
                      <a:lnTo>
                        <a:pt x="311" y="1609"/>
                      </a:lnTo>
                      <a:lnTo>
                        <a:pt x="316" y="1646"/>
                      </a:lnTo>
                      <a:lnTo>
                        <a:pt x="316" y="1713"/>
                      </a:lnTo>
                      <a:lnTo>
                        <a:pt x="237" y="1713"/>
                      </a:lnTo>
                      <a:lnTo>
                        <a:pt x="237" y="1696"/>
                      </a:lnTo>
                      <a:lnTo>
                        <a:pt x="224" y="1696"/>
                      </a:lnTo>
                      <a:lnTo>
                        <a:pt x="199" y="1700"/>
                      </a:lnTo>
                      <a:lnTo>
                        <a:pt x="183" y="1709"/>
                      </a:lnTo>
                      <a:lnTo>
                        <a:pt x="179" y="1713"/>
                      </a:lnTo>
                      <a:lnTo>
                        <a:pt x="170" y="1717"/>
                      </a:lnTo>
                      <a:lnTo>
                        <a:pt x="92" y="1717"/>
                      </a:lnTo>
                      <a:lnTo>
                        <a:pt x="38" y="1717"/>
                      </a:lnTo>
                      <a:lnTo>
                        <a:pt x="17" y="1717"/>
                      </a:lnTo>
                      <a:lnTo>
                        <a:pt x="9" y="1713"/>
                      </a:lnTo>
                      <a:lnTo>
                        <a:pt x="4" y="1709"/>
                      </a:lnTo>
                      <a:lnTo>
                        <a:pt x="0" y="1696"/>
                      </a:lnTo>
                      <a:lnTo>
                        <a:pt x="4" y="1684"/>
                      </a:lnTo>
                      <a:lnTo>
                        <a:pt x="9" y="1680"/>
                      </a:lnTo>
                      <a:lnTo>
                        <a:pt x="29" y="1675"/>
                      </a:lnTo>
                      <a:lnTo>
                        <a:pt x="58" y="1671"/>
                      </a:lnTo>
                      <a:lnTo>
                        <a:pt x="75" y="1667"/>
                      </a:lnTo>
                      <a:lnTo>
                        <a:pt x="104" y="1659"/>
                      </a:lnTo>
                      <a:lnTo>
                        <a:pt x="125" y="1646"/>
                      </a:lnTo>
                      <a:lnTo>
                        <a:pt x="133" y="1638"/>
                      </a:lnTo>
                      <a:lnTo>
                        <a:pt x="137" y="1630"/>
                      </a:lnTo>
                      <a:lnTo>
                        <a:pt x="137" y="1609"/>
                      </a:lnTo>
                      <a:lnTo>
                        <a:pt x="137" y="1588"/>
                      </a:lnTo>
                      <a:lnTo>
                        <a:pt x="133" y="1572"/>
                      </a:lnTo>
                      <a:lnTo>
                        <a:pt x="129" y="1480"/>
                      </a:lnTo>
                      <a:lnTo>
                        <a:pt x="125" y="1431"/>
                      </a:lnTo>
                      <a:lnTo>
                        <a:pt x="116" y="1406"/>
                      </a:lnTo>
                      <a:lnTo>
                        <a:pt x="108" y="1389"/>
                      </a:lnTo>
                      <a:lnTo>
                        <a:pt x="108" y="1381"/>
                      </a:lnTo>
                      <a:lnTo>
                        <a:pt x="104" y="1369"/>
                      </a:lnTo>
                      <a:lnTo>
                        <a:pt x="100" y="1335"/>
                      </a:lnTo>
                      <a:lnTo>
                        <a:pt x="100" y="1269"/>
                      </a:lnTo>
                      <a:lnTo>
                        <a:pt x="96" y="1232"/>
                      </a:lnTo>
                      <a:lnTo>
                        <a:pt x="96" y="1207"/>
                      </a:lnTo>
                      <a:lnTo>
                        <a:pt x="92" y="1132"/>
                      </a:lnTo>
                      <a:lnTo>
                        <a:pt x="92" y="1066"/>
                      </a:lnTo>
                      <a:lnTo>
                        <a:pt x="92" y="1033"/>
                      </a:lnTo>
                      <a:lnTo>
                        <a:pt x="96" y="995"/>
                      </a:lnTo>
                      <a:lnTo>
                        <a:pt x="100" y="970"/>
                      </a:lnTo>
                      <a:lnTo>
                        <a:pt x="100" y="954"/>
                      </a:lnTo>
                      <a:lnTo>
                        <a:pt x="96" y="945"/>
                      </a:lnTo>
                      <a:lnTo>
                        <a:pt x="87" y="937"/>
                      </a:lnTo>
                      <a:lnTo>
                        <a:pt x="79" y="933"/>
                      </a:lnTo>
                      <a:lnTo>
                        <a:pt x="87" y="871"/>
                      </a:lnTo>
                      <a:lnTo>
                        <a:pt x="100" y="821"/>
                      </a:lnTo>
                      <a:lnTo>
                        <a:pt x="112" y="775"/>
                      </a:lnTo>
                      <a:lnTo>
                        <a:pt x="116" y="759"/>
                      </a:lnTo>
                      <a:lnTo>
                        <a:pt x="121" y="738"/>
                      </a:lnTo>
                      <a:lnTo>
                        <a:pt x="125" y="697"/>
                      </a:lnTo>
                      <a:lnTo>
                        <a:pt x="125" y="643"/>
                      </a:lnTo>
                      <a:lnTo>
                        <a:pt x="129" y="572"/>
                      </a:lnTo>
                      <a:lnTo>
                        <a:pt x="112" y="493"/>
                      </a:lnTo>
                      <a:lnTo>
                        <a:pt x="100" y="406"/>
                      </a:lnTo>
                      <a:lnTo>
                        <a:pt x="104" y="398"/>
                      </a:lnTo>
                      <a:lnTo>
                        <a:pt x="112" y="386"/>
                      </a:lnTo>
                      <a:lnTo>
                        <a:pt x="146" y="348"/>
                      </a:lnTo>
                      <a:lnTo>
                        <a:pt x="187" y="298"/>
                      </a:lnTo>
                      <a:lnTo>
                        <a:pt x="179" y="265"/>
                      </a:lnTo>
                      <a:lnTo>
                        <a:pt x="170" y="245"/>
                      </a:lnTo>
                      <a:lnTo>
                        <a:pt x="166" y="236"/>
                      </a:lnTo>
                      <a:lnTo>
                        <a:pt x="150" y="240"/>
                      </a:lnTo>
                      <a:lnTo>
                        <a:pt x="141" y="240"/>
                      </a:lnTo>
                      <a:lnTo>
                        <a:pt x="133" y="240"/>
                      </a:lnTo>
                      <a:lnTo>
                        <a:pt x="129" y="232"/>
                      </a:lnTo>
                      <a:lnTo>
                        <a:pt x="108" y="199"/>
                      </a:lnTo>
                      <a:lnTo>
                        <a:pt x="96" y="166"/>
                      </a:lnTo>
                      <a:lnTo>
                        <a:pt x="92" y="157"/>
                      </a:lnTo>
                      <a:lnTo>
                        <a:pt x="92" y="137"/>
                      </a:lnTo>
                      <a:lnTo>
                        <a:pt x="87" y="128"/>
                      </a:lnTo>
                      <a:lnTo>
                        <a:pt x="87" y="124"/>
                      </a:lnTo>
                      <a:lnTo>
                        <a:pt x="79" y="116"/>
                      </a:lnTo>
                      <a:lnTo>
                        <a:pt x="79" y="91"/>
                      </a:lnTo>
                      <a:lnTo>
                        <a:pt x="79" y="70"/>
                      </a:lnTo>
                      <a:lnTo>
                        <a:pt x="79" y="58"/>
                      </a:lnTo>
                      <a:lnTo>
                        <a:pt x="87" y="41"/>
                      </a:lnTo>
                      <a:lnTo>
                        <a:pt x="87" y="37"/>
                      </a:lnTo>
                      <a:lnTo>
                        <a:pt x="92" y="25"/>
                      </a:lnTo>
                      <a:lnTo>
                        <a:pt x="96" y="21"/>
                      </a:lnTo>
                      <a:lnTo>
                        <a:pt x="104" y="12"/>
                      </a:lnTo>
                      <a:lnTo>
                        <a:pt x="112" y="8"/>
                      </a:lnTo>
                      <a:lnTo>
                        <a:pt x="129" y="4"/>
                      </a:lnTo>
                      <a:lnTo>
                        <a:pt x="154" y="0"/>
                      </a:lnTo>
                      <a:lnTo>
                        <a:pt x="191" y="0"/>
                      </a:lnTo>
                      <a:lnTo>
                        <a:pt x="208" y="0"/>
                      </a:lnTo>
                      <a:lnTo>
                        <a:pt x="224" y="8"/>
                      </a:lnTo>
                      <a:lnTo>
                        <a:pt x="237" y="16"/>
                      </a:lnTo>
                      <a:lnTo>
                        <a:pt x="249" y="33"/>
                      </a:lnTo>
                      <a:lnTo>
                        <a:pt x="262" y="62"/>
                      </a:lnTo>
                      <a:lnTo>
                        <a:pt x="270" y="91"/>
                      </a:lnTo>
                      <a:lnTo>
                        <a:pt x="274" y="112"/>
                      </a:lnTo>
                      <a:lnTo>
                        <a:pt x="270" y="124"/>
                      </a:lnTo>
                      <a:lnTo>
                        <a:pt x="266" y="137"/>
                      </a:lnTo>
                      <a:lnTo>
                        <a:pt x="262" y="157"/>
                      </a:lnTo>
                      <a:lnTo>
                        <a:pt x="262" y="178"/>
                      </a:lnTo>
                      <a:lnTo>
                        <a:pt x="266" y="186"/>
                      </a:lnTo>
                      <a:lnTo>
                        <a:pt x="274" y="195"/>
                      </a:lnTo>
                      <a:lnTo>
                        <a:pt x="287" y="203"/>
                      </a:lnTo>
                      <a:lnTo>
                        <a:pt x="299" y="211"/>
                      </a:lnTo>
                      <a:lnTo>
                        <a:pt x="311" y="220"/>
                      </a:lnTo>
                      <a:lnTo>
                        <a:pt x="361" y="228"/>
                      </a:lnTo>
                      <a:lnTo>
                        <a:pt x="382" y="232"/>
                      </a:lnTo>
                      <a:lnTo>
                        <a:pt x="399" y="236"/>
                      </a:lnTo>
                      <a:lnTo>
                        <a:pt x="415" y="249"/>
                      </a:lnTo>
                      <a:lnTo>
                        <a:pt x="428" y="269"/>
                      </a:lnTo>
                      <a:lnTo>
                        <a:pt x="440" y="294"/>
                      </a:lnTo>
                      <a:lnTo>
                        <a:pt x="452" y="319"/>
                      </a:lnTo>
                      <a:lnTo>
                        <a:pt x="457" y="340"/>
                      </a:lnTo>
                      <a:lnTo>
                        <a:pt x="461" y="365"/>
                      </a:lnTo>
                      <a:lnTo>
                        <a:pt x="469" y="402"/>
                      </a:lnTo>
                      <a:lnTo>
                        <a:pt x="486" y="448"/>
                      </a:lnTo>
                      <a:lnTo>
                        <a:pt x="498" y="5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67" name="Freeform 813"/>
                <p:cNvSpPr>
                  <a:spLocks/>
                </p:cNvSpPr>
                <p:nvPr/>
              </p:nvSpPr>
              <p:spPr bwMode="auto">
                <a:xfrm>
                  <a:off x="1669747" y="3385718"/>
                  <a:ext cx="176696" cy="374596"/>
                </a:xfrm>
                <a:custGeom>
                  <a:avLst/>
                  <a:gdLst>
                    <a:gd name="T0" fmla="*/ 0 w 112"/>
                    <a:gd name="T1" fmla="*/ 2147483647 h 237"/>
                    <a:gd name="T2" fmla="*/ 0 w 112"/>
                    <a:gd name="T3" fmla="*/ 2147483647 h 237"/>
                    <a:gd name="T4" fmla="*/ 2147483647 w 112"/>
                    <a:gd name="T5" fmla="*/ 2147483647 h 237"/>
                    <a:gd name="T6" fmla="*/ 0 w 112"/>
                    <a:gd name="T7" fmla="*/ 2147483647 h 237"/>
                    <a:gd name="T8" fmla="*/ 0 w 112"/>
                    <a:gd name="T9" fmla="*/ 2147483647 h 237"/>
                    <a:gd name="T10" fmla="*/ 0 w 112"/>
                    <a:gd name="T11" fmla="*/ 2147483647 h 237"/>
                    <a:gd name="T12" fmla="*/ 2147483647 w 112"/>
                    <a:gd name="T13" fmla="*/ 2147483647 h 237"/>
                    <a:gd name="T14" fmla="*/ 2147483647 w 112"/>
                    <a:gd name="T15" fmla="*/ 2147483647 h 237"/>
                    <a:gd name="T16" fmla="*/ 2147483647 w 112"/>
                    <a:gd name="T17" fmla="*/ 2147483647 h 237"/>
                    <a:gd name="T18" fmla="*/ 2147483647 w 112"/>
                    <a:gd name="T19" fmla="*/ 2147483647 h 237"/>
                    <a:gd name="T20" fmla="*/ 2147483647 w 112"/>
                    <a:gd name="T21" fmla="*/ 0 h 237"/>
                    <a:gd name="T22" fmla="*/ 2147483647 w 112"/>
                    <a:gd name="T23" fmla="*/ 0 h 237"/>
                    <a:gd name="T24" fmla="*/ 2147483647 w 112"/>
                    <a:gd name="T25" fmla="*/ 2147483647 h 237"/>
                    <a:gd name="T26" fmla="*/ 2147483647 w 112"/>
                    <a:gd name="T27" fmla="*/ 2147483647 h 237"/>
                    <a:gd name="T28" fmla="*/ 2147483647 w 112"/>
                    <a:gd name="T29" fmla="*/ 2147483647 h 237"/>
                    <a:gd name="T30" fmla="*/ 2147483647 w 112"/>
                    <a:gd name="T31" fmla="*/ 2147483647 h 237"/>
                    <a:gd name="T32" fmla="*/ 2147483647 w 112"/>
                    <a:gd name="T33" fmla="*/ 2147483647 h 237"/>
                    <a:gd name="T34" fmla="*/ 2147483647 w 112"/>
                    <a:gd name="T35" fmla="*/ 2147483647 h 237"/>
                    <a:gd name="T36" fmla="*/ 0 w 112"/>
                    <a:gd name="T37" fmla="*/ 2147483647 h 237"/>
                    <a:gd name="T38" fmla="*/ 0 w 112"/>
                    <a:gd name="T39" fmla="*/ 2147483647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237"/>
                    <a:gd name="T62" fmla="*/ 112 w 112"/>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237">
                      <a:moveTo>
                        <a:pt x="0" y="71"/>
                      </a:moveTo>
                      <a:lnTo>
                        <a:pt x="0" y="71"/>
                      </a:lnTo>
                      <a:lnTo>
                        <a:pt x="4" y="112"/>
                      </a:lnTo>
                      <a:lnTo>
                        <a:pt x="0" y="166"/>
                      </a:lnTo>
                      <a:lnTo>
                        <a:pt x="0" y="237"/>
                      </a:lnTo>
                      <a:lnTo>
                        <a:pt x="42" y="141"/>
                      </a:lnTo>
                      <a:lnTo>
                        <a:pt x="79" y="67"/>
                      </a:lnTo>
                      <a:lnTo>
                        <a:pt x="96" y="34"/>
                      </a:lnTo>
                      <a:lnTo>
                        <a:pt x="112" y="17"/>
                      </a:lnTo>
                      <a:lnTo>
                        <a:pt x="104" y="0"/>
                      </a:lnTo>
                      <a:lnTo>
                        <a:pt x="67" y="34"/>
                      </a:lnTo>
                      <a:lnTo>
                        <a:pt x="42" y="54"/>
                      </a:lnTo>
                      <a:lnTo>
                        <a:pt x="25" y="67"/>
                      </a:lnTo>
                      <a:lnTo>
                        <a:pt x="17" y="67"/>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68" name="Freeform 817"/>
                <p:cNvSpPr>
                  <a:spLocks/>
                </p:cNvSpPr>
                <p:nvPr/>
              </p:nvSpPr>
              <p:spPr bwMode="auto">
                <a:xfrm>
                  <a:off x="1655079" y="3500231"/>
                  <a:ext cx="89526" cy="282715"/>
                </a:xfrm>
                <a:custGeom>
                  <a:avLst/>
                  <a:gdLst>
                    <a:gd name="T0" fmla="*/ 2147483647 w 58"/>
                    <a:gd name="T1" fmla="*/ 0 h 178"/>
                    <a:gd name="T2" fmla="*/ 2147483647 w 58"/>
                    <a:gd name="T3" fmla="*/ 2147483647 h 178"/>
                    <a:gd name="T4" fmla="*/ 2147483647 w 58"/>
                    <a:gd name="T5" fmla="*/ 2147483647 h 178"/>
                    <a:gd name="T6" fmla="*/ 0 w 58"/>
                    <a:gd name="T7" fmla="*/ 2147483647 h 178"/>
                    <a:gd name="T8" fmla="*/ 2147483647 w 58"/>
                    <a:gd name="T9" fmla="*/ 2147483647 h 178"/>
                    <a:gd name="T10" fmla="*/ 2147483647 w 58"/>
                    <a:gd name="T11" fmla="*/ 2147483647 h 178"/>
                    <a:gd name="T12" fmla="*/ 2147483647 w 58"/>
                    <a:gd name="T13" fmla="*/ 2147483647 h 178"/>
                    <a:gd name="T14" fmla="*/ 2147483647 w 58"/>
                    <a:gd name="T15" fmla="*/ 2147483647 h 178"/>
                    <a:gd name="T16" fmla="*/ 2147483647 w 58"/>
                    <a:gd name="T17" fmla="*/ 2147483647 h 178"/>
                    <a:gd name="T18" fmla="*/ 2147483647 w 58"/>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78"/>
                    <a:gd name="T32" fmla="*/ 58 w 5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78">
                      <a:moveTo>
                        <a:pt x="33" y="0"/>
                      </a:moveTo>
                      <a:lnTo>
                        <a:pt x="21" y="29"/>
                      </a:lnTo>
                      <a:lnTo>
                        <a:pt x="29" y="45"/>
                      </a:lnTo>
                      <a:lnTo>
                        <a:pt x="0" y="133"/>
                      </a:lnTo>
                      <a:lnTo>
                        <a:pt x="12" y="178"/>
                      </a:lnTo>
                      <a:lnTo>
                        <a:pt x="21" y="170"/>
                      </a:lnTo>
                      <a:lnTo>
                        <a:pt x="58" y="79"/>
                      </a:lnTo>
                      <a:lnTo>
                        <a:pt x="33" y="45"/>
                      </a:lnTo>
                      <a:lnTo>
                        <a:pt x="41" y="33"/>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89" name="Ellipse 123"/>
            <p:cNvSpPr/>
            <p:nvPr/>
          </p:nvSpPr>
          <p:spPr bwMode="auto">
            <a:xfrm>
              <a:off x="7400826" y="2310630"/>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34" charset="0"/>
              </a:endParaRPr>
            </a:p>
          </p:txBody>
        </p:sp>
        <p:sp>
          <p:nvSpPr>
            <p:cNvPr id="90" name="Ellipse 124"/>
            <p:cNvSpPr/>
            <p:nvPr/>
          </p:nvSpPr>
          <p:spPr bwMode="auto">
            <a:xfrm>
              <a:off x="7186739" y="2330587"/>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34" charset="0"/>
              </a:endParaRPr>
            </a:p>
          </p:txBody>
        </p:sp>
      </p:grpSp>
      <p:sp>
        <p:nvSpPr>
          <p:cNvPr id="38930" name="Text Box 52"/>
          <p:cNvSpPr txBox="1">
            <a:spLocks noChangeArrowheads="1"/>
          </p:cNvSpPr>
          <p:nvPr/>
        </p:nvSpPr>
        <p:spPr bwMode="gray">
          <a:xfrm>
            <a:off x="4495800" y="1077914"/>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01688"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01688"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01688"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01688"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eaLnBrk="1" hangingPunct="1">
              <a:spcBef>
                <a:spcPct val="20000"/>
              </a:spcBef>
            </a:pPr>
            <a:r>
              <a:rPr lang="en-US" altLang="en-US" sz="1800" b="1" noProof="1">
                <a:solidFill>
                  <a:srgbClr val="800000"/>
                </a:solidFill>
                <a:latin typeface="Calibri" panose="020F0502020204030204" pitchFamily="34" charset="0"/>
                <a:cs typeface="Arial" panose="020B0604020202020204" pitchFamily="34" charset="0"/>
              </a:rPr>
              <a:t>Language/interpreter</a:t>
            </a:r>
          </a:p>
        </p:txBody>
      </p:sp>
      <p:sp>
        <p:nvSpPr>
          <p:cNvPr id="38931" name="TextBox 102"/>
          <p:cNvSpPr txBox="1">
            <a:spLocks noChangeArrowheads="1"/>
          </p:cNvSpPr>
          <p:nvPr/>
        </p:nvSpPr>
        <p:spPr bwMode="auto">
          <a:xfrm>
            <a:off x="1524000" y="2085976"/>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eaLnBrk="1" hangingPunct="1"/>
            <a:r>
              <a:rPr lang="en-US" altLang="en-US" sz="1800" b="1">
                <a:solidFill>
                  <a:srgbClr val="800000"/>
                </a:solidFill>
                <a:latin typeface="Calibri" panose="020F0502020204030204" pitchFamily="34" charset="0"/>
                <a:cs typeface="Arial" panose="020B0604020202020204" pitchFamily="34" charset="0"/>
              </a:rPr>
              <a:t>Perceptions and Beliefs</a:t>
            </a:r>
          </a:p>
        </p:txBody>
      </p:sp>
      <p:sp>
        <p:nvSpPr>
          <p:cNvPr id="38932" name="TextBox 103"/>
          <p:cNvSpPr txBox="1">
            <a:spLocks noChangeArrowheads="1"/>
          </p:cNvSpPr>
          <p:nvPr/>
        </p:nvSpPr>
        <p:spPr bwMode="auto">
          <a:xfrm>
            <a:off x="6629400" y="5856289"/>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01688"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01688"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01688"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01688"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eaLnBrk="1" hangingPunct="1">
              <a:spcBef>
                <a:spcPct val="20000"/>
              </a:spcBef>
            </a:pPr>
            <a:r>
              <a:rPr lang="en-US" altLang="en-US" sz="1800" b="1" noProof="1">
                <a:solidFill>
                  <a:srgbClr val="800000"/>
                </a:solidFill>
                <a:latin typeface="Calibri" panose="020F0502020204030204" pitchFamily="34" charset="0"/>
                <a:cs typeface="Arial" panose="020B0604020202020204" pitchFamily="34" charset="0"/>
              </a:rPr>
              <a:t>Child/Adult Care</a:t>
            </a:r>
          </a:p>
        </p:txBody>
      </p:sp>
      <p:sp>
        <p:nvSpPr>
          <p:cNvPr id="38933" name="TextBox 107"/>
          <p:cNvSpPr txBox="1">
            <a:spLocks noChangeArrowheads="1"/>
          </p:cNvSpPr>
          <p:nvPr/>
        </p:nvSpPr>
        <p:spPr bwMode="auto">
          <a:xfrm>
            <a:off x="1752600" y="1208088"/>
            <a:ext cx="1752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eaLnBrk="1" hangingPunct="1"/>
            <a:r>
              <a:rPr lang="en-US" altLang="en-US" sz="1800" b="1">
                <a:solidFill>
                  <a:srgbClr val="800000"/>
                </a:solidFill>
                <a:latin typeface="Calibri" panose="020F0502020204030204" pitchFamily="34" charset="0"/>
                <a:cs typeface="Arial" panose="020B0604020202020204" pitchFamily="34" charset="0"/>
              </a:rPr>
              <a:t>Employment/</a:t>
            </a:r>
          </a:p>
          <a:p>
            <a:pPr algn="ctr" eaLnBrk="1" hangingPunct="1"/>
            <a:r>
              <a:rPr lang="en-US" altLang="en-US" sz="1800" b="1">
                <a:solidFill>
                  <a:srgbClr val="800000"/>
                </a:solidFill>
                <a:latin typeface="Calibri" panose="020F0502020204030204" pitchFamily="34" charset="0"/>
                <a:cs typeface="Arial" panose="020B0604020202020204" pitchFamily="34" charset="0"/>
              </a:rPr>
              <a:t>Loss Wages</a:t>
            </a:r>
          </a:p>
        </p:txBody>
      </p:sp>
      <p:sp>
        <p:nvSpPr>
          <p:cNvPr id="38934" name="TextBox 108"/>
          <p:cNvSpPr txBox="1">
            <a:spLocks noChangeArrowheads="1"/>
          </p:cNvSpPr>
          <p:nvPr/>
        </p:nvSpPr>
        <p:spPr bwMode="auto">
          <a:xfrm>
            <a:off x="8686800" y="1600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eaLnBrk="1" hangingPunct="1"/>
            <a:r>
              <a:rPr lang="en-US" altLang="en-US" sz="1800" b="1">
                <a:solidFill>
                  <a:srgbClr val="800000"/>
                </a:solidFill>
                <a:latin typeface="Calibri" panose="020F0502020204030204" pitchFamily="34" charset="0"/>
                <a:cs typeface="Arial" panose="020B0604020202020204" pitchFamily="34" charset="0"/>
              </a:rPr>
              <a:t>Transportation</a:t>
            </a:r>
          </a:p>
        </p:txBody>
      </p:sp>
      <p:sp>
        <p:nvSpPr>
          <p:cNvPr id="38935" name="TextBox 109"/>
          <p:cNvSpPr txBox="1">
            <a:spLocks noChangeArrowheads="1"/>
          </p:cNvSpPr>
          <p:nvPr/>
        </p:nvSpPr>
        <p:spPr bwMode="auto">
          <a:xfrm>
            <a:off x="5943600" y="4040188"/>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eaLnBrk="1" hangingPunct="1"/>
            <a:r>
              <a:rPr lang="en-US" altLang="en-US" sz="1800" b="1">
                <a:solidFill>
                  <a:srgbClr val="800000"/>
                </a:solidFill>
                <a:latin typeface="Calibri" panose="020F0502020204030204" pitchFamily="34" charset="0"/>
                <a:cs typeface="Arial" panose="020B0604020202020204" pitchFamily="34" charset="0"/>
              </a:rPr>
              <a:t>Disability</a:t>
            </a:r>
          </a:p>
        </p:txBody>
      </p:sp>
      <p:grpSp>
        <p:nvGrpSpPr>
          <p:cNvPr id="38936" name="Gruppe 180"/>
          <p:cNvGrpSpPr>
            <a:grpSpLocks/>
          </p:cNvGrpSpPr>
          <p:nvPr/>
        </p:nvGrpSpPr>
        <p:grpSpPr bwMode="auto">
          <a:xfrm>
            <a:off x="6248400" y="3570289"/>
            <a:ext cx="560388" cy="523875"/>
            <a:chOff x="2977832" y="2280378"/>
            <a:chExt cx="560145" cy="523796"/>
          </a:xfrm>
        </p:grpSpPr>
        <p:sp>
          <p:nvSpPr>
            <p:cNvPr id="38953" name="Freeform 23"/>
            <p:cNvSpPr>
              <a:spLocks noEditPoints="1"/>
            </p:cNvSpPr>
            <p:nvPr/>
          </p:nvSpPr>
          <p:spPr bwMode="auto">
            <a:xfrm>
              <a:off x="2977832" y="2280378"/>
              <a:ext cx="445725" cy="501284"/>
            </a:xfrm>
            <a:custGeom>
              <a:avLst/>
              <a:gdLst>
                <a:gd name="T0" fmla="*/ 2147483647 w 1428"/>
                <a:gd name="T1" fmla="*/ 2147483647 h 1606"/>
                <a:gd name="T2" fmla="*/ 2147483647 w 1428"/>
                <a:gd name="T3" fmla="*/ 2147483647 h 1606"/>
                <a:gd name="T4" fmla="*/ 2147483647 w 1428"/>
                <a:gd name="T5" fmla="*/ 2147483647 h 1606"/>
                <a:gd name="T6" fmla="*/ 2147483647 w 1428"/>
                <a:gd name="T7" fmla="*/ 2147483647 h 1606"/>
                <a:gd name="T8" fmla="*/ 2147483647 w 1428"/>
                <a:gd name="T9" fmla="*/ 2147483647 h 1606"/>
                <a:gd name="T10" fmla="*/ 2147483647 w 1428"/>
                <a:gd name="T11" fmla="*/ 2147483647 h 1606"/>
                <a:gd name="T12" fmla="*/ 2147483647 w 1428"/>
                <a:gd name="T13" fmla="*/ 2147483647 h 1606"/>
                <a:gd name="T14" fmla="*/ 2147483647 w 1428"/>
                <a:gd name="T15" fmla="*/ 2147483647 h 1606"/>
                <a:gd name="T16" fmla="*/ 2147483647 w 1428"/>
                <a:gd name="T17" fmla="*/ 2147483647 h 1606"/>
                <a:gd name="T18" fmla="*/ 2147483647 w 1428"/>
                <a:gd name="T19" fmla="*/ 2147483647 h 1606"/>
                <a:gd name="T20" fmla="*/ 2147483647 w 1428"/>
                <a:gd name="T21" fmla="*/ 2147483647 h 1606"/>
                <a:gd name="T22" fmla="*/ 2147483647 w 1428"/>
                <a:gd name="T23" fmla="*/ 2147483647 h 1606"/>
                <a:gd name="T24" fmla="*/ 2147483647 w 1428"/>
                <a:gd name="T25" fmla="*/ 2147483647 h 1606"/>
                <a:gd name="T26" fmla="*/ 2147483647 w 1428"/>
                <a:gd name="T27" fmla="*/ 2147483647 h 1606"/>
                <a:gd name="T28" fmla="*/ 2147483647 w 1428"/>
                <a:gd name="T29" fmla="*/ 2147483647 h 1606"/>
                <a:gd name="T30" fmla="*/ 2147483647 w 1428"/>
                <a:gd name="T31" fmla="*/ 2147483647 h 1606"/>
                <a:gd name="T32" fmla="*/ 2147483647 w 1428"/>
                <a:gd name="T33" fmla="*/ 2147483647 h 1606"/>
                <a:gd name="T34" fmla="*/ 2147483647 w 1428"/>
                <a:gd name="T35" fmla="*/ 2147483647 h 1606"/>
                <a:gd name="T36" fmla="*/ 2147483647 w 1428"/>
                <a:gd name="T37" fmla="*/ 2147483647 h 1606"/>
                <a:gd name="T38" fmla="*/ 2147483647 w 1428"/>
                <a:gd name="T39" fmla="*/ 2147483647 h 1606"/>
                <a:gd name="T40" fmla="*/ 2147483647 w 1428"/>
                <a:gd name="T41" fmla="*/ 2147483647 h 1606"/>
                <a:gd name="T42" fmla="*/ 2147483647 w 1428"/>
                <a:gd name="T43" fmla="*/ 2147483647 h 1606"/>
                <a:gd name="T44" fmla="*/ 2147483647 w 1428"/>
                <a:gd name="T45" fmla="*/ 2147483647 h 1606"/>
                <a:gd name="T46" fmla="*/ 2147483647 w 1428"/>
                <a:gd name="T47" fmla="*/ 2147483647 h 1606"/>
                <a:gd name="T48" fmla="*/ 2147483647 w 1428"/>
                <a:gd name="T49" fmla="*/ 2147483647 h 1606"/>
                <a:gd name="T50" fmla="*/ 2147483647 w 1428"/>
                <a:gd name="T51" fmla="*/ 2147483647 h 1606"/>
                <a:gd name="T52" fmla="*/ 2147483647 w 1428"/>
                <a:gd name="T53" fmla="*/ 2147483647 h 1606"/>
                <a:gd name="T54" fmla="*/ 2147483647 w 1428"/>
                <a:gd name="T55" fmla="*/ 2147483647 h 1606"/>
                <a:gd name="T56" fmla="*/ 2147483647 w 1428"/>
                <a:gd name="T57" fmla="*/ 2147483647 h 1606"/>
                <a:gd name="T58" fmla="*/ 2147483647 w 1428"/>
                <a:gd name="T59" fmla="*/ 2147483647 h 1606"/>
                <a:gd name="T60" fmla="*/ 2147483647 w 1428"/>
                <a:gd name="T61" fmla="*/ 2147483647 h 1606"/>
                <a:gd name="T62" fmla="*/ 2147483647 w 1428"/>
                <a:gd name="T63" fmla="*/ 2147483647 h 1606"/>
                <a:gd name="T64" fmla="*/ 2147483647 w 1428"/>
                <a:gd name="T65" fmla="*/ 2147483647 h 1606"/>
                <a:gd name="T66" fmla="*/ 2147483647 w 1428"/>
                <a:gd name="T67" fmla="*/ 2147483647 h 1606"/>
                <a:gd name="T68" fmla="*/ 2147483647 w 1428"/>
                <a:gd name="T69" fmla="*/ 2147483647 h 1606"/>
                <a:gd name="T70" fmla="*/ 2147483647 w 1428"/>
                <a:gd name="T71" fmla="*/ 2147483647 h 1606"/>
                <a:gd name="T72" fmla="*/ 2147483647 w 1428"/>
                <a:gd name="T73" fmla="*/ 2147483647 h 1606"/>
                <a:gd name="T74" fmla="*/ 2147483647 w 1428"/>
                <a:gd name="T75" fmla="*/ 2147483647 h 1606"/>
                <a:gd name="T76" fmla="*/ 2147483647 w 1428"/>
                <a:gd name="T77" fmla="*/ 2147483647 h 1606"/>
                <a:gd name="T78" fmla="*/ 2147483647 w 1428"/>
                <a:gd name="T79" fmla="*/ 2147483647 h 1606"/>
                <a:gd name="T80" fmla="*/ 2147483647 w 1428"/>
                <a:gd name="T81" fmla="*/ 2147483647 h 1606"/>
                <a:gd name="T82" fmla="*/ 2147483647 w 1428"/>
                <a:gd name="T83" fmla="*/ 2147483647 h 1606"/>
                <a:gd name="T84" fmla="*/ 2147483647 w 1428"/>
                <a:gd name="T85" fmla="*/ 2147483647 h 1606"/>
                <a:gd name="T86" fmla="*/ 2147483647 w 1428"/>
                <a:gd name="T87" fmla="*/ 2147483647 h 1606"/>
                <a:gd name="T88" fmla="*/ 2147483647 w 1428"/>
                <a:gd name="T89" fmla="*/ 2147483647 h 1606"/>
                <a:gd name="T90" fmla="*/ 2147483647 w 1428"/>
                <a:gd name="T91" fmla="*/ 2147483647 h 1606"/>
                <a:gd name="T92" fmla="*/ 2147483647 w 1428"/>
                <a:gd name="T93" fmla="*/ 2147483647 h 1606"/>
                <a:gd name="T94" fmla="*/ 2147483647 w 1428"/>
                <a:gd name="T95" fmla="*/ 2147483647 h 1606"/>
                <a:gd name="T96" fmla="*/ 2147483647 w 1428"/>
                <a:gd name="T97" fmla="*/ 2147483647 h 1606"/>
                <a:gd name="T98" fmla="*/ 2147483647 w 1428"/>
                <a:gd name="T99" fmla="*/ 2147483647 h 1606"/>
                <a:gd name="T100" fmla="*/ 2147483647 w 1428"/>
                <a:gd name="T101" fmla="*/ 2147483647 h 1606"/>
                <a:gd name="T102" fmla="*/ 2147483647 w 1428"/>
                <a:gd name="T103" fmla="*/ 2147483647 h 1606"/>
                <a:gd name="T104" fmla="*/ 2147483647 w 1428"/>
                <a:gd name="T105" fmla="*/ 2147483647 h 1606"/>
                <a:gd name="T106" fmla="*/ 2147483647 w 1428"/>
                <a:gd name="T107" fmla="*/ 2147483647 h 1606"/>
                <a:gd name="T108" fmla="*/ 2147483647 w 1428"/>
                <a:gd name="T109" fmla="*/ 2147483647 h 1606"/>
                <a:gd name="T110" fmla="*/ 2147483647 w 1428"/>
                <a:gd name="T111" fmla="*/ 2147483647 h 1606"/>
                <a:gd name="T112" fmla="*/ 2147483647 w 1428"/>
                <a:gd name="T113" fmla="*/ 2147483647 h 1606"/>
                <a:gd name="T114" fmla="*/ 2147483647 w 1428"/>
                <a:gd name="T115" fmla="*/ 2147483647 h 16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8"/>
                <a:gd name="T175" fmla="*/ 0 h 1606"/>
                <a:gd name="T176" fmla="*/ 1428 w 1428"/>
                <a:gd name="T177" fmla="*/ 1606 h 16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8" h="1606">
                  <a:moveTo>
                    <a:pt x="1426" y="1486"/>
                  </a:moveTo>
                  <a:lnTo>
                    <a:pt x="1426" y="1486"/>
                  </a:lnTo>
                  <a:lnTo>
                    <a:pt x="1426" y="1448"/>
                  </a:lnTo>
                  <a:lnTo>
                    <a:pt x="1424" y="1418"/>
                  </a:lnTo>
                  <a:lnTo>
                    <a:pt x="1420" y="1394"/>
                  </a:lnTo>
                  <a:lnTo>
                    <a:pt x="1418" y="1380"/>
                  </a:lnTo>
                  <a:lnTo>
                    <a:pt x="1414" y="1372"/>
                  </a:lnTo>
                  <a:lnTo>
                    <a:pt x="1408" y="1364"/>
                  </a:lnTo>
                  <a:lnTo>
                    <a:pt x="1396" y="1356"/>
                  </a:lnTo>
                  <a:lnTo>
                    <a:pt x="1386" y="1346"/>
                  </a:lnTo>
                  <a:lnTo>
                    <a:pt x="1378" y="1336"/>
                  </a:lnTo>
                  <a:lnTo>
                    <a:pt x="1374" y="1328"/>
                  </a:lnTo>
                  <a:lnTo>
                    <a:pt x="1374" y="1322"/>
                  </a:lnTo>
                  <a:lnTo>
                    <a:pt x="1364" y="1300"/>
                  </a:lnTo>
                  <a:lnTo>
                    <a:pt x="1344" y="1252"/>
                  </a:lnTo>
                  <a:lnTo>
                    <a:pt x="1286" y="1124"/>
                  </a:lnTo>
                  <a:lnTo>
                    <a:pt x="1272" y="1092"/>
                  </a:lnTo>
                  <a:lnTo>
                    <a:pt x="1256" y="1062"/>
                  </a:lnTo>
                  <a:lnTo>
                    <a:pt x="1224" y="1010"/>
                  </a:lnTo>
                  <a:lnTo>
                    <a:pt x="1202" y="972"/>
                  </a:lnTo>
                  <a:lnTo>
                    <a:pt x="1192" y="958"/>
                  </a:lnTo>
                  <a:lnTo>
                    <a:pt x="1186" y="958"/>
                  </a:lnTo>
                  <a:lnTo>
                    <a:pt x="1184" y="946"/>
                  </a:lnTo>
                  <a:lnTo>
                    <a:pt x="1180" y="934"/>
                  </a:lnTo>
                  <a:lnTo>
                    <a:pt x="1174" y="924"/>
                  </a:lnTo>
                  <a:lnTo>
                    <a:pt x="1166" y="918"/>
                  </a:lnTo>
                  <a:lnTo>
                    <a:pt x="1156" y="912"/>
                  </a:lnTo>
                  <a:lnTo>
                    <a:pt x="1150" y="906"/>
                  </a:lnTo>
                  <a:lnTo>
                    <a:pt x="1146" y="902"/>
                  </a:lnTo>
                  <a:lnTo>
                    <a:pt x="1148" y="902"/>
                  </a:lnTo>
                  <a:lnTo>
                    <a:pt x="1154" y="904"/>
                  </a:lnTo>
                  <a:lnTo>
                    <a:pt x="1156" y="902"/>
                  </a:lnTo>
                  <a:lnTo>
                    <a:pt x="1156" y="900"/>
                  </a:lnTo>
                  <a:lnTo>
                    <a:pt x="1156" y="894"/>
                  </a:lnTo>
                  <a:lnTo>
                    <a:pt x="1154" y="884"/>
                  </a:lnTo>
                  <a:lnTo>
                    <a:pt x="1150" y="874"/>
                  </a:lnTo>
                  <a:lnTo>
                    <a:pt x="1146" y="868"/>
                  </a:lnTo>
                  <a:lnTo>
                    <a:pt x="1142" y="864"/>
                  </a:lnTo>
                  <a:lnTo>
                    <a:pt x="1138" y="860"/>
                  </a:lnTo>
                  <a:lnTo>
                    <a:pt x="1132" y="858"/>
                  </a:lnTo>
                  <a:lnTo>
                    <a:pt x="1130" y="858"/>
                  </a:lnTo>
                  <a:lnTo>
                    <a:pt x="1122" y="860"/>
                  </a:lnTo>
                  <a:lnTo>
                    <a:pt x="1120" y="860"/>
                  </a:lnTo>
                  <a:lnTo>
                    <a:pt x="1120" y="858"/>
                  </a:lnTo>
                  <a:lnTo>
                    <a:pt x="1120" y="854"/>
                  </a:lnTo>
                  <a:lnTo>
                    <a:pt x="1124" y="846"/>
                  </a:lnTo>
                  <a:lnTo>
                    <a:pt x="1130" y="842"/>
                  </a:lnTo>
                  <a:lnTo>
                    <a:pt x="1142" y="834"/>
                  </a:lnTo>
                  <a:lnTo>
                    <a:pt x="1148" y="826"/>
                  </a:lnTo>
                  <a:lnTo>
                    <a:pt x="1154" y="812"/>
                  </a:lnTo>
                  <a:lnTo>
                    <a:pt x="1156" y="794"/>
                  </a:lnTo>
                  <a:lnTo>
                    <a:pt x="1158" y="768"/>
                  </a:lnTo>
                  <a:lnTo>
                    <a:pt x="1160" y="746"/>
                  </a:lnTo>
                  <a:lnTo>
                    <a:pt x="1160" y="726"/>
                  </a:lnTo>
                  <a:lnTo>
                    <a:pt x="1166" y="708"/>
                  </a:lnTo>
                  <a:lnTo>
                    <a:pt x="1176" y="686"/>
                  </a:lnTo>
                  <a:lnTo>
                    <a:pt x="1182" y="672"/>
                  </a:lnTo>
                  <a:lnTo>
                    <a:pt x="1188" y="658"/>
                  </a:lnTo>
                  <a:lnTo>
                    <a:pt x="1194" y="630"/>
                  </a:lnTo>
                  <a:lnTo>
                    <a:pt x="1198" y="600"/>
                  </a:lnTo>
                  <a:lnTo>
                    <a:pt x="1202" y="574"/>
                  </a:lnTo>
                  <a:lnTo>
                    <a:pt x="1210" y="544"/>
                  </a:lnTo>
                  <a:lnTo>
                    <a:pt x="1220" y="504"/>
                  </a:lnTo>
                  <a:lnTo>
                    <a:pt x="1232" y="466"/>
                  </a:lnTo>
                  <a:lnTo>
                    <a:pt x="1238" y="450"/>
                  </a:lnTo>
                  <a:lnTo>
                    <a:pt x="1246" y="436"/>
                  </a:lnTo>
                  <a:lnTo>
                    <a:pt x="1258" y="408"/>
                  </a:lnTo>
                  <a:lnTo>
                    <a:pt x="1268" y="384"/>
                  </a:lnTo>
                  <a:lnTo>
                    <a:pt x="1278" y="354"/>
                  </a:lnTo>
                  <a:lnTo>
                    <a:pt x="1282" y="348"/>
                  </a:lnTo>
                  <a:lnTo>
                    <a:pt x="1286" y="342"/>
                  </a:lnTo>
                  <a:lnTo>
                    <a:pt x="1290" y="332"/>
                  </a:lnTo>
                  <a:lnTo>
                    <a:pt x="1292" y="318"/>
                  </a:lnTo>
                  <a:lnTo>
                    <a:pt x="1292" y="300"/>
                  </a:lnTo>
                  <a:lnTo>
                    <a:pt x="1290" y="276"/>
                  </a:lnTo>
                  <a:lnTo>
                    <a:pt x="1282" y="248"/>
                  </a:lnTo>
                  <a:lnTo>
                    <a:pt x="1272" y="218"/>
                  </a:lnTo>
                  <a:lnTo>
                    <a:pt x="1258" y="192"/>
                  </a:lnTo>
                  <a:lnTo>
                    <a:pt x="1244" y="168"/>
                  </a:lnTo>
                  <a:lnTo>
                    <a:pt x="1228" y="150"/>
                  </a:lnTo>
                  <a:lnTo>
                    <a:pt x="1214" y="134"/>
                  </a:lnTo>
                  <a:lnTo>
                    <a:pt x="1202" y="122"/>
                  </a:lnTo>
                  <a:lnTo>
                    <a:pt x="1192" y="112"/>
                  </a:lnTo>
                  <a:lnTo>
                    <a:pt x="1174" y="98"/>
                  </a:lnTo>
                  <a:lnTo>
                    <a:pt x="1178" y="92"/>
                  </a:lnTo>
                  <a:lnTo>
                    <a:pt x="1146" y="76"/>
                  </a:lnTo>
                  <a:lnTo>
                    <a:pt x="1106" y="60"/>
                  </a:lnTo>
                  <a:lnTo>
                    <a:pt x="1056" y="42"/>
                  </a:lnTo>
                  <a:lnTo>
                    <a:pt x="996" y="24"/>
                  </a:lnTo>
                  <a:lnTo>
                    <a:pt x="962" y="16"/>
                  </a:lnTo>
                  <a:lnTo>
                    <a:pt x="926" y="10"/>
                  </a:lnTo>
                  <a:lnTo>
                    <a:pt x="888" y="6"/>
                  </a:lnTo>
                  <a:lnTo>
                    <a:pt x="850" y="2"/>
                  </a:lnTo>
                  <a:lnTo>
                    <a:pt x="808" y="0"/>
                  </a:lnTo>
                  <a:lnTo>
                    <a:pt x="768" y="2"/>
                  </a:lnTo>
                  <a:lnTo>
                    <a:pt x="726" y="4"/>
                  </a:lnTo>
                  <a:lnTo>
                    <a:pt x="684" y="8"/>
                  </a:lnTo>
                  <a:lnTo>
                    <a:pt x="644" y="14"/>
                  </a:lnTo>
                  <a:lnTo>
                    <a:pt x="604" y="22"/>
                  </a:lnTo>
                  <a:lnTo>
                    <a:pt x="530" y="38"/>
                  </a:lnTo>
                  <a:lnTo>
                    <a:pt x="464" y="54"/>
                  </a:lnTo>
                  <a:lnTo>
                    <a:pt x="408" y="72"/>
                  </a:lnTo>
                  <a:lnTo>
                    <a:pt x="364" y="86"/>
                  </a:lnTo>
                  <a:lnTo>
                    <a:pt x="326" y="100"/>
                  </a:lnTo>
                  <a:lnTo>
                    <a:pt x="274" y="72"/>
                  </a:lnTo>
                  <a:lnTo>
                    <a:pt x="262" y="68"/>
                  </a:lnTo>
                  <a:lnTo>
                    <a:pt x="246" y="64"/>
                  </a:lnTo>
                  <a:lnTo>
                    <a:pt x="226" y="60"/>
                  </a:lnTo>
                  <a:lnTo>
                    <a:pt x="204" y="58"/>
                  </a:lnTo>
                  <a:lnTo>
                    <a:pt x="182" y="58"/>
                  </a:lnTo>
                  <a:lnTo>
                    <a:pt x="162" y="60"/>
                  </a:lnTo>
                  <a:lnTo>
                    <a:pt x="142" y="64"/>
                  </a:lnTo>
                  <a:lnTo>
                    <a:pt x="134" y="68"/>
                  </a:lnTo>
                  <a:lnTo>
                    <a:pt x="126" y="72"/>
                  </a:lnTo>
                  <a:lnTo>
                    <a:pt x="110" y="86"/>
                  </a:lnTo>
                  <a:lnTo>
                    <a:pt x="90" y="108"/>
                  </a:lnTo>
                  <a:lnTo>
                    <a:pt x="70" y="134"/>
                  </a:lnTo>
                  <a:lnTo>
                    <a:pt x="48" y="164"/>
                  </a:lnTo>
                  <a:lnTo>
                    <a:pt x="28" y="196"/>
                  </a:lnTo>
                  <a:lnTo>
                    <a:pt x="14" y="226"/>
                  </a:lnTo>
                  <a:lnTo>
                    <a:pt x="8" y="242"/>
                  </a:lnTo>
                  <a:lnTo>
                    <a:pt x="2" y="256"/>
                  </a:lnTo>
                  <a:lnTo>
                    <a:pt x="0" y="268"/>
                  </a:lnTo>
                  <a:lnTo>
                    <a:pt x="0" y="280"/>
                  </a:lnTo>
                  <a:lnTo>
                    <a:pt x="8" y="300"/>
                  </a:lnTo>
                  <a:lnTo>
                    <a:pt x="20" y="320"/>
                  </a:lnTo>
                  <a:lnTo>
                    <a:pt x="36" y="346"/>
                  </a:lnTo>
                  <a:lnTo>
                    <a:pt x="54" y="370"/>
                  </a:lnTo>
                  <a:lnTo>
                    <a:pt x="66" y="382"/>
                  </a:lnTo>
                  <a:lnTo>
                    <a:pt x="78" y="394"/>
                  </a:lnTo>
                  <a:lnTo>
                    <a:pt x="90" y="402"/>
                  </a:lnTo>
                  <a:lnTo>
                    <a:pt x="102" y="410"/>
                  </a:lnTo>
                  <a:lnTo>
                    <a:pt x="116" y="416"/>
                  </a:lnTo>
                  <a:lnTo>
                    <a:pt x="130" y="420"/>
                  </a:lnTo>
                  <a:lnTo>
                    <a:pt x="140" y="422"/>
                  </a:lnTo>
                  <a:lnTo>
                    <a:pt x="148" y="426"/>
                  </a:lnTo>
                  <a:lnTo>
                    <a:pt x="154" y="432"/>
                  </a:lnTo>
                  <a:lnTo>
                    <a:pt x="156" y="436"/>
                  </a:lnTo>
                  <a:lnTo>
                    <a:pt x="156" y="440"/>
                  </a:lnTo>
                  <a:lnTo>
                    <a:pt x="150" y="444"/>
                  </a:lnTo>
                  <a:lnTo>
                    <a:pt x="142" y="446"/>
                  </a:lnTo>
                  <a:lnTo>
                    <a:pt x="156" y="452"/>
                  </a:lnTo>
                  <a:lnTo>
                    <a:pt x="168" y="454"/>
                  </a:lnTo>
                  <a:lnTo>
                    <a:pt x="172" y="452"/>
                  </a:lnTo>
                  <a:lnTo>
                    <a:pt x="176" y="450"/>
                  </a:lnTo>
                  <a:lnTo>
                    <a:pt x="174" y="456"/>
                  </a:lnTo>
                  <a:lnTo>
                    <a:pt x="174" y="468"/>
                  </a:lnTo>
                  <a:lnTo>
                    <a:pt x="176" y="474"/>
                  </a:lnTo>
                  <a:lnTo>
                    <a:pt x="180" y="480"/>
                  </a:lnTo>
                  <a:lnTo>
                    <a:pt x="186" y="482"/>
                  </a:lnTo>
                  <a:lnTo>
                    <a:pt x="196" y="484"/>
                  </a:lnTo>
                  <a:lnTo>
                    <a:pt x="192" y="480"/>
                  </a:lnTo>
                  <a:lnTo>
                    <a:pt x="190" y="472"/>
                  </a:lnTo>
                  <a:lnTo>
                    <a:pt x="190" y="468"/>
                  </a:lnTo>
                  <a:lnTo>
                    <a:pt x="194" y="462"/>
                  </a:lnTo>
                  <a:lnTo>
                    <a:pt x="200" y="458"/>
                  </a:lnTo>
                  <a:lnTo>
                    <a:pt x="210" y="456"/>
                  </a:lnTo>
                  <a:lnTo>
                    <a:pt x="220" y="452"/>
                  </a:lnTo>
                  <a:lnTo>
                    <a:pt x="226" y="446"/>
                  </a:lnTo>
                  <a:lnTo>
                    <a:pt x="230" y="442"/>
                  </a:lnTo>
                  <a:lnTo>
                    <a:pt x="232" y="436"/>
                  </a:lnTo>
                  <a:lnTo>
                    <a:pt x="230" y="428"/>
                  </a:lnTo>
                  <a:lnTo>
                    <a:pt x="228" y="424"/>
                  </a:lnTo>
                  <a:lnTo>
                    <a:pt x="254" y="454"/>
                  </a:lnTo>
                  <a:lnTo>
                    <a:pt x="250" y="458"/>
                  </a:lnTo>
                  <a:lnTo>
                    <a:pt x="248" y="466"/>
                  </a:lnTo>
                  <a:lnTo>
                    <a:pt x="248" y="476"/>
                  </a:lnTo>
                  <a:lnTo>
                    <a:pt x="246" y="484"/>
                  </a:lnTo>
                  <a:lnTo>
                    <a:pt x="248" y="490"/>
                  </a:lnTo>
                  <a:lnTo>
                    <a:pt x="260" y="504"/>
                  </a:lnTo>
                  <a:lnTo>
                    <a:pt x="264" y="512"/>
                  </a:lnTo>
                  <a:lnTo>
                    <a:pt x="266" y="518"/>
                  </a:lnTo>
                  <a:lnTo>
                    <a:pt x="270" y="530"/>
                  </a:lnTo>
                  <a:lnTo>
                    <a:pt x="274" y="544"/>
                  </a:lnTo>
                  <a:lnTo>
                    <a:pt x="278" y="552"/>
                  </a:lnTo>
                  <a:lnTo>
                    <a:pt x="286" y="562"/>
                  </a:lnTo>
                  <a:lnTo>
                    <a:pt x="302" y="578"/>
                  </a:lnTo>
                  <a:lnTo>
                    <a:pt x="314" y="586"/>
                  </a:lnTo>
                  <a:lnTo>
                    <a:pt x="326" y="594"/>
                  </a:lnTo>
                  <a:lnTo>
                    <a:pt x="336" y="604"/>
                  </a:lnTo>
                  <a:lnTo>
                    <a:pt x="364" y="636"/>
                  </a:lnTo>
                  <a:lnTo>
                    <a:pt x="360" y="640"/>
                  </a:lnTo>
                  <a:lnTo>
                    <a:pt x="360" y="646"/>
                  </a:lnTo>
                  <a:lnTo>
                    <a:pt x="362" y="650"/>
                  </a:lnTo>
                  <a:lnTo>
                    <a:pt x="372" y="654"/>
                  </a:lnTo>
                  <a:lnTo>
                    <a:pt x="384" y="660"/>
                  </a:lnTo>
                  <a:lnTo>
                    <a:pt x="400" y="664"/>
                  </a:lnTo>
                  <a:lnTo>
                    <a:pt x="440" y="684"/>
                  </a:lnTo>
                  <a:lnTo>
                    <a:pt x="452" y="692"/>
                  </a:lnTo>
                  <a:lnTo>
                    <a:pt x="478" y="708"/>
                  </a:lnTo>
                  <a:lnTo>
                    <a:pt x="506" y="724"/>
                  </a:lnTo>
                  <a:lnTo>
                    <a:pt x="516" y="728"/>
                  </a:lnTo>
                  <a:lnTo>
                    <a:pt x="522" y="728"/>
                  </a:lnTo>
                  <a:lnTo>
                    <a:pt x="524" y="728"/>
                  </a:lnTo>
                  <a:lnTo>
                    <a:pt x="536" y="722"/>
                  </a:lnTo>
                  <a:lnTo>
                    <a:pt x="544" y="714"/>
                  </a:lnTo>
                  <a:lnTo>
                    <a:pt x="554" y="704"/>
                  </a:lnTo>
                  <a:lnTo>
                    <a:pt x="560" y="700"/>
                  </a:lnTo>
                  <a:lnTo>
                    <a:pt x="574" y="688"/>
                  </a:lnTo>
                  <a:lnTo>
                    <a:pt x="588" y="672"/>
                  </a:lnTo>
                  <a:lnTo>
                    <a:pt x="594" y="662"/>
                  </a:lnTo>
                  <a:lnTo>
                    <a:pt x="596" y="652"/>
                  </a:lnTo>
                  <a:lnTo>
                    <a:pt x="598" y="634"/>
                  </a:lnTo>
                  <a:lnTo>
                    <a:pt x="600" y="620"/>
                  </a:lnTo>
                  <a:lnTo>
                    <a:pt x="598" y="608"/>
                  </a:lnTo>
                  <a:lnTo>
                    <a:pt x="632" y="446"/>
                  </a:lnTo>
                  <a:lnTo>
                    <a:pt x="636" y="450"/>
                  </a:lnTo>
                  <a:lnTo>
                    <a:pt x="652" y="456"/>
                  </a:lnTo>
                  <a:lnTo>
                    <a:pt x="662" y="458"/>
                  </a:lnTo>
                  <a:lnTo>
                    <a:pt x="676" y="460"/>
                  </a:lnTo>
                  <a:lnTo>
                    <a:pt x="690" y="460"/>
                  </a:lnTo>
                  <a:lnTo>
                    <a:pt x="706" y="460"/>
                  </a:lnTo>
                  <a:lnTo>
                    <a:pt x="724" y="456"/>
                  </a:lnTo>
                  <a:lnTo>
                    <a:pt x="740" y="450"/>
                  </a:lnTo>
                  <a:lnTo>
                    <a:pt x="758" y="442"/>
                  </a:lnTo>
                  <a:lnTo>
                    <a:pt x="774" y="434"/>
                  </a:lnTo>
                  <a:lnTo>
                    <a:pt x="802" y="412"/>
                  </a:lnTo>
                  <a:lnTo>
                    <a:pt x="828" y="394"/>
                  </a:lnTo>
                  <a:lnTo>
                    <a:pt x="840" y="386"/>
                  </a:lnTo>
                  <a:lnTo>
                    <a:pt x="848" y="376"/>
                  </a:lnTo>
                  <a:lnTo>
                    <a:pt x="856" y="366"/>
                  </a:lnTo>
                  <a:lnTo>
                    <a:pt x="862" y="356"/>
                  </a:lnTo>
                  <a:lnTo>
                    <a:pt x="870" y="340"/>
                  </a:lnTo>
                  <a:lnTo>
                    <a:pt x="872" y="334"/>
                  </a:lnTo>
                  <a:lnTo>
                    <a:pt x="888" y="352"/>
                  </a:lnTo>
                  <a:lnTo>
                    <a:pt x="902" y="362"/>
                  </a:lnTo>
                  <a:lnTo>
                    <a:pt x="908" y="366"/>
                  </a:lnTo>
                  <a:lnTo>
                    <a:pt x="914" y="368"/>
                  </a:lnTo>
                  <a:lnTo>
                    <a:pt x="826" y="462"/>
                  </a:lnTo>
                  <a:lnTo>
                    <a:pt x="760" y="532"/>
                  </a:lnTo>
                  <a:lnTo>
                    <a:pt x="736" y="560"/>
                  </a:lnTo>
                  <a:lnTo>
                    <a:pt x="722" y="578"/>
                  </a:lnTo>
                  <a:lnTo>
                    <a:pt x="666" y="650"/>
                  </a:lnTo>
                  <a:lnTo>
                    <a:pt x="604" y="724"/>
                  </a:lnTo>
                  <a:lnTo>
                    <a:pt x="588" y="744"/>
                  </a:lnTo>
                  <a:lnTo>
                    <a:pt x="574" y="758"/>
                  </a:lnTo>
                  <a:lnTo>
                    <a:pt x="570" y="766"/>
                  </a:lnTo>
                  <a:lnTo>
                    <a:pt x="566" y="772"/>
                  </a:lnTo>
                  <a:lnTo>
                    <a:pt x="564" y="780"/>
                  </a:lnTo>
                  <a:lnTo>
                    <a:pt x="564" y="788"/>
                  </a:lnTo>
                  <a:lnTo>
                    <a:pt x="566" y="798"/>
                  </a:lnTo>
                  <a:lnTo>
                    <a:pt x="568" y="808"/>
                  </a:lnTo>
                  <a:lnTo>
                    <a:pt x="576" y="832"/>
                  </a:lnTo>
                  <a:lnTo>
                    <a:pt x="596" y="882"/>
                  </a:lnTo>
                  <a:lnTo>
                    <a:pt x="610" y="908"/>
                  </a:lnTo>
                  <a:lnTo>
                    <a:pt x="626" y="936"/>
                  </a:lnTo>
                  <a:lnTo>
                    <a:pt x="648" y="968"/>
                  </a:lnTo>
                  <a:lnTo>
                    <a:pt x="642" y="972"/>
                  </a:lnTo>
                  <a:lnTo>
                    <a:pt x="668" y="1036"/>
                  </a:lnTo>
                  <a:lnTo>
                    <a:pt x="690" y="1096"/>
                  </a:lnTo>
                  <a:lnTo>
                    <a:pt x="710" y="1152"/>
                  </a:lnTo>
                  <a:lnTo>
                    <a:pt x="728" y="1206"/>
                  </a:lnTo>
                  <a:lnTo>
                    <a:pt x="750" y="1262"/>
                  </a:lnTo>
                  <a:lnTo>
                    <a:pt x="778" y="1334"/>
                  </a:lnTo>
                  <a:lnTo>
                    <a:pt x="786" y="1346"/>
                  </a:lnTo>
                  <a:lnTo>
                    <a:pt x="794" y="1354"/>
                  </a:lnTo>
                  <a:lnTo>
                    <a:pt x="806" y="1360"/>
                  </a:lnTo>
                  <a:lnTo>
                    <a:pt x="800" y="1366"/>
                  </a:lnTo>
                  <a:lnTo>
                    <a:pt x="798" y="1374"/>
                  </a:lnTo>
                  <a:lnTo>
                    <a:pt x="796" y="1384"/>
                  </a:lnTo>
                  <a:lnTo>
                    <a:pt x="800" y="1394"/>
                  </a:lnTo>
                  <a:lnTo>
                    <a:pt x="804" y="1402"/>
                  </a:lnTo>
                  <a:lnTo>
                    <a:pt x="810" y="1408"/>
                  </a:lnTo>
                  <a:lnTo>
                    <a:pt x="806" y="1424"/>
                  </a:lnTo>
                  <a:lnTo>
                    <a:pt x="800" y="1438"/>
                  </a:lnTo>
                  <a:lnTo>
                    <a:pt x="794" y="1452"/>
                  </a:lnTo>
                  <a:lnTo>
                    <a:pt x="772" y="1470"/>
                  </a:lnTo>
                  <a:lnTo>
                    <a:pt x="746" y="1498"/>
                  </a:lnTo>
                  <a:lnTo>
                    <a:pt x="730" y="1514"/>
                  </a:lnTo>
                  <a:lnTo>
                    <a:pt x="716" y="1526"/>
                  </a:lnTo>
                  <a:lnTo>
                    <a:pt x="694" y="1534"/>
                  </a:lnTo>
                  <a:lnTo>
                    <a:pt x="662" y="1544"/>
                  </a:lnTo>
                  <a:lnTo>
                    <a:pt x="632" y="1558"/>
                  </a:lnTo>
                  <a:lnTo>
                    <a:pt x="622" y="1564"/>
                  </a:lnTo>
                  <a:lnTo>
                    <a:pt x="618" y="1570"/>
                  </a:lnTo>
                  <a:lnTo>
                    <a:pt x="614" y="1580"/>
                  </a:lnTo>
                  <a:lnTo>
                    <a:pt x="614" y="1588"/>
                  </a:lnTo>
                  <a:lnTo>
                    <a:pt x="614" y="1596"/>
                  </a:lnTo>
                  <a:lnTo>
                    <a:pt x="620" y="1596"/>
                  </a:lnTo>
                  <a:lnTo>
                    <a:pt x="636" y="1600"/>
                  </a:lnTo>
                  <a:lnTo>
                    <a:pt x="664" y="1604"/>
                  </a:lnTo>
                  <a:lnTo>
                    <a:pt x="710" y="1606"/>
                  </a:lnTo>
                  <a:lnTo>
                    <a:pt x="736" y="1604"/>
                  </a:lnTo>
                  <a:lnTo>
                    <a:pt x="760" y="1604"/>
                  </a:lnTo>
                  <a:lnTo>
                    <a:pt x="778" y="1600"/>
                  </a:lnTo>
                  <a:lnTo>
                    <a:pt x="794" y="1598"/>
                  </a:lnTo>
                  <a:lnTo>
                    <a:pt x="818" y="1590"/>
                  </a:lnTo>
                  <a:lnTo>
                    <a:pt x="836" y="1582"/>
                  </a:lnTo>
                  <a:lnTo>
                    <a:pt x="884" y="1558"/>
                  </a:lnTo>
                  <a:lnTo>
                    <a:pt x="918" y="1542"/>
                  </a:lnTo>
                  <a:lnTo>
                    <a:pt x="918" y="1592"/>
                  </a:lnTo>
                  <a:lnTo>
                    <a:pt x="936" y="1600"/>
                  </a:lnTo>
                  <a:lnTo>
                    <a:pt x="964" y="1600"/>
                  </a:lnTo>
                  <a:lnTo>
                    <a:pt x="984" y="1598"/>
                  </a:lnTo>
                  <a:lnTo>
                    <a:pt x="992" y="1596"/>
                  </a:lnTo>
                  <a:lnTo>
                    <a:pt x="994" y="1594"/>
                  </a:lnTo>
                  <a:lnTo>
                    <a:pt x="998" y="1576"/>
                  </a:lnTo>
                  <a:lnTo>
                    <a:pt x="1002" y="1550"/>
                  </a:lnTo>
                  <a:lnTo>
                    <a:pt x="1008" y="1514"/>
                  </a:lnTo>
                  <a:lnTo>
                    <a:pt x="1010" y="1510"/>
                  </a:lnTo>
                  <a:lnTo>
                    <a:pt x="1012" y="1506"/>
                  </a:lnTo>
                  <a:lnTo>
                    <a:pt x="1014" y="1500"/>
                  </a:lnTo>
                  <a:lnTo>
                    <a:pt x="1008" y="1444"/>
                  </a:lnTo>
                  <a:lnTo>
                    <a:pt x="1004" y="1404"/>
                  </a:lnTo>
                  <a:lnTo>
                    <a:pt x="1000" y="1380"/>
                  </a:lnTo>
                  <a:lnTo>
                    <a:pt x="994" y="1368"/>
                  </a:lnTo>
                  <a:lnTo>
                    <a:pt x="986" y="1354"/>
                  </a:lnTo>
                  <a:lnTo>
                    <a:pt x="972" y="1334"/>
                  </a:lnTo>
                  <a:lnTo>
                    <a:pt x="962" y="1318"/>
                  </a:lnTo>
                  <a:lnTo>
                    <a:pt x="958" y="1308"/>
                  </a:lnTo>
                  <a:lnTo>
                    <a:pt x="956" y="1288"/>
                  </a:lnTo>
                  <a:lnTo>
                    <a:pt x="954" y="1272"/>
                  </a:lnTo>
                  <a:lnTo>
                    <a:pt x="948" y="1256"/>
                  </a:lnTo>
                  <a:lnTo>
                    <a:pt x="932" y="1214"/>
                  </a:lnTo>
                  <a:lnTo>
                    <a:pt x="906" y="1136"/>
                  </a:lnTo>
                  <a:lnTo>
                    <a:pt x="878" y="1054"/>
                  </a:lnTo>
                  <a:lnTo>
                    <a:pt x="856" y="992"/>
                  </a:lnTo>
                  <a:lnTo>
                    <a:pt x="840" y="954"/>
                  </a:lnTo>
                  <a:lnTo>
                    <a:pt x="826" y="924"/>
                  </a:lnTo>
                  <a:lnTo>
                    <a:pt x="814" y="896"/>
                  </a:lnTo>
                  <a:lnTo>
                    <a:pt x="810" y="896"/>
                  </a:lnTo>
                  <a:lnTo>
                    <a:pt x="810" y="880"/>
                  </a:lnTo>
                  <a:lnTo>
                    <a:pt x="808" y="868"/>
                  </a:lnTo>
                  <a:lnTo>
                    <a:pt x="806" y="858"/>
                  </a:lnTo>
                  <a:lnTo>
                    <a:pt x="804" y="850"/>
                  </a:lnTo>
                  <a:lnTo>
                    <a:pt x="802" y="846"/>
                  </a:lnTo>
                  <a:lnTo>
                    <a:pt x="804" y="842"/>
                  </a:lnTo>
                  <a:lnTo>
                    <a:pt x="808" y="834"/>
                  </a:lnTo>
                  <a:lnTo>
                    <a:pt x="810" y="824"/>
                  </a:lnTo>
                  <a:lnTo>
                    <a:pt x="812" y="802"/>
                  </a:lnTo>
                  <a:lnTo>
                    <a:pt x="828" y="792"/>
                  </a:lnTo>
                  <a:lnTo>
                    <a:pt x="868" y="762"/>
                  </a:lnTo>
                  <a:lnTo>
                    <a:pt x="892" y="742"/>
                  </a:lnTo>
                  <a:lnTo>
                    <a:pt x="916" y="720"/>
                  </a:lnTo>
                  <a:lnTo>
                    <a:pt x="938" y="698"/>
                  </a:lnTo>
                  <a:lnTo>
                    <a:pt x="958" y="674"/>
                  </a:lnTo>
                  <a:lnTo>
                    <a:pt x="956" y="718"/>
                  </a:lnTo>
                  <a:lnTo>
                    <a:pt x="950" y="754"/>
                  </a:lnTo>
                  <a:lnTo>
                    <a:pt x="946" y="784"/>
                  </a:lnTo>
                  <a:lnTo>
                    <a:pt x="940" y="808"/>
                  </a:lnTo>
                  <a:lnTo>
                    <a:pt x="938" y="836"/>
                  </a:lnTo>
                  <a:lnTo>
                    <a:pt x="938" y="862"/>
                  </a:lnTo>
                  <a:lnTo>
                    <a:pt x="938" y="884"/>
                  </a:lnTo>
                  <a:lnTo>
                    <a:pt x="940" y="896"/>
                  </a:lnTo>
                  <a:lnTo>
                    <a:pt x="944" y="908"/>
                  </a:lnTo>
                  <a:lnTo>
                    <a:pt x="956" y="938"/>
                  </a:lnTo>
                  <a:lnTo>
                    <a:pt x="968" y="966"/>
                  </a:lnTo>
                  <a:lnTo>
                    <a:pt x="978" y="986"/>
                  </a:lnTo>
                  <a:lnTo>
                    <a:pt x="988" y="998"/>
                  </a:lnTo>
                  <a:lnTo>
                    <a:pt x="1002" y="1010"/>
                  </a:lnTo>
                  <a:lnTo>
                    <a:pt x="1018" y="1022"/>
                  </a:lnTo>
                  <a:lnTo>
                    <a:pt x="1036" y="1034"/>
                  </a:lnTo>
                  <a:lnTo>
                    <a:pt x="1078" y="1106"/>
                  </a:lnTo>
                  <a:lnTo>
                    <a:pt x="1114" y="1168"/>
                  </a:lnTo>
                  <a:lnTo>
                    <a:pt x="1144" y="1222"/>
                  </a:lnTo>
                  <a:lnTo>
                    <a:pt x="1190" y="1308"/>
                  </a:lnTo>
                  <a:lnTo>
                    <a:pt x="1218" y="1354"/>
                  </a:lnTo>
                  <a:lnTo>
                    <a:pt x="1224" y="1362"/>
                  </a:lnTo>
                  <a:lnTo>
                    <a:pt x="1230" y="1368"/>
                  </a:lnTo>
                  <a:lnTo>
                    <a:pt x="1236" y="1372"/>
                  </a:lnTo>
                  <a:lnTo>
                    <a:pt x="1240" y="1376"/>
                  </a:lnTo>
                  <a:lnTo>
                    <a:pt x="1238" y="1380"/>
                  </a:lnTo>
                  <a:lnTo>
                    <a:pt x="1236" y="1384"/>
                  </a:lnTo>
                  <a:lnTo>
                    <a:pt x="1234" y="1392"/>
                  </a:lnTo>
                  <a:lnTo>
                    <a:pt x="1234" y="1400"/>
                  </a:lnTo>
                  <a:lnTo>
                    <a:pt x="1238" y="1418"/>
                  </a:lnTo>
                  <a:lnTo>
                    <a:pt x="1240" y="1424"/>
                  </a:lnTo>
                  <a:lnTo>
                    <a:pt x="1236" y="1442"/>
                  </a:lnTo>
                  <a:lnTo>
                    <a:pt x="1234" y="1440"/>
                  </a:lnTo>
                  <a:lnTo>
                    <a:pt x="1230" y="1440"/>
                  </a:lnTo>
                  <a:lnTo>
                    <a:pt x="1220" y="1446"/>
                  </a:lnTo>
                  <a:lnTo>
                    <a:pt x="1210" y="1460"/>
                  </a:lnTo>
                  <a:lnTo>
                    <a:pt x="1196" y="1478"/>
                  </a:lnTo>
                  <a:lnTo>
                    <a:pt x="1184" y="1492"/>
                  </a:lnTo>
                  <a:lnTo>
                    <a:pt x="1174" y="1502"/>
                  </a:lnTo>
                  <a:lnTo>
                    <a:pt x="1166" y="1508"/>
                  </a:lnTo>
                  <a:lnTo>
                    <a:pt x="1132" y="1522"/>
                  </a:lnTo>
                  <a:lnTo>
                    <a:pt x="1112" y="1530"/>
                  </a:lnTo>
                  <a:lnTo>
                    <a:pt x="1098" y="1534"/>
                  </a:lnTo>
                  <a:lnTo>
                    <a:pt x="1090" y="1536"/>
                  </a:lnTo>
                  <a:lnTo>
                    <a:pt x="1080" y="1540"/>
                  </a:lnTo>
                  <a:lnTo>
                    <a:pt x="1074" y="1548"/>
                  </a:lnTo>
                  <a:lnTo>
                    <a:pt x="1068" y="1556"/>
                  </a:lnTo>
                  <a:lnTo>
                    <a:pt x="1066" y="1564"/>
                  </a:lnTo>
                  <a:lnTo>
                    <a:pt x="1064" y="1572"/>
                  </a:lnTo>
                  <a:lnTo>
                    <a:pt x="1066" y="1576"/>
                  </a:lnTo>
                  <a:lnTo>
                    <a:pt x="1072" y="1578"/>
                  </a:lnTo>
                  <a:lnTo>
                    <a:pt x="1138" y="1586"/>
                  </a:lnTo>
                  <a:lnTo>
                    <a:pt x="1184" y="1588"/>
                  </a:lnTo>
                  <a:lnTo>
                    <a:pt x="1200" y="1588"/>
                  </a:lnTo>
                  <a:lnTo>
                    <a:pt x="1210" y="1586"/>
                  </a:lnTo>
                  <a:lnTo>
                    <a:pt x="1278" y="1552"/>
                  </a:lnTo>
                  <a:lnTo>
                    <a:pt x="1320" y="1532"/>
                  </a:lnTo>
                  <a:lnTo>
                    <a:pt x="1346" y="1522"/>
                  </a:lnTo>
                  <a:lnTo>
                    <a:pt x="1344" y="1580"/>
                  </a:lnTo>
                  <a:lnTo>
                    <a:pt x="1360" y="1582"/>
                  </a:lnTo>
                  <a:lnTo>
                    <a:pt x="1390" y="1582"/>
                  </a:lnTo>
                  <a:lnTo>
                    <a:pt x="1404" y="1580"/>
                  </a:lnTo>
                  <a:lnTo>
                    <a:pt x="1412" y="1578"/>
                  </a:lnTo>
                  <a:lnTo>
                    <a:pt x="1418" y="1574"/>
                  </a:lnTo>
                  <a:lnTo>
                    <a:pt x="1428" y="1486"/>
                  </a:lnTo>
                  <a:lnTo>
                    <a:pt x="1426" y="1486"/>
                  </a:lnTo>
                  <a:close/>
                  <a:moveTo>
                    <a:pt x="384" y="548"/>
                  </a:moveTo>
                  <a:lnTo>
                    <a:pt x="384" y="548"/>
                  </a:lnTo>
                  <a:lnTo>
                    <a:pt x="380" y="548"/>
                  </a:lnTo>
                  <a:lnTo>
                    <a:pt x="370" y="544"/>
                  </a:lnTo>
                  <a:lnTo>
                    <a:pt x="360" y="538"/>
                  </a:lnTo>
                  <a:lnTo>
                    <a:pt x="356" y="534"/>
                  </a:lnTo>
                  <a:lnTo>
                    <a:pt x="352" y="528"/>
                  </a:lnTo>
                  <a:lnTo>
                    <a:pt x="358" y="514"/>
                  </a:lnTo>
                  <a:lnTo>
                    <a:pt x="362" y="502"/>
                  </a:lnTo>
                  <a:lnTo>
                    <a:pt x="362" y="488"/>
                  </a:lnTo>
                  <a:lnTo>
                    <a:pt x="358" y="448"/>
                  </a:lnTo>
                  <a:lnTo>
                    <a:pt x="360" y="452"/>
                  </a:lnTo>
                  <a:lnTo>
                    <a:pt x="364" y="464"/>
                  </a:lnTo>
                  <a:lnTo>
                    <a:pt x="368" y="472"/>
                  </a:lnTo>
                  <a:lnTo>
                    <a:pt x="372" y="478"/>
                  </a:lnTo>
                  <a:lnTo>
                    <a:pt x="374" y="482"/>
                  </a:lnTo>
                  <a:lnTo>
                    <a:pt x="376" y="490"/>
                  </a:lnTo>
                  <a:lnTo>
                    <a:pt x="374" y="498"/>
                  </a:lnTo>
                  <a:lnTo>
                    <a:pt x="372" y="504"/>
                  </a:lnTo>
                  <a:lnTo>
                    <a:pt x="372" y="508"/>
                  </a:lnTo>
                  <a:lnTo>
                    <a:pt x="374" y="516"/>
                  </a:lnTo>
                  <a:lnTo>
                    <a:pt x="378" y="524"/>
                  </a:lnTo>
                  <a:lnTo>
                    <a:pt x="382" y="530"/>
                  </a:lnTo>
                  <a:lnTo>
                    <a:pt x="384" y="534"/>
                  </a:lnTo>
                  <a:lnTo>
                    <a:pt x="384" y="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Ellipse 179"/>
            <p:cNvSpPr/>
            <p:nvPr/>
          </p:nvSpPr>
          <p:spPr bwMode="auto">
            <a:xfrm>
              <a:off x="3150744" y="273473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34" charset="0"/>
              </a:endParaRPr>
            </a:p>
          </p:txBody>
        </p:sp>
      </p:grpSp>
      <p:grpSp>
        <p:nvGrpSpPr>
          <p:cNvPr id="38937" name="Gruppe 91"/>
          <p:cNvGrpSpPr>
            <a:grpSpLocks/>
          </p:cNvGrpSpPr>
          <p:nvPr/>
        </p:nvGrpSpPr>
        <p:grpSpPr bwMode="auto">
          <a:xfrm>
            <a:off x="9067800" y="2808288"/>
            <a:ext cx="685800" cy="914400"/>
            <a:chOff x="7506236" y="2690763"/>
            <a:chExt cx="697964" cy="1144377"/>
          </a:xfrm>
        </p:grpSpPr>
        <p:sp>
          <p:nvSpPr>
            <p:cNvPr id="116" name="Ellipse 82"/>
            <p:cNvSpPr/>
            <p:nvPr/>
          </p:nvSpPr>
          <p:spPr bwMode="auto">
            <a:xfrm rot="2798875">
              <a:off x="7747956" y="360680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34" charset="0"/>
              </a:endParaRPr>
            </a:p>
          </p:txBody>
        </p:sp>
        <p:sp>
          <p:nvSpPr>
            <p:cNvPr id="135" name="Ellipse 83"/>
            <p:cNvSpPr/>
            <p:nvPr/>
          </p:nvSpPr>
          <p:spPr bwMode="auto">
            <a:xfrm>
              <a:off x="7506236" y="3406019"/>
              <a:ext cx="387233" cy="21166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34" charset="0"/>
              </a:endParaRPr>
            </a:p>
          </p:txBody>
        </p:sp>
        <p:grpSp>
          <p:nvGrpSpPr>
            <p:cNvPr id="38947" name="Gruppe 84"/>
            <p:cNvGrpSpPr>
              <a:grpSpLocks/>
            </p:cNvGrpSpPr>
            <p:nvPr/>
          </p:nvGrpSpPr>
          <p:grpSpPr bwMode="auto">
            <a:xfrm flipH="1">
              <a:off x="7594497" y="2690805"/>
              <a:ext cx="609620" cy="982730"/>
              <a:chOff x="8332788" y="6677025"/>
              <a:chExt cx="2012950" cy="2838450"/>
            </a:xfrm>
          </p:grpSpPr>
          <p:sp>
            <p:nvSpPr>
              <p:cNvPr id="38948" name="Freeform 36"/>
              <p:cNvSpPr>
                <a:spLocks/>
              </p:cNvSpPr>
              <p:nvPr/>
            </p:nvSpPr>
            <p:spPr bwMode="auto">
              <a:xfrm>
                <a:off x="9513888" y="8458200"/>
                <a:ext cx="34925" cy="12700"/>
              </a:xfrm>
              <a:custGeom>
                <a:avLst/>
                <a:gdLst>
                  <a:gd name="T0" fmla="*/ 2147483647 w 22"/>
                  <a:gd name="T1" fmla="*/ 2147483647 h 8"/>
                  <a:gd name="T2" fmla="*/ 2147483647 w 22"/>
                  <a:gd name="T3" fmla="*/ 0 h 8"/>
                  <a:gd name="T4" fmla="*/ 0 w 22"/>
                  <a:gd name="T5" fmla="*/ 2147483647 h 8"/>
                  <a:gd name="T6" fmla="*/ 0 w 22"/>
                  <a:gd name="T7" fmla="*/ 2147483647 h 8"/>
                  <a:gd name="T8" fmla="*/ 2147483647 w 22"/>
                  <a:gd name="T9" fmla="*/ 2147483647 h 8"/>
                  <a:gd name="T10" fmla="*/ 2147483647 w 22"/>
                  <a:gd name="T11" fmla="*/ 2147483647 h 8"/>
                  <a:gd name="T12" fmla="*/ 0 60000 65536"/>
                  <a:gd name="T13" fmla="*/ 0 60000 65536"/>
                  <a:gd name="T14" fmla="*/ 0 60000 65536"/>
                  <a:gd name="T15" fmla="*/ 0 60000 65536"/>
                  <a:gd name="T16" fmla="*/ 0 60000 65536"/>
                  <a:gd name="T17" fmla="*/ 0 60000 65536"/>
                  <a:gd name="T18" fmla="*/ 0 w 22"/>
                  <a:gd name="T19" fmla="*/ 0 h 8"/>
                  <a:gd name="T20" fmla="*/ 22 w 2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2" h="8">
                    <a:moveTo>
                      <a:pt x="10" y="8"/>
                    </a:moveTo>
                    <a:lnTo>
                      <a:pt x="22" y="0"/>
                    </a:lnTo>
                    <a:lnTo>
                      <a:pt x="0" y="6"/>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49" name="Freeform 37"/>
              <p:cNvSpPr>
                <a:spLocks noEditPoints="1"/>
              </p:cNvSpPr>
              <p:nvPr/>
            </p:nvSpPr>
            <p:spPr bwMode="auto">
              <a:xfrm>
                <a:off x="8332788" y="6677025"/>
                <a:ext cx="2012950" cy="2838450"/>
              </a:xfrm>
              <a:custGeom>
                <a:avLst/>
                <a:gdLst>
                  <a:gd name="T0" fmla="*/ 2147483647 w 1268"/>
                  <a:gd name="T1" fmla="*/ 2147483647 h 1788"/>
                  <a:gd name="T2" fmla="*/ 2147483647 w 1268"/>
                  <a:gd name="T3" fmla="*/ 2147483647 h 1788"/>
                  <a:gd name="T4" fmla="*/ 2147483647 w 1268"/>
                  <a:gd name="T5" fmla="*/ 2147483647 h 1788"/>
                  <a:gd name="T6" fmla="*/ 2147483647 w 1268"/>
                  <a:gd name="T7" fmla="*/ 2147483647 h 1788"/>
                  <a:gd name="T8" fmla="*/ 2147483647 w 1268"/>
                  <a:gd name="T9" fmla="*/ 2147483647 h 1788"/>
                  <a:gd name="T10" fmla="*/ 2147483647 w 1268"/>
                  <a:gd name="T11" fmla="*/ 2147483647 h 1788"/>
                  <a:gd name="T12" fmla="*/ 2147483647 w 1268"/>
                  <a:gd name="T13" fmla="*/ 0 h 1788"/>
                  <a:gd name="T14" fmla="*/ 2147483647 w 1268"/>
                  <a:gd name="T15" fmla="*/ 2147483647 h 1788"/>
                  <a:gd name="T16" fmla="*/ 2147483647 w 1268"/>
                  <a:gd name="T17" fmla="*/ 2147483647 h 1788"/>
                  <a:gd name="T18" fmla="*/ 2147483647 w 1268"/>
                  <a:gd name="T19" fmla="*/ 2147483647 h 1788"/>
                  <a:gd name="T20" fmla="*/ 2147483647 w 1268"/>
                  <a:gd name="T21" fmla="*/ 2147483647 h 1788"/>
                  <a:gd name="T22" fmla="*/ 2147483647 w 1268"/>
                  <a:gd name="T23" fmla="*/ 2147483647 h 1788"/>
                  <a:gd name="T24" fmla="*/ 2147483647 w 1268"/>
                  <a:gd name="T25" fmla="*/ 2147483647 h 1788"/>
                  <a:gd name="T26" fmla="*/ 2147483647 w 1268"/>
                  <a:gd name="T27" fmla="*/ 2147483647 h 1788"/>
                  <a:gd name="T28" fmla="*/ 2147483647 w 1268"/>
                  <a:gd name="T29" fmla="*/ 2147483647 h 1788"/>
                  <a:gd name="T30" fmla="*/ 2147483647 w 1268"/>
                  <a:gd name="T31" fmla="*/ 2147483647 h 1788"/>
                  <a:gd name="T32" fmla="*/ 2147483647 w 1268"/>
                  <a:gd name="T33" fmla="*/ 2147483647 h 1788"/>
                  <a:gd name="T34" fmla="*/ 2147483647 w 1268"/>
                  <a:gd name="T35" fmla="*/ 2147483647 h 1788"/>
                  <a:gd name="T36" fmla="*/ 2147483647 w 1268"/>
                  <a:gd name="T37" fmla="*/ 2147483647 h 1788"/>
                  <a:gd name="T38" fmla="*/ 2147483647 w 1268"/>
                  <a:gd name="T39" fmla="*/ 2147483647 h 1788"/>
                  <a:gd name="T40" fmla="*/ 2147483647 w 1268"/>
                  <a:gd name="T41" fmla="*/ 2147483647 h 1788"/>
                  <a:gd name="T42" fmla="*/ 2147483647 w 1268"/>
                  <a:gd name="T43" fmla="*/ 2147483647 h 1788"/>
                  <a:gd name="T44" fmla="*/ 2147483647 w 1268"/>
                  <a:gd name="T45" fmla="*/ 2147483647 h 1788"/>
                  <a:gd name="T46" fmla="*/ 2147483647 w 1268"/>
                  <a:gd name="T47" fmla="*/ 2147483647 h 1788"/>
                  <a:gd name="T48" fmla="*/ 2147483647 w 1268"/>
                  <a:gd name="T49" fmla="*/ 2147483647 h 1788"/>
                  <a:gd name="T50" fmla="*/ 2147483647 w 1268"/>
                  <a:gd name="T51" fmla="*/ 2147483647 h 1788"/>
                  <a:gd name="T52" fmla="*/ 2147483647 w 1268"/>
                  <a:gd name="T53" fmla="*/ 2147483647 h 1788"/>
                  <a:gd name="T54" fmla="*/ 2147483647 w 1268"/>
                  <a:gd name="T55" fmla="*/ 2147483647 h 1788"/>
                  <a:gd name="T56" fmla="*/ 2147483647 w 1268"/>
                  <a:gd name="T57" fmla="*/ 2147483647 h 1788"/>
                  <a:gd name="T58" fmla="*/ 2147483647 w 1268"/>
                  <a:gd name="T59" fmla="*/ 2147483647 h 1788"/>
                  <a:gd name="T60" fmla="*/ 2147483647 w 1268"/>
                  <a:gd name="T61" fmla="*/ 2147483647 h 1788"/>
                  <a:gd name="T62" fmla="*/ 2147483647 w 1268"/>
                  <a:gd name="T63" fmla="*/ 2147483647 h 1788"/>
                  <a:gd name="T64" fmla="*/ 2147483647 w 1268"/>
                  <a:gd name="T65" fmla="*/ 2147483647 h 1788"/>
                  <a:gd name="T66" fmla="*/ 2147483647 w 1268"/>
                  <a:gd name="T67" fmla="*/ 2147483647 h 1788"/>
                  <a:gd name="T68" fmla="*/ 2147483647 w 1268"/>
                  <a:gd name="T69" fmla="*/ 2147483647 h 1788"/>
                  <a:gd name="T70" fmla="*/ 2147483647 w 1268"/>
                  <a:gd name="T71" fmla="*/ 2147483647 h 1788"/>
                  <a:gd name="T72" fmla="*/ 2147483647 w 1268"/>
                  <a:gd name="T73" fmla="*/ 2147483647 h 1788"/>
                  <a:gd name="T74" fmla="*/ 2147483647 w 1268"/>
                  <a:gd name="T75" fmla="*/ 2147483647 h 1788"/>
                  <a:gd name="T76" fmla="*/ 2147483647 w 1268"/>
                  <a:gd name="T77" fmla="*/ 2147483647 h 1788"/>
                  <a:gd name="T78" fmla="*/ 2147483647 w 1268"/>
                  <a:gd name="T79" fmla="*/ 2147483647 h 1788"/>
                  <a:gd name="T80" fmla="*/ 2147483647 w 1268"/>
                  <a:gd name="T81" fmla="*/ 2147483647 h 1788"/>
                  <a:gd name="T82" fmla="*/ 2147483647 w 1268"/>
                  <a:gd name="T83" fmla="*/ 2147483647 h 1788"/>
                  <a:gd name="T84" fmla="*/ 2147483647 w 1268"/>
                  <a:gd name="T85" fmla="*/ 2147483647 h 1788"/>
                  <a:gd name="T86" fmla="*/ 2147483647 w 1268"/>
                  <a:gd name="T87" fmla="*/ 2147483647 h 1788"/>
                  <a:gd name="T88" fmla="*/ 2147483647 w 1268"/>
                  <a:gd name="T89" fmla="*/ 2147483647 h 1788"/>
                  <a:gd name="T90" fmla="*/ 2147483647 w 1268"/>
                  <a:gd name="T91" fmla="*/ 2147483647 h 1788"/>
                  <a:gd name="T92" fmla="*/ 2147483647 w 1268"/>
                  <a:gd name="T93" fmla="*/ 2147483647 h 1788"/>
                  <a:gd name="T94" fmla="*/ 2147483647 w 1268"/>
                  <a:gd name="T95" fmla="*/ 2147483647 h 1788"/>
                  <a:gd name="T96" fmla="*/ 2147483647 w 1268"/>
                  <a:gd name="T97" fmla="*/ 2147483647 h 1788"/>
                  <a:gd name="T98" fmla="*/ 2147483647 w 1268"/>
                  <a:gd name="T99" fmla="*/ 2147483647 h 1788"/>
                  <a:gd name="T100" fmla="*/ 2147483647 w 1268"/>
                  <a:gd name="T101" fmla="*/ 2147483647 h 1788"/>
                  <a:gd name="T102" fmla="*/ 2147483647 w 1268"/>
                  <a:gd name="T103" fmla="*/ 2147483647 h 1788"/>
                  <a:gd name="T104" fmla="*/ 2147483647 w 1268"/>
                  <a:gd name="T105" fmla="*/ 2147483647 h 1788"/>
                  <a:gd name="T106" fmla="*/ 2147483647 w 1268"/>
                  <a:gd name="T107" fmla="*/ 2147483647 h 1788"/>
                  <a:gd name="T108" fmla="*/ 2147483647 w 1268"/>
                  <a:gd name="T109" fmla="*/ 2147483647 h 1788"/>
                  <a:gd name="T110" fmla="*/ 2147483647 w 1268"/>
                  <a:gd name="T111" fmla="*/ 2147483647 h 1788"/>
                  <a:gd name="T112" fmla="*/ 2147483647 w 1268"/>
                  <a:gd name="T113" fmla="*/ 2147483647 h 1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8"/>
                  <a:gd name="T172" fmla="*/ 0 h 1788"/>
                  <a:gd name="T173" fmla="*/ 1268 w 1268"/>
                  <a:gd name="T174" fmla="*/ 1788 h 1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8" h="1788">
                    <a:moveTo>
                      <a:pt x="1262" y="842"/>
                    </a:moveTo>
                    <a:lnTo>
                      <a:pt x="1262" y="842"/>
                    </a:lnTo>
                    <a:lnTo>
                      <a:pt x="1264" y="830"/>
                    </a:lnTo>
                    <a:lnTo>
                      <a:pt x="1268" y="800"/>
                    </a:lnTo>
                    <a:lnTo>
                      <a:pt x="1268" y="780"/>
                    </a:lnTo>
                    <a:lnTo>
                      <a:pt x="1268" y="756"/>
                    </a:lnTo>
                    <a:lnTo>
                      <a:pt x="1264" y="730"/>
                    </a:lnTo>
                    <a:lnTo>
                      <a:pt x="1258" y="702"/>
                    </a:lnTo>
                    <a:lnTo>
                      <a:pt x="1252" y="682"/>
                    </a:lnTo>
                    <a:lnTo>
                      <a:pt x="1244" y="662"/>
                    </a:lnTo>
                    <a:lnTo>
                      <a:pt x="1234" y="644"/>
                    </a:lnTo>
                    <a:lnTo>
                      <a:pt x="1224" y="626"/>
                    </a:lnTo>
                    <a:lnTo>
                      <a:pt x="1212" y="610"/>
                    </a:lnTo>
                    <a:lnTo>
                      <a:pt x="1200" y="594"/>
                    </a:lnTo>
                    <a:lnTo>
                      <a:pt x="1184" y="578"/>
                    </a:lnTo>
                    <a:lnTo>
                      <a:pt x="1168" y="566"/>
                    </a:lnTo>
                    <a:lnTo>
                      <a:pt x="1200" y="544"/>
                    </a:lnTo>
                    <a:lnTo>
                      <a:pt x="862" y="476"/>
                    </a:lnTo>
                    <a:lnTo>
                      <a:pt x="816" y="464"/>
                    </a:lnTo>
                    <a:lnTo>
                      <a:pt x="760" y="450"/>
                    </a:lnTo>
                    <a:lnTo>
                      <a:pt x="730" y="444"/>
                    </a:lnTo>
                    <a:lnTo>
                      <a:pt x="700" y="438"/>
                    </a:lnTo>
                    <a:lnTo>
                      <a:pt x="672" y="436"/>
                    </a:lnTo>
                    <a:lnTo>
                      <a:pt x="644" y="434"/>
                    </a:lnTo>
                    <a:lnTo>
                      <a:pt x="604" y="436"/>
                    </a:lnTo>
                    <a:lnTo>
                      <a:pt x="566" y="438"/>
                    </a:lnTo>
                    <a:lnTo>
                      <a:pt x="504" y="442"/>
                    </a:lnTo>
                    <a:lnTo>
                      <a:pt x="558" y="182"/>
                    </a:lnTo>
                    <a:lnTo>
                      <a:pt x="562" y="164"/>
                    </a:lnTo>
                    <a:lnTo>
                      <a:pt x="564" y="154"/>
                    </a:lnTo>
                    <a:lnTo>
                      <a:pt x="562" y="146"/>
                    </a:lnTo>
                    <a:lnTo>
                      <a:pt x="560" y="140"/>
                    </a:lnTo>
                    <a:lnTo>
                      <a:pt x="552" y="122"/>
                    </a:lnTo>
                    <a:lnTo>
                      <a:pt x="536" y="96"/>
                    </a:lnTo>
                    <a:lnTo>
                      <a:pt x="526" y="82"/>
                    </a:lnTo>
                    <a:lnTo>
                      <a:pt x="508" y="66"/>
                    </a:lnTo>
                    <a:lnTo>
                      <a:pt x="488" y="52"/>
                    </a:lnTo>
                    <a:lnTo>
                      <a:pt x="472" y="42"/>
                    </a:lnTo>
                    <a:lnTo>
                      <a:pt x="462" y="40"/>
                    </a:lnTo>
                    <a:lnTo>
                      <a:pt x="458" y="38"/>
                    </a:lnTo>
                    <a:lnTo>
                      <a:pt x="458" y="40"/>
                    </a:lnTo>
                    <a:lnTo>
                      <a:pt x="442" y="38"/>
                    </a:lnTo>
                    <a:lnTo>
                      <a:pt x="434" y="40"/>
                    </a:lnTo>
                    <a:lnTo>
                      <a:pt x="422" y="30"/>
                    </a:lnTo>
                    <a:lnTo>
                      <a:pt x="408" y="20"/>
                    </a:lnTo>
                    <a:lnTo>
                      <a:pt x="392" y="12"/>
                    </a:lnTo>
                    <a:lnTo>
                      <a:pt x="338" y="0"/>
                    </a:lnTo>
                    <a:lnTo>
                      <a:pt x="330" y="0"/>
                    </a:lnTo>
                    <a:lnTo>
                      <a:pt x="322" y="2"/>
                    </a:lnTo>
                    <a:lnTo>
                      <a:pt x="312" y="6"/>
                    </a:lnTo>
                    <a:lnTo>
                      <a:pt x="310" y="10"/>
                    </a:lnTo>
                    <a:lnTo>
                      <a:pt x="308" y="12"/>
                    </a:lnTo>
                    <a:lnTo>
                      <a:pt x="308" y="16"/>
                    </a:lnTo>
                    <a:lnTo>
                      <a:pt x="310" y="20"/>
                    </a:lnTo>
                    <a:lnTo>
                      <a:pt x="312" y="22"/>
                    </a:lnTo>
                    <a:lnTo>
                      <a:pt x="334" y="24"/>
                    </a:lnTo>
                    <a:lnTo>
                      <a:pt x="332" y="26"/>
                    </a:lnTo>
                    <a:lnTo>
                      <a:pt x="310" y="26"/>
                    </a:lnTo>
                    <a:lnTo>
                      <a:pt x="282" y="38"/>
                    </a:lnTo>
                    <a:lnTo>
                      <a:pt x="280" y="38"/>
                    </a:lnTo>
                    <a:lnTo>
                      <a:pt x="274" y="42"/>
                    </a:lnTo>
                    <a:lnTo>
                      <a:pt x="272" y="44"/>
                    </a:lnTo>
                    <a:lnTo>
                      <a:pt x="272" y="48"/>
                    </a:lnTo>
                    <a:lnTo>
                      <a:pt x="274" y="52"/>
                    </a:lnTo>
                    <a:lnTo>
                      <a:pt x="280" y="56"/>
                    </a:lnTo>
                    <a:lnTo>
                      <a:pt x="298" y="52"/>
                    </a:lnTo>
                    <a:lnTo>
                      <a:pt x="298" y="54"/>
                    </a:lnTo>
                    <a:lnTo>
                      <a:pt x="262" y="66"/>
                    </a:lnTo>
                    <a:lnTo>
                      <a:pt x="258" y="68"/>
                    </a:lnTo>
                    <a:lnTo>
                      <a:pt x="256" y="72"/>
                    </a:lnTo>
                    <a:lnTo>
                      <a:pt x="256" y="76"/>
                    </a:lnTo>
                    <a:lnTo>
                      <a:pt x="260" y="82"/>
                    </a:lnTo>
                    <a:lnTo>
                      <a:pt x="264" y="86"/>
                    </a:lnTo>
                    <a:lnTo>
                      <a:pt x="270" y="88"/>
                    </a:lnTo>
                    <a:lnTo>
                      <a:pt x="314" y="82"/>
                    </a:lnTo>
                    <a:lnTo>
                      <a:pt x="316" y="84"/>
                    </a:lnTo>
                    <a:lnTo>
                      <a:pt x="276" y="98"/>
                    </a:lnTo>
                    <a:lnTo>
                      <a:pt x="272" y="102"/>
                    </a:lnTo>
                    <a:lnTo>
                      <a:pt x="268" y="108"/>
                    </a:lnTo>
                    <a:lnTo>
                      <a:pt x="270" y="116"/>
                    </a:lnTo>
                    <a:lnTo>
                      <a:pt x="272" y="118"/>
                    </a:lnTo>
                    <a:lnTo>
                      <a:pt x="276" y="122"/>
                    </a:lnTo>
                    <a:lnTo>
                      <a:pt x="284" y="124"/>
                    </a:lnTo>
                    <a:lnTo>
                      <a:pt x="292" y="122"/>
                    </a:lnTo>
                    <a:lnTo>
                      <a:pt x="298" y="122"/>
                    </a:lnTo>
                    <a:lnTo>
                      <a:pt x="330" y="112"/>
                    </a:lnTo>
                    <a:lnTo>
                      <a:pt x="344" y="116"/>
                    </a:lnTo>
                    <a:lnTo>
                      <a:pt x="354" y="120"/>
                    </a:lnTo>
                    <a:lnTo>
                      <a:pt x="358" y="124"/>
                    </a:lnTo>
                    <a:lnTo>
                      <a:pt x="362" y="128"/>
                    </a:lnTo>
                    <a:lnTo>
                      <a:pt x="350" y="132"/>
                    </a:lnTo>
                    <a:lnTo>
                      <a:pt x="338" y="136"/>
                    </a:lnTo>
                    <a:lnTo>
                      <a:pt x="328" y="142"/>
                    </a:lnTo>
                    <a:lnTo>
                      <a:pt x="324" y="146"/>
                    </a:lnTo>
                    <a:lnTo>
                      <a:pt x="320" y="152"/>
                    </a:lnTo>
                    <a:lnTo>
                      <a:pt x="318" y="162"/>
                    </a:lnTo>
                    <a:lnTo>
                      <a:pt x="320" y="170"/>
                    </a:lnTo>
                    <a:lnTo>
                      <a:pt x="324" y="174"/>
                    </a:lnTo>
                    <a:lnTo>
                      <a:pt x="326" y="174"/>
                    </a:lnTo>
                    <a:lnTo>
                      <a:pt x="330" y="174"/>
                    </a:lnTo>
                    <a:lnTo>
                      <a:pt x="332" y="170"/>
                    </a:lnTo>
                    <a:lnTo>
                      <a:pt x="340" y="166"/>
                    </a:lnTo>
                    <a:lnTo>
                      <a:pt x="354" y="162"/>
                    </a:lnTo>
                    <a:lnTo>
                      <a:pt x="368" y="158"/>
                    </a:lnTo>
                    <a:lnTo>
                      <a:pt x="380" y="156"/>
                    </a:lnTo>
                    <a:lnTo>
                      <a:pt x="418" y="126"/>
                    </a:lnTo>
                    <a:lnTo>
                      <a:pt x="424" y="184"/>
                    </a:lnTo>
                    <a:lnTo>
                      <a:pt x="394" y="342"/>
                    </a:lnTo>
                    <a:lnTo>
                      <a:pt x="384" y="354"/>
                    </a:lnTo>
                    <a:lnTo>
                      <a:pt x="362" y="386"/>
                    </a:lnTo>
                    <a:lnTo>
                      <a:pt x="350" y="406"/>
                    </a:lnTo>
                    <a:lnTo>
                      <a:pt x="338" y="426"/>
                    </a:lnTo>
                    <a:lnTo>
                      <a:pt x="328" y="448"/>
                    </a:lnTo>
                    <a:lnTo>
                      <a:pt x="322" y="468"/>
                    </a:lnTo>
                    <a:lnTo>
                      <a:pt x="316" y="506"/>
                    </a:lnTo>
                    <a:lnTo>
                      <a:pt x="312" y="534"/>
                    </a:lnTo>
                    <a:lnTo>
                      <a:pt x="310" y="560"/>
                    </a:lnTo>
                    <a:lnTo>
                      <a:pt x="304" y="578"/>
                    </a:lnTo>
                    <a:lnTo>
                      <a:pt x="296" y="596"/>
                    </a:lnTo>
                    <a:lnTo>
                      <a:pt x="290" y="620"/>
                    </a:lnTo>
                    <a:lnTo>
                      <a:pt x="270" y="612"/>
                    </a:lnTo>
                    <a:lnTo>
                      <a:pt x="258" y="606"/>
                    </a:lnTo>
                    <a:lnTo>
                      <a:pt x="246" y="594"/>
                    </a:lnTo>
                    <a:lnTo>
                      <a:pt x="230" y="584"/>
                    </a:lnTo>
                    <a:lnTo>
                      <a:pt x="214" y="574"/>
                    </a:lnTo>
                    <a:lnTo>
                      <a:pt x="196" y="566"/>
                    </a:lnTo>
                    <a:lnTo>
                      <a:pt x="176" y="560"/>
                    </a:lnTo>
                    <a:lnTo>
                      <a:pt x="156" y="556"/>
                    </a:lnTo>
                    <a:lnTo>
                      <a:pt x="136" y="554"/>
                    </a:lnTo>
                    <a:lnTo>
                      <a:pt x="116" y="556"/>
                    </a:lnTo>
                    <a:lnTo>
                      <a:pt x="108" y="558"/>
                    </a:lnTo>
                    <a:lnTo>
                      <a:pt x="98" y="564"/>
                    </a:lnTo>
                    <a:lnTo>
                      <a:pt x="88" y="568"/>
                    </a:lnTo>
                    <a:lnTo>
                      <a:pt x="80" y="576"/>
                    </a:lnTo>
                    <a:lnTo>
                      <a:pt x="64" y="594"/>
                    </a:lnTo>
                    <a:lnTo>
                      <a:pt x="48" y="616"/>
                    </a:lnTo>
                    <a:lnTo>
                      <a:pt x="34" y="638"/>
                    </a:lnTo>
                    <a:lnTo>
                      <a:pt x="22" y="662"/>
                    </a:lnTo>
                    <a:lnTo>
                      <a:pt x="12" y="684"/>
                    </a:lnTo>
                    <a:lnTo>
                      <a:pt x="4" y="706"/>
                    </a:lnTo>
                    <a:lnTo>
                      <a:pt x="0" y="724"/>
                    </a:lnTo>
                    <a:lnTo>
                      <a:pt x="0" y="740"/>
                    </a:lnTo>
                    <a:lnTo>
                      <a:pt x="2" y="752"/>
                    </a:lnTo>
                    <a:lnTo>
                      <a:pt x="4" y="764"/>
                    </a:lnTo>
                    <a:lnTo>
                      <a:pt x="8" y="772"/>
                    </a:lnTo>
                    <a:lnTo>
                      <a:pt x="12" y="778"/>
                    </a:lnTo>
                    <a:lnTo>
                      <a:pt x="16" y="784"/>
                    </a:lnTo>
                    <a:lnTo>
                      <a:pt x="18" y="780"/>
                    </a:lnTo>
                    <a:lnTo>
                      <a:pt x="24" y="778"/>
                    </a:lnTo>
                    <a:lnTo>
                      <a:pt x="30" y="778"/>
                    </a:lnTo>
                    <a:lnTo>
                      <a:pt x="38" y="780"/>
                    </a:lnTo>
                    <a:lnTo>
                      <a:pt x="46" y="784"/>
                    </a:lnTo>
                    <a:lnTo>
                      <a:pt x="62" y="800"/>
                    </a:lnTo>
                    <a:lnTo>
                      <a:pt x="76" y="814"/>
                    </a:lnTo>
                    <a:lnTo>
                      <a:pt x="86" y="822"/>
                    </a:lnTo>
                    <a:lnTo>
                      <a:pt x="92" y="826"/>
                    </a:lnTo>
                    <a:lnTo>
                      <a:pt x="98" y="826"/>
                    </a:lnTo>
                    <a:lnTo>
                      <a:pt x="104" y="826"/>
                    </a:lnTo>
                    <a:lnTo>
                      <a:pt x="110" y="832"/>
                    </a:lnTo>
                    <a:lnTo>
                      <a:pt x="116" y="838"/>
                    </a:lnTo>
                    <a:lnTo>
                      <a:pt x="128" y="858"/>
                    </a:lnTo>
                    <a:lnTo>
                      <a:pt x="138" y="876"/>
                    </a:lnTo>
                    <a:lnTo>
                      <a:pt x="144" y="884"/>
                    </a:lnTo>
                    <a:lnTo>
                      <a:pt x="148" y="886"/>
                    </a:lnTo>
                    <a:lnTo>
                      <a:pt x="154" y="884"/>
                    </a:lnTo>
                    <a:lnTo>
                      <a:pt x="160" y="880"/>
                    </a:lnTo>
                    <a:lnTo>
                      <a:pt x="166" y="872"/>
                    </a:lnTo>
                    <a:lnTo>
                      <a:pt x="172" y="860"/>
                    </a:lnTo>
                    <a:lnTo>
                      <a:pt x="174" y="860"/>
                    </a:lnTo>
                    <a:lnTo>
                      <a:pt x="178" y="862"/>
                    </a:lnTo>
                    <a:lnTo>
                      <a:pt x="184" y="866"/>
                    </a:lnTo>
                    <a:lnTo>
                      <a:pt x="188" y="874"/>
                    </a:lnTo>
                    <a:lnTo>
                      <a:pt x="194" y="874"/>
                    </a:lnTo>
                    <a:lnTo>
                      <a:pt x="200" y="872"/>
                    </a:lnTo>
                    <a:lnTo>
                      <a:pt x="206" y="868"/>
                    </a:lnTo>
                    <a:lnTo>
                      <a:pt x="208" y="874"/>
                    </a:lnTo>
                    <a:lnTo>
                      <a:pt x="210" y="876"/>
                    </a:lnTo>
                    <a:lnTo>
                      <a:pt x="216" y="878"/>
                    </a:lnTo>
                    <a:lnTo>
                      <a:pt x="222" y="876"/>
                    </a:lnTo>
                    <a:lnTo>
                      <a:pt x="228" y="874"/>
                    </a:lnTo>
                    <a:lnTo>
                      <a:pt x="234" y="878"/>
                    </a:lnTo>
                    <a:lnTo>
                      <a:pt x="244" y="882"/>
                    </a:lnTo>
                    <a:lnTo>
                      <a:pt x="252" y="886"/>
                    </a:lnTo>
                    <a:lnTo>
                      <a:pt x="262" y="888"/>
                    </a:lnTo>
                    <a:lnTo>
                      <a:pt x="268" y="884"/>
                    </a:lnTo>
                    <a:lnTo>
                      <a:pt x="274" y="880"/>
                    </a:lnTo>
                    <a:lnTo>
                      <a:pt x="280" y="872"/>
                    </a:lnTo>
                    <a:lnTo>
                      <a:pt x="298" y="824"/>
                    </a:lnTo>
                    <a:lnTo>
                      <a:pt x="316" y="820"/>
                    </a:lnTo>
                    <a:lnTo>
                      <a:pt x="332" y="858"/>
                    </a:lnTo>
                    <a:lnTo>
                      <a:pt x="350" y="892"/>
                    </a:lnTo>
                    <a:lnTo>
                      <a:pt x="370" y="926"/>
                    </a:lnTo>
                    <a:lnTo>
                      <a:pt x="372" y="948"/>
                    </a:lnTo>
                    <a:lnTo>
                      <a:pt x="378" y="970"/>
                    </a:lnTo>
                    <a:lnTo>
                      <a:pt x="386" y="996"/>
                    </a:lnTo>
                    <a:lnTo>
                      <a:pt x="398" y="1026"/>
                    </a:lnTo>
                    <a:lnTo>
                      <a:pt x="406" y="1040"/>
                    </a:lnTo>
                    <a:lnTo>
                      <a:pt x="414" y="1054"/>
                    </a:lnTo>
                    <a:lnTo>
                      <a:pt x="424" y="1070"/>
                    </a:lnTo>
                    <a:lnTo>
                      <a:pt x="436" y="1082"/>
                    </a:lnTo>
                    <a:lnTo>
                      <a:pt x="450" y="1094"/>
                    </a:lnTo>
                    <a:lnTo>
                      <a:pt x="464" y="1106"/>
                    </a:lnTo>
                    <a:lnTo>
                      <a:pt x="498" y="1130"/>
                    </a:lnTo>
                    <a:lnTo>
                      <a:pt x="500" y="1132"/>
                    </a:lnTo>
                    <a:lnTo>
                      <a:pt x="494" y="1128"/>
                    </a:lnTo>
                    <a:lnTo>
                      <a:pt x="464" y="1108"/>
                    </a:lnTo>
                    <a:lnTo>
                      <a:pt x="506" y="1266"/>
                    </a:lnTo>
                    <a:lnTo>
                      <a:pt x="504" y="1270"/>
                    </a:lnTo>
                    <a:lnTo>
                      <a:pt x="500" y="1276"/>
                    </a:lnTo>
                    <a:lnTo>
                      <a:pt x="498" y="1286"/>
                    </a:lnTo>
                    <a:lnTo>
                      <a:pt x="496" y="1298"/>
                    </a:lnTo>
                    <a:lnTo>
                      <a:pt x="496" y="1314"/>
                    </a:lnTo>
                    <a:lnTo>
                      <a:pt x="498" y="1332"/>
                    </a:lnTo>
                    <a:lnTo>
                      <a:pt x="502" y="1356"/>
                    </a:lnTo>
                    <a:lnTo>
                      <a:pt x="536" y="1492"/>
                    </a:lnTo>
                    <a:lnTo>
                      <a:pt x="550" y="1558"/>
                    </a:lnTo>
                    <a:lnTo>
                      <a:pt x="554" y="1580"/>
                    </a:lnTo>
                    <a:lnTo>
                      <a:pt x="554" y="1594"/>
                    </a:lnTo>
                    <a:lnTo>
                      <a:pt x="540" y="1644"/>
                    </a:lnTo>
                    <a:lnTo>
                      <a:pt x="474" y="1644"/>
                    </a:lnTo>
                    <a:lnTo>
                      <a:pt x="466" y="1648"/>
                    </a:lnTo>
                    <a:lnTo>
                      <a:pt x="448" y="1658"/>
                    </a:lnTo>
                    <a:lnTo>
                      <a:pt x="440" y="1664"/>
                    </a:lnTo>
                    <a:lnTo>
                      <a:pt x="434" y="1670"/>
                    </a:lnTo>
                    <a:lnTo>
                      <a:pt x="432" y="1680"/>
                    </a:lnTo>
                    <a:lnTo>
                      <a:pt x="432" y="1684"/>
                    </a:lnTo>
                    <a:lnTo>
                      <a:pt x="434" y="1688"/>
                    </a:lnTo>
                    <a:lnTo>
                      <a:pt x="440" y="1698"/>
                    </a:lnTo>
                    <a:lnTo>
                      <a:pt x="436" y="1690"/>
                    </a:lnTo>
                    <a:lnTo>
                      <a:pt x="432" y="1694"/>
                    </a:lnTo>
                    <a:lnTo>
                      <a:pt x="422" y="1708"/>
                    </a:lnTo>
                    <a:lnTo>
                      <a:pt x="420" y="1716"/>
                    </a:lnTo>
                    <a:lnTo>
                      <a:pt x="418" y="1726"/>
                    </a:lnTo>
                    <a:lnTo>
                      <a:pt x="420" y="1738"/>
                    </a:lnTo>
                    <a:lnTo>
                      <a:pt x="426" y="1750"/>
                    </a:lnTo>
                    <a:lnTo>
                      <a:pt x="440" y="1768"/>
                    </a:lnTo>
                    <a:lnTo>
                      <a:pt x="452" y="1780"/>
                    </a:lnTo>
                    <a:lnTo>
                      <a:pt x="462" y="1788"/>
                    </a:lnTo>
                    <a:lnTo>
                      <a:pt x="462" y="1718"/>
                    </a:lnTo>
                    <a:lnTo>
                      <a:pt x="564" y="1718"/>
                    </a:lnTo>
                    <a:lnTo>
                      <a:pt x="568" y="1716"/>
                    </a:lnTo>
                    <a:lnTo>
                      <a:pt x="576" y="1708"/>
                    </a:lnTo>
                    <a:lnTo>
                      <a:pt x="588" y="1696"/>
                    </a:lnTo>
                    <a:lnTo>
                      <a:pt x="592" y="1688"/>
                    </a:lnTo>
                    <a:lnTo>
                      <a:pt x="596" y="1678"/>
                    </a:lnTo>
                    <a:lnTo>
                      <a:pt x="604" y="1632"/>
                    </a:lnTo>
                    <a:lnTo>
                      <a:pt x="616" y="1560"/>
                    </a:lnTo>
                    <a:lnTo>
                      <a:pt x="628" y="1464"/>
                    </a:lnTo>
                    <a:lnTo>
                      <a:pt x="630" y="1440"/>
                    </a:lnTo>
                    <a:lnTo>
                      <a:pt x="630" y="1380"/>
                    </a:lnTo>
                    <a:lnTo>
                      <a:pt x="628" y="1346"/>
                    </a:lnTo>
                    <a:lnTo>
                      <a:pt x="624" y="1312"/>
                    </a:lnTo>
                    <a:lnTo>
                      <a:pt x="616" y="1280"/>
                    </a:lnTo>
                    <a:lnTo>
                      <a:pt x="612" y="1268"/>
                    </a:lnTo>
                    <a:lnTo>
                      <a:pt x="606" y="1256"/>
                    </a:lnTo>
                    <a:lnTo>
                      <a:pt x="614" y="1236"/>
                    </a:lnTo>
                    <a:lnTo>
                      <a:pt x="628" y="1268"/>
                    </a:lnTo>
                    <a:lnTo>
                      <a:pt x="678" y="1294"/>
                    </a:lnTo>
                    <a:lnTo>
                      <a:pt x="790" y="1354"/>
                    </a:lnTo>
                    <a:lnTo>
                      <a:pt x="850" y="1384"/>
                    </a:lnTo>
                    <a:lnTo>
                      <a:pt x="902" y="1410"/>
                    </a:lnTo>
                    <a:lnTo>
                      <a:pt x="940" y="1424"/>
                    </a:lnTo>
                    <a:lnTo>
                      <a:pt x="950" y="1426"/>
                    </a:lnTo>
                    <a:lnTo>
                      <a:pt x="952" y="1426"/>
                    </a:lnTo>
                    <a:lnTo>
                      <a:pt x="954" y="1426"/>
                    </a:lnTo>
                    <a:lnTo>
                      <a:pt x="956" y="1418"/>
                    </a:lnTo>
                    <a:lnTo>
                      <a:pt x="960" y="1410"/>
                    </a:lnTo>
                    <a:lnTo>
                      <a:pt x="978" y="1384"/>
                    </a:lnTo>
                    <a:lnTo>
                      <a:pt x="992" y="1400"/>
                    </a:lnTo>
                    <a:lnTo>
                      <a:pt x="1002" y="1414"/>
                    </a:lnTo>
                    <a:lnTo>
                      <a:pt x="1010" y="1430"/>
                    </a:lnTo>
                    <a:lnTo>
                      <a:pt x="988" y="1500"/>
                    </a:lnTo>
                    <a:lnTo>
                      <a:pt x="908" y="1584"/>
                    </a:lnTo>
                    <a:lnTo>
                      <a:pt x="926" y="1600"/>
                    </a:lnTo>
                    <a:lnTo>
                      <a:pt x="956" y="1594"/>
                    </a:lnTo>
                    <a:lnTo>
                      <a:pt x="974" y="1594"/>
                    </a:lnTo>
                    <a:lnTo>
                      <a:pt x="994" y="1590"/>
                    </a:lnTo>
                    <a:lnTo>
                      <a:pt x="1014" y="1584"/>
                    </a:lnTo>
                    <a:lnTo>
                      <a:pt x="1034" y="1576"/>
                    </a:lnTo>
                    <a:lnTo>
                      <a:pt x="1046" y="1572"/>
                    </a:lnTo>
                    <a:lnTo>
                      <a:pt x="1118" y="1484"/>
                    </a:lnTo>
                    <a:lnTo>
                      <a:pt x="1126" y="1498"/>
                    </a:lnTo>
                    <a:lnTo>
                      <a:pt x="1164" y="1442"/>
                    </a:lnTo>
                    <a:lnTo>
                      <a:pt x="1164" y="1448"/>
                    </a:lnTo>
                    <a:lnTo>
                      <a:pt x="1166" y="1460"/>
                    </a:lnTo>
                    <a:lnTo>
                      <a:pt x="1168" y="1468"/>
                    </a:lnTo>
                    <a:lnTo>
                      <a:pt x="1170" y="1474"/>
                    </a:lnTo>
                    <a:lnTo>
                      <a:pt x="1172" y="1478"/>
                    </a:lnTo>
                    <a:lnTo>
                      <a:pt x="1178" y="1478"/>
                    </a:lnTo>
                    <a:lnTo>
                      <a:pt x="1184" y="1476"/>
                    </a:lnTo>
                    <a:lnTo>
                      <a:pt x="1194" y="1470"/>
                    </a:lnTo>
                    <a:lnTo>
                      <a:pt x="1206" y="1464"/>
                    </a:lnTo>
                    <a:lnTo>
                      <a:pt x="1218" y="1454"/>
                    </a:lnTo>
                    <a:lnTo>
                      <a:pt x="1230" y="1444"/>
                    </a:lnTo>
                    <a:lnTo>
                      <a:pt x="1238" y="1430"/>
                    </a:lnTo>
                    <a:lnTo>
                      <a:pt x="1246" y="1418"/>
                    </a:lnTo>
                    <a:lnTo>
                      <a:pt x="1246" y="1410"/>
                    </a:lnTo>
                    <a:lnTo>
                      <a:pt x="1248" y="1404"/>
                    </a:lnTo>
                    <a:lnTo>
                      <a:pt x="1250" y="1394"/>
                    </a:lnTo>
                    <a:lnTo>
                      <a:pt x="1254" y="1384"/>
                    </a:lnTo>
                    <a:lnTo>
                      <a:pt x="1254" y="1370"/>
                    </a:lnTo>
                    <a:lnTo>
                      <a:pt x="1254" y="1352"/>
                    </a:lnTo>
                    <a:lnTo>
                      <a:pt x="1252" y="1332"/>
                    </a:lnTo>
                    <a:lnTo>
                      <a:pt x="1246" y="1308"/>
                    </a:lnTo>
                    <a:lnTo>
                      <a:pt x="1236" y="1282"/>
                    </a:lnTo>
                    <a:lnTo>
                      <a:pt x="1240" y="1258"/>
                    </a:lnTo>
                    <a:lnTo>
                      <a:pt x="1242" y="1238"/>
                    </a:lnTo>
                    <a:lnTo>
                      <a:pt x="1242" y="1228"/>
                    </a:lnTo>
                    <a:lnTo>
                      <a:pt x="1240" y="1218"/>
                    </a:lnTo>
                    <a:lnTo>
                      <a:pt x="1238" y="1214"/>
                    </a:lnTo>
                    <a:lnTo>
                      <a:pt x="1234" y="1210"/>
                    </a:lnTo>
                    <a:lnTo>
                      <a:pt x="1222" y="1202"/>
                    </a:lnTo>
                    <a:lnTo>
                      <a:pt x="1208" y="1196"/>
                    </a:lnTo>
                    <a:lnTo>
                      <a:pt x="1190" y="1190"/>
                    </a:lnTo>
                    <a:lnTo>
                      <a:pt x="1160" y="1184"/>
                    </a:lnTo>
                    <a:lnTo>
                      <a:pt x="1148" y="1182"/>
                    </a:lnTo>
                    <a:lnTo>
                      <a:pt x="1142" y="1178"/>
                    </a:lnTo>
                    <a:lnTo>
                      <a:pt x="1128" y="1168"/>
                    </a:lnTo>
                    <a:lnTo>
                      <a:pt x="1156" y="1150"/>
                    </a:lnTo>
                    <a:lnTo>
                      <a:pt x="1042" y="1024"/>
                    </a:lnTo>
                    <a:lnTo>
                      <a:pt x="1090" y="998"/>
                    </a:lnTo>
                    <a:lnTo>
                      <a:pt x="1122" y="980"/>
                    </a:lnTo>
                    <a:lnTo>
                      <a:pt x="1156" y="958"/>
                    </a:lnTo>
                    <a:lnTo>
                      <a:pt x="1190" y="934"/>
                    </a:lnTo>
                    <a:lnTo>
                      <a:pt x="1206" y="920"/>
                    </a:lnTo>
                    <a:lnTo>
                      <a:pt x="1220" y="906"/>
                    </a:lnTo>
                    <a:lnTo>
                      <a:pt x="1234" y="890"/>
                    </a:lnTo>
                    <a:lnTo>
                      <a:pt x="1246" y="874"/>
                    </a:lnTo>
                    <a:lnTo>
                      <a:pt x="1254" y="858"/>
                    </a:lnTo>
                    <a:lnTo>
                      <a:pt x="1262" y="842"/>
                    </a:lnTo>
                    <a:close/>
                    <a:moveTo>
                      <a:pt x="564" y="1044"/>
                    </a:moveTo>
                    <a:lnTo>
                      <a:pt x="564" y="1044"/>
                    </a:lnTo>
                    <a:lnTo>
                      <a:pt x="538" y="994"/>
                    </a:lnTo>
                    <a:lnTo>
                      <a:pt x="528" y="974"/>
                    </a:lnTo>
                    <a:lnTo>
                      <a:pt x="526" y="958"/>
                    </a:lnTo>
                    <a:lnTo>
                      <a:pt x="526" y="948"/>
                    </a:lnTo>
                    <a:lnTo>
                      <a:pt x="526" y="946"/>
                    </a:lnTo>
                    <a:lnTo>
                      <a:pt x="530" y="938"/>
                    </a:lnTo>
                    <a:lnTo>
                      <a:pt x="534" y="930"/>
                    </a:lnTo>
                    <a:lnTo>
                      <a:pt x="550" y="916"/>
                    </a:lnTo>
                    <a:lnTo>
                      <a:pt x="570" y="902"/>
                    </a:lnTo>
                    <a:lnTo>
                      <a:pt x="590" y="890"/>
                    </a:lnTo>
                    <a:lnTo>
                      <a:pt x="628" y="872"/>
                    </a:lnTo>
                    <a:lnTo>
                      <a:pt x="646" y="864"/>
                    </a:lnTo>
                    <a:lnTo>
                      <a:pt x="644" y="876"/>
                    </a:lnTo>
                    <a:lnTo>
                      <a:pt x="642" y="898"/>
                    </a:lnTo>
                    <a:lnTo>
                      <a:pt x="644" y="906"/>
                    </a:lnTo>
                    <a:lnTo>
                      <a:pt x="650" y="914"/>
                    </a:lnTo>
                    <a:lnTo>
                      <a:pt x="666" y="934"/>
                    </a:lnTo>
                    <a:lnTo>
                      <a:pt x="690" y="960"/>
                    </a:lnTo>
                    <a:lnTo>
                      <a:pt x="676" y="968"/>
                    </a:lnTo>
                    <a:lnTo>
                      <a:pt x="660" y="978"/>
                    </a:lnTo>
                    <a:lnTo>
                      <a:pt x="616" y="1006"/>
                    </a:lnTo>
                    <a:lnTo>
                      <a:pt x="564" y="1044"/>
                    </a:lnTo>
                    <a:close/>
                    <a:moveTo>
                      <a:pt x="754" y="1130"/>
                    </a:moveTo>
                    <a:lnTo>
                      <a:pt x="754" y="1130"/>
                    </a:lnTo>
                    <a:lnTo>
                      <a:pt x="744" y="1128"/>
                    </a:lnTo>
                    <a:lnTo>
                      <a:pt x="766" y="1122"/>
                    </a:lnTo>
                    <a:lnTo>
                      <a:pt x="754" y="1130"/>
                    </a:lnTo>
                    <a:close/>
                    <a:moveTo>
                      <a:pt x="1050" y="1232"/>
                    </a:moveTo>
                    <a:lnTo>
                      <a:pt x="1050" y="1232"/>
                    </a:lnTo>
                    <a:lnTo>
                      <a:pt x="1056" y="1222"/>
                    </a:lnTo>
                    <a:lnTo>
                      <a:pt x="1068" y="1212"/>
                    </a:lnTo>
                    <a:lnTo>
                      <a:pt x="1078" y="1230"/>
                    </a:lnTo>
                    <a:lnTo>
                      <a:pt x="1084" y="1240"/>
                    </a:lnTo>
                    <a:lnTo>
                      <a:pt x="1092" y="1250"/>
                    </a:lnTo>
                    <a:lnTo>
                      <a:pt x="1104" y="1262"/>
                    </a:lnTo>
                    <a:lnTo>
                      <a:pt x="1116" y="1274"/>
                    </a:lnTo>
                    <a:lnTo>
                      <a:pt x="1122" y="1284"/>
                    </a:lnTo>
                    <a:lnTo>
                      <a:pt x="1128" y="1298"/>
                    </a:lnTo>
                    <a:lnTo>
                      <a:pt x="1140" y="1332"/>
                    </a:lnTo>
                    <a:lnTo>
                      <a:pt x="1154" y="1376"/>
                    </a:lnTo>
                    <a:lnTo>
                      <a:pt x="1096" y="1346"/>
                    </a:lnTo>
                    <a:lnTo>
                      <a:pt x="1072" y="1334"/>
                    </a:lnTo>
                    <a:lnTo>
                      <a:pt x="1058" y="1328"/>
                    </a:lnTo>
                    <a:lnTo>
                      <a:pt x="1040" y="1316"/>
                    </a:lnTo>
                    <a:lnTo>
                      <a:pt x="1054" y="1302"/>
                    </a:lnTo>
                    <a:lnTo>
                      <a:pt x="1060" y="1280"/>
                    </a:lnTo>
                    <a:lnTo>
                      <a:pt x="898" y="1188"/>
                    </a:lnTo>
                    <a:lnTo>
                      <a:pt x="816" y="1108"/>
                    </a:lnTo>
                    <a:lnTo>
                      <a:pt x="864" y="1094"/>
                    </a:lnTo>
                    <a:lnTo>
                      <a:pt x="10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50" name="Freeform 38"/>
              <p:cNvSpPr>
                <a:spLocks/>
              </p:cNvSpPr>
              <p:nvPr/>
            </p:nvSpPr>
            <p:spPr bwMode="auto">
              <a:xfrm>
                <a:off x="8780463" y="7658100"/>
                <a:ext cx="92075" cy="317500"/>
              </a:xfrm>
              <a:custGeom>
                <a:avLst/>
                <a:gdLst>
                  <a:gd name="T0" fmla="*/ 2147483647 w 58"/>
                  <a:gd name="T1" fmla="*/ 2147483647 h 200"/>
                  <a:gd name="T2" fmla="*/ 2147483647 w 58"/>
                  <a:gd name="T3" fmla="*/ 2147483647 h 200"/>
                  <a:gd name="T4" fmla="*/ 2147483647 w 58"/>
                  <a:gd name="T5" fmla="*/ 2147483647 h 200"/>
                  <a:gd name="T6" fmla="*/ 2147483647 w 58"/>
                  <a:gd name="T7" fmla="*/ 2147483647 h 200"/>
                  <a:gd name="T8" fmla="*/ 2147483647 w 58"/>
                  <a:gd name="T9" fmla="*/ 2147483647 h 200"/>
                  <a:gd name="T10" fmla="*/ 2147483647 w 58"/>
                  <a:gd name="T11" fmla="*/ 2147483647 h 200"/>
                  <a:gd name="T12" fmla="*/ 2147483647 w 58"/>
                  <a:gd name="T13" fmla="*/ 2147483647 h 200"/>
                  <a:gd name="T14" fmla="*/ 2147483647 w 58"/>
                  <a:gd name="T15" fmla="*/ 2147483647 h 200"/>
                  <a:gd name="T16" fmla="*/ 2147483647 w 58"/>
                  <a:gd name="T17" fmla="*/ 2147483647 h 200"/>
                  <a:gd name="T18" fmla="*/ 2147483647 w 58"/>
                  <a:gd name="T19" fmla="*/ 2147483647 h 200"/>
                  <a:gd name="T20" fmla="*/ 2147483647 w 58"/>
                  <a:gd name="T21" fmla="*/ 2147483647 h 200"/>
                  <a:gd name="T22" fmla="*/ 2147483647 w 58"/>
                  <a:gd name="T23" fmla="*/ 2147483647 h 200"/>
                  <a:gd name="T24" fmla="*/ 0 w 58"/>
                  <a:gd name="T25" fmla="*/ 2147483647 h 200"/>
                  <a:gd name="T26" fmla="*/ 2147483647 w 58"/>
                  <a:gd name="T27" fmla="*/ 2147483647 h 200"/>
                  <a:gd name="T28" fmla="*/ 2147483647 w 58"/>
                  <a:gd name="T29" fmla="*/ 2147483647 h 200"/>
                  <a:gd name="T30" fmla="*/ 2147483647 w 58"/>
                  <a:gd name="T31" fmla="*/ 2147483647 h 200"/>
                  <a:gd name="T32" fmla="*/ 2147483647 w 58"/>
                  <a:gd name="T33" fmla="*/ 0 h 200"/>
                  <a:gd name="T34" fmla="*/ 2147483647 w 58"/>
                  <a:gd name="T35" fmla="*/ 0 h 200"/>
                  <a:gd name="T36" fmla="*/ 2147483647 w 58"/>
                  <a:gd name="T37" fmla="*/ 2147483647 h 200"/>
                  <a:gd name="T38" fmla="*/ 2147483647 w 58"/>
                  <a:gd name="T39" fmla="*/ 2147483647 h 200"/>
                  <a:gd name="T40" fmla="*/ 2147483647 w 58"/>
                  <a:gd name="T41" fmla="*/ 2147483647 h 200"/>
                  <a:gd name="T42" fmla="*/ 2147483647 w 58"/>
                  <a:gd name="T43" fmla="*/ 2147483647 h 200"/>
                  <a:gd name="T44" fmla="*/ 2147483647 w 58"/>
                  <a:gd name="T45" fmla="*/ 2147483647 h 200"/>
                  <a:gd name="T46" fmla="*/ 2147483647 w 58"/>
                  <a:gd name="T47" fmla="*/ 2147483647 h 200"/>
                  <a:gd name="T48" fmla="*/ 2147483647 w 58"/>
                  <a:gd name="T49" fmla="*/ 2147483647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200"/>
                  <a:gd name="T77" fmla="*/ 58 w 58"/>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200">
                    <a:moveTo>
                      <a:pt x="58" y="196"/>
                    </a:moveTo>
                    <a:lnTo>
                      <a:pt x="58" y="196"/>
                    </a:lnTo>
                    <a:lnTo>
                      <a:pt x="46" y="196"/>
                    </a:lnTo>
                    <a:lnTo>
                      <a:pt x="36" y="198"/>
                    </a:lnTo>
                    <a:lnTo>
                      <a:pt x="28" y="200"/>
                    </a:lnTo>
                    <a:lnTo>
                      <a:pt x="26" y="198"/>
                    </a:lnTo>
                    <a:lnTo>
                      <a:pt x="24" y="194"/>
                    </a:lnTo>
                    <a:lnTo>
                      <a:pt x="18" y="172"/>
                    </a:lnTo>
                    <a:lnTo>
                      <a:pt x="12" y="142"/>
                    </a:lnTo>
                    <a:lnTo>
                      <a:pt x="6" y="106"/>
                    </a:lnTo>
                    <a:lnTo>
                      <a:pt x="2" y="70"/>
                    </a:lnTo>
                    <a:lnTo>
                      <a:pt x="0" y="38"/>
                    </a:lnTo>
                    <a:lnTo>
                      <a:pt x="2" y="14"/>
                    </a:lnTo>
                    <a:lnTo>
                      <a:pt x="4" y="6"/>
                    </a:lnTo>
                    <a:lnTo>
                      <a:pt x="8" y="2"/>
                    </a:lnTo>
                    <a:lnTo>
                      <a:pt x="28" y="0"/>
                    </a:lnTo>
                    <a:lnTo>
                      <a:pt x="28" y="24"/>
                    </a:lnTo>
                    <a:lnTo>
                      <a:pt x="34" y="80"/>
                    </a:lnTo>
                    <a:lnTo>
                      <a:pt x="38" y="112"/>
                    </a:lnTo>
                    <a:lnTo>
                      <a:pt x="42" y="144"/>
                    </a:lnTo>
                    <a:lnTo>
                      <a:pt x="50" y="174"/>
                    </a:lnTo>
                    <a:lnTo>
                      <a:pt x="58"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51" name="Freeform 40"/>
              <p:cNvSpPr>
                <a:spLocks/>
              </p:cNvSpPr>
              <p:nvPr/>
            </p:nvSpPr>
            <p:spPr bwMode="auto">
              <a:xfrm>
                <a:off x="9186863" y="9207500"/>
                <a:ext cx="123825" cy="107950"/>
              </a:xfrm>
              <a:custGeom>
                <a:avLst/>
                <a:gdLst>
                  <a:gd name="T0" fmla="*/ 2147483647 w 78"/>
                  <a:gd name="T1" fmla="*/ 2147483647 h 68"/>
                  <a:gd name="T2" fmla="*/ 2147483647 w 78"/>
                  <a:gd name="T3" fmla="*/ 2147483647 h 68"/>
                  <a:gd name="T4" fmla="*/ 2147483647 w 78"/>
                  <a:gd name="T5" fmla="*/ 2147483647 h 68"/>
                  <a:gd name="T6" fmla="*/ 2147483647 w 78"/>
                  <a:gd name="T7" fmla="*/ 2147483647 h 68"/>
                  <a:gd name="T8" fmla="*/ 2147483647 w 78"/>
                  <a:gd name="T9" fmla="*/ 2147483647 h 68"/>
                  <a:gd name="T10" fmla="*/ 2147483647 w 78"/>
                  <a:gd name="T11" fmla="*/ 2147483647 h 68"/>
                  <a:gd name="T12" fmla="*/ 2147483647 w 78"/>
                  <a:gd name="T13" fmla="*/ 2147483647 h 68"/>
                  <a:gd name="T14" fmla="*/ 0 w 78"/>
                  <a:gd name="T15" fmla="*/ 2147483647 h 68"/>
                  <a:gd name="T16" fmla="*/ 0 w 78"/>
                  <a:gd name="T17" fmla="*/ 2147483647 h 68"/>
                  <a:gd name="T18" fmla="*/ 2147483647 w 78"/>
                  <a:gd name="T19" fmla="*/ 2147483647 h 68"/>
                  <a:gd name="T20" fmla="*/ 2147483647 w 78"/>
                  <a:gd name="T21" fmla="*/ 0 h 68"/>
                  <a:gd name="T22" fmla="*/ 2147483647 w 78"/>
                  <a:gd name="T23" fmla="*/ 2147483647 h 68"/>
                  <a:gd name="T24" fmla="*/ 2147483647 w 78"/>
                  <a:gd name="T25" fmla="*/ 214748364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8"/>
                  <a:gd name="T41" fmla="*/ 78 w 78"/>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8">
                    <a:moveTo>
                      <a:pt x="68" y="68"/>
                    </a:moveTo>
                    <a:lnTo>
                      <a:pt x="68" y="68"/>
                    </a:lnTo>
                    <a:lnTo>
                      <a:pt x="40" y="50"/>
                    </a:lnTo>
                    <a:lnTo>
                      <a:pt x="20" y="38"/>
                    </a:lnTo>
                    <a:lnTo>
                      <a:pt x="10" y="34"/>
                    </a:lnTo>
                    <a:lnTo>
                      <a:pt x="4" y="34"/>
                    </a:lnTo>
                    <a:lnTo>
                      <a:pt x="0" y="34"/>
                    </a:lnTo>
                    <a:lnTo>
                      <a:pt x="0" y="30"/>
                    </a:lnTo>
                    <a:lnTo>
                      <a:pt x="4" y="18"/>
                    </a:lnTo>
                    <a:lnTo>
                      <a:pt x="16" y="0"/>
                    </a:lnTo>
                    <a:lnTo>
                      <a:pt x="78" y="20"/>
                    </a:lnTo>
                    <a:lnTo>
                      <a:pt x="68"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52" name="Freeform 41"/>
              <p:cNvSpPr>
                <a:spLocks/>
              </p:cNvSpPr>
              <p:nvPr/>
            </p:nvSpPr>
            <p:spPr bwMode="auto">
              <a:xfrm>
                <a:off x="8974138" y="6715125"/>
                <a:ext cx="107950" cy="184150"/>
              </a:xfrm>
              <a:custGeom>
                <a:avLst/>
                <a:gdLst>
                  <a:gd name="T0" fmla="*/ 2147483647 w 68"/>
                  <a:gd name="T1" fmla="*/ 2147483647 h 116"/>
                  <a:gd name="T2" fmla="*/ 2147483647 w 68"/>
                  <a:gd name="T3" fmla="*/ 2147483647 h 116"/>
                  <a:gd name="T4" fmla="*/ 2147483647 w 68"/>
                  <a:gd name="T5" fmla="*/ 2147483647 h 116"/>
                  <a:gd name="T6" fmla="*/ 2147483647 w 68"/>
                  <a:gd name="T7" fmla="*/ 2147483647 h 116"/>
                  <a:gd name="T8" fmla="*/ 2147483647 w 68"/>
                  <a:gd name="T9" fmla="*/ 2147483647 h 116"/>
                  <a:gd name="T10" fmla="*/ 2147483647 w 68"/>
                  <a:gd name="T11" fmla="*/ 2147483647 h 116"/>
                  <a:gd name="T12" fmla="*/ 2147483647 w 68"/>
                  <a:gd name="T13" fmla="*/ 2147483647 h 116"/>
                  <a:gd name="T14" fmla="*/ 2147483647 w 68"/>
                  <a:gd name="T15" fmla="*/ 2147483647 h 116"/>
                  <a:gd name="T16" fmla="*/ 0 w 68"/>
                  <a:gd name="T17" fmla="*/ 2147483647 h 116"/>
                  <a:gd name="T18" fmla="*/ 2147483647 w 68"/>
                  <a:gd name="T19" fmla="*/ 0 h 116"/>
                  <a:gd name="T20" fmla="*/ 2147483647 w 68"/>
                  <a:gd name="T21" fmla="*/ 0 h 116"/>
                  <a:gd name="T22" fmla="*/ 2147483647 w 68"/>
                  <a:gd name="T23" fmla="*/ 0 h 116"/>
                  <a:gd name="T24" fmla="*/ 2147483647 w 68"/>
                  <a:gd name="T25" fmla="*/ 2147483647 h 116"/>
                  <a:gd name="T26" fmla="*/ 2147483647 w 68"/>
                  <a:gd name="T27" fmla="*/ 2147483647 h 116"/>
                  <a:gd name="T28" fmla="*/ 2147483647 w 68"/>
                  <a:gd name="T29" fmla="*/ 2147483647 h 116"/>
                  <a:gd name="T30" fmla="*/ 2147483647 w 68"/>
                  <a:gd name="T31" fmla="*/ 2147483647 h 116"/>
                  <a:gd name="T32" fmla="*/ 2147483647 w 68"/>
                  <a:gd name="T33" fmla="*/ 2147483647 h 116"/>
                  <a:gd name="T34" fmla="*/ 2147483647 w 68"/>
                  <a:gd name="T35" fmla="*/ 2147483647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16"/>
                  <a:gd name="T56" fmla="*/ 68 w 68"/>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16">
                    <a:moveTo>
                      <a:pt x="68" y="18"/>
                    </a:moveTo>
                    <a:lnTo>
                      <a:pt x="68" y="18"/>
                    </a:lnTo>
                    <a:lnTo>
                      <a:pt x="60" y="28"/>
                    </a:lnTo>
                    <a:lnTo>
                      <a:pt x="42" y="54"/>
                    </a:lnTo>
                    <a:lnTo>
                      <a:pt x="32" y="68"/>
                    </a:lnTo>
                    <a:lnTo>
                      <a:pt x="24" y="86"/>
                    </a:lnTo>
                    <a:lnTo>
                      <a:pt x="16" y="102"/>
                    </a:lnTo>
                    <a:lnTo>
                      <a:pt x="14" y="116"/>
                    </a:lnTo>
                    <a:lnTo>
                      <a:pt x="0" y="102"/>
                    </a:lnTo>
                    <a:lnTo>
                      <a:pt x="30" y="0"/>
                    </a:lnTo>
                    <a:lnTo>
                      <a:pt x="36" y="0"/>
                    </a:lnTo>
                    <a:lnTo>
                      <a:pt x="48" y="2"/>
                    </a:lnTo>
                    <a:lnTo>
                      <a:pt x="54" y="4"/>
                    </a:lnTo>
                    <a:lnTo>
                      <a:pt x="60" y="6"/>
                    </a:lnTo>
                    <a:lnTo>
                      <a:pt x="64" y="12"/>
                    </a:lnTo>
                    <a:lnTo>
                      <a:pt x="6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8938" name="TextBox 141"/>
          <p:cNvSpPr txBox="1">
            <a:spLocks noChangeArrowheads="1"/>
          </p:cNvSpPr>
          <p:nvPr/>
        </p:nvSpPr>
        <p:spPr bwMode="auto">
          <a:xfrm>
            <a:off x="4267200" y="5867400"/>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01688"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01688"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01688"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01688"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eaLnBrk="1" hangingPunct="1">
              <a:spcBef>
                <a:spcPct val="20000"/>
              </a:spcBef>
            </a:pPr>
            <a:r>
              <a:rPr lang="en-US" altLang="en-US" sz="1800" b="1" noProof="1">
                <a:solidFill>
                  <a:srgbClr val="800000"/>
                </a:solidFill>
                <a:latin typeface="Calibri" panose="020F0502020204030204" pitchFamily="34" charset="0"/>
                <a:cs typeface="Arial" panose="020B0604020202020204" pitchFamily="34" charset="0"/>
              </a:rPr>
              <a:t>Literacy</a:t>
            </a:r>
          </a:p>
        </p:txBody>
      </p:sp>
      <p:pic>
        <p:nvPicPr>
          <p:cNvPr id="38939" name="Picture 1" descr="PNR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5692776"/>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971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35" y="404856"/>
            <a:ext cx="10515600" cy="1325563"/>
          </a:xfrm>
        </p:spPr>
        <p:txBody>
          <a:bodyPr>
            <a:normAutofit/>
          </a:bodyPr>
          <a:lstStyle/>
          <a:p>
            <a:pPr algn="ctr"/>
            <a:r>
              <a:rPr lang="en-US" sz="4000" b="1" dirty="0" smtClean="0"/>
              <a:t>“Personal” Disclosure</a:t>
            </a:r>
            <a:endParaRPr lang="en-US" sz="4000" b="1" dirty="0"/>
          </a:p>
        </p:txBody>
      </p:sp>
      <p:sp>
        <p:nvSpPr>
          <p:cNvPr id="3" name="Content Placeholder 2"/>
          <p:cNvSpPr>
            <a:spLocks noGrp="1"/>
          </p:cNvSpPr>
          <p:nvPr>
            <p:ph idx="1"/>
          </p:nvPr>
        </p:nvSpPr>
        <p:spPr>
          <a:xfrm>
            <a:off x="838200" y="1988516"/>
            <a:ext cx="10515600" cy="4351338"/>
          </a:xfrm>
        </p:spPr>
        <p:txBody>
          <a:bodyPr>
            <a:normAutofit/>
          </a:bodyPr>
          <a:lstStyle/>
          <a:p>
            <a:r>
              <a:rPr lang="en-US" sz="3200" dirty="0" smtClean="0"/>
              <a:t>1990: Stage IV </a:t>
            </a:r>
            <a:r>
              <a:rPr lang="en-US" sz="3200" dirty="0" err="1" smtClean="0"/>
              <a:t>Hodgkins</a:t>
            </a:r>
            <a:r>
              <a:rPr lang="en-US" sz="3200" dirty="0" smtClean="0"/>
              <a:t> Lymphoma</a:t>
            </a:r>
          </a:p>
          <a:p>
            <a:r>
              <a:rPr lang="en-US" sz="3200" dirty="0" smtClean="0"/>
              <a:t>White, professional: place of privilege</a:t>
            </a:r>
          </a:p>
          <a:p>
            <a:r>
              <a:rPr lang="en-US" sz="3200" dirty="0" smtClean="0"/>
              <a:t>Did </a:t>
            </a:r>
            <a:r>
              <a:rPr lang="en-US" sz="3200" b="1" i="1" dirty="0" smtClean="0"/>
              <a:t>not</a:t>
            </a:r>
            <a:r>
              <a:rPr lang="en-US" sz="3200" dirty="0" smtClean="0"/>
              <a:t> share the same </a:t>
            </a:r>
            <a:r>
              <a:rPr lang="en-US" sz="3200" u="sng" dirty="0" smtClean="0"/>
              <a:t>care experience </a:t>
            </a:r>
            <a:r>
              <a:rPr lang="en-US" sz="3200" dirty="0" smtClean="0"/>
              <a:t>as my patients</a:t>
            </a:r>
          </a:p>
          <a:p>
            <a:r>
              <a:rPr lang="en-US" sz="3200" dirty="0" smtClean="0"/>
              <a:t>Career focus - understanding and addressing care differences for women historically marginalized</a:t>
            </a:r>
          </a:p>
          <a:p>
            <a:r>
              <a:rPr lang="en-US" sz="3200" dirty="0" smtClean="0"/>
              <a:t>2018: Stage I ER-/PR-/Her2+ Breast Cancer</a:t>
            </a:r>
          </a:p>
          <a:p>
            <a:r>
              <a:rPr lang="en-US" sz="3200" dirty="0" smtClean="0"/>
              <a:t>We have a long way to go to get to equity………</a:t>
            </a:r>
          </a:p>
          <a:p>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049" y="186660"/>
            <a:ext cx="2827094" cy="1761957"/>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930" y="4791017"/>
            <a:ext cx="2755359" cy="1833566"/>
          </a:xfrm>
          <a:prstGeom prst="rect">
            <a:avLst/>
          </a:prstGeom>
        </p:spPr>
      </p:pic>
    </p:spTree>
    <p:extLst>
      <p:ext uri="{BB962C8B-B14F-4D97-AF65-F5344CB8AC3E}">
        <p14:creationId xmlns:p14="http://schemas.microsoft.com/office/powerpoint/2010/main" val="51623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514600" y="1143000"/>
          <a:ext cx="7315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3" name="Title 4"/>
          <p:cNvSpPr>
            <a:spLocks noGrp="1"/>
          </p:cNvSpPr>
          <p:nvPr>
            <p:ph type="title" idx="4294967295"/>
          </p:nvPr>
        </p:nvSpPr>
        <p:spPr>
          <a:xfrm>
            <a:off x="1524000" y="152400"/>
            <a:ext cx="9144000" cy="990600"/>
          </a:xfrm>
        </p:spPr>
        <p:txBody>
          <a:bodyPr>
            <a:normAutofit/>
          </a:bodyPr>
          <a:lstStyle/>
          <a:p>
            <a:pPr algn="ctr" eaLnBrk="1" hangingPunct="1"/>
            <a:r>
              <a:rPr lang="en-US" altLang="en-US" sz="4000" b="1" dirty="0"/>
              <a:t>PNRP Main Questions</a:t>
            </a:r>
          </a:p>
        </p:txBody>
      </p:sp>
      <p:pic>
        <p:nvPicPr>
          <p:cNvPr id="2" name="Picture 1"/>
          <p:cNvPicPr>
            <a:picLocks noChangeAspect="1"/>
          </p:cNvPicPr>
          <p:nvPr/>
        </p:nvPicPr>
        <p:blipFill>
          <a:blip r:embed="rId8"/>
          <a:stretch>
            <a:fillRect/>
          </a:stretch>
        </p:blipFill>
        <p:spPr>
          <a:xfrm>
            <a:off x="109728" y="5737542"/>
            <a:ext cx="975360" cy="970578"/>
          </a:xfrm>
          <a:prstGeom prst="rect">
            <a:avLst/>
          </a:prstGeom>
        </p:spPr>
      </p:pic>
    </p:spTree>
    <p:extLst>
      <p:ext uri="{BB962C8B-B14F-4D97-AF65-F5344CB8AC3E}">
        <p14:creationId xmlns:p14="http://schemas.microsoft.com/office/powerpoint/2010/main" val="1930489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5267325" y="2209800"/>
            <a:ext cx="762000" cy="762000"/>
          </a:xfrm>
          <a:prstGeom prst="rect">
            <a:avLst/>
          </a:prstGeom>
          <a:solidFill>
            <a:srgbClr val="FFCCFF"/>
          </a:solidFill>
          <a:ln w="9525">
            <a:solidFill>
              <a:schemeClr val="tx1"/>
            </a:solidFill>
            <a:miter lim="800000"/>
            <a:headEnd/>
            <a:tailEnd/>
          </a:ln>
          <a:effectLst/>
        </p:spPr>
        <p:txBody>
          <a:bodyPr wrap="none" anchor="ctr"/>
          <a:lstStyle/>
          <a:p>
            <a:endParaRPr lang="en-US"/>
          </a:p>
        </p:txBody>
      </p:sp>
      <p:sp>
        <p:nvSpPr>
          <p:cNvPr id="104451" name="Rectangle 3"/>
          <p:cNvSpPr>
            <a:spLocks noChangeArrowheads="1"/>
          </p:cNvSpPr>
          <p:nvPr/>
        </p:nvSpPr>
        <p:spPr bwMode="auto">
          <a:xfrm>
            <a:off x="3276600" y="2209800"/>
            <a:ext cx="762000" cy="762000"/>
          </a:xfrm>
          <a:prstGeom prst="rect">
            <a:avLst/>
          </a:prstGeom>
          <a:solidFill>
            <a:srgbClr val="FFCCFF"/>
          </a:solidFill>
          <a:ln w="9525">
            <a:solidFill>
              <a:schemeClr val="tx1"/>
            </a:solidFill>
            <a:miter lim="800000"/>
            <a:headEnd/>
            <a:tailEnd/>
          </a:ln>
          <a:effectLst/>
        </p:spPr>
        <p:txBody>
          <a:bodyPr wrap="none" anchor="ctr"/>
          <a:lstStyle/>
          <a:p>
            <a:endParaRPr lang="en-US"/>
          </a:p>
        </p:txBody>
      </p:sp>
      <p:sp>
        <p:nvSpPr>
          <p:cNvPr id="104452" name="Rectangle 4"/>
          <p:cNvSpPr>
            <a:spLocks noChangeArrowheads="1"/>
          </p:cNvSpPr>
          <p:nvPr/>
        </p:nvSpPr>
        <p:spPr bwMode="auto">
          <a:xfrm>
            <a:off x="7353300" y="2209800"/>
            <a:ext cx="762000" cy="762000"/>
          </a:xfrm>
          <a:prstGeom prst="rect">
            <a:avLst/>
          </a:prstGeom>
          <a:solidFill>
            <a:srgbClr val="FFCCFF"/>
          </a:solidFill>
          <a:ln w="9525">
            <a:solidFill>
              <a:schemeClr val="tx1"/>
            </a:solidFill>
            <a:miter lim="800000"/>
            <a:headEnd/>
            <a:tailEnd/>
          </a:ln>
          <a:effectLst/>
        </p:spPr>
        <p:txBody>
          <a:bodyPr wrap="none" anchor="ctr"/>
          <a:lstStyle/>
          <a:p>
            <a:endParaRPr lang="en-US"/>
          </a:p>
        </p:txBody>
      </p:sp>
      <p:sp>
        <p:nvSpPr>
          <p:cNvPr id="104453" name="Rectangle 5"/>
          <p:cNvSpPr>
            <a:spLocks noChangeArrowheads="1"/>
          </p:cNvSpPr>
          <p:nvPr/>
        </p:nvSpPr>
        <p:spPr bwMode="auto">
          <a:xfrm>
            <a:off x="5257800" y="3962400"/>
            <a:ext cx="762000" cy="762000"/>
          </a:xfrm>
          <a:prstGeom prst="rect">
            <a:avLst/>
          </a:prstGeom>
          <a:solidFill>
            <a:srgbClr val="009999"/>
          </a:solidFill>
          <a:ln w="9525">
            <a:solidFill>
              <a:schemeClr val="tx1"/>
            </a:solidFill>
            <a:miter lim="800000"/>
            <a:headEnd/>
            <a:tailEnd/>
          </a:ln>
          <a:effectLst/>
        </p:spPr>
        <p:txBody>
          <a:bodyPr wrap="none" anchor="ctr"/>
          <a:lstStyle/>
          <a:p>
            <a:endParaRPr lang="en-US"/>
          </a:p>
        </p:txBody>
      </p:sp>
      <p:sp>
        <p:nvSpPr>
          <p:cNvPr id="104454" name="Rectangle 6"/>
          <p:cNvSpPr>
            <a:spLocks noChangeArrowheads="1"/>
          </p:cNvSpPr>
          <p:nvPr/>
        </p:nvSpPr>
        <p:spPr bwMode="auto">
          <a:xfrm>
            <a:off x="3276600" y="3962400"/>
            <a:ext cx="762000" cy="762000"/>
          </a:xfrm>
          <a:prstGeom prst="rect">
            <a:avLst/>
          </a:prstGeom>
          <a:solidFill>
            <a:srgbClr val="009999"/>
          </a:solidFill>
          <a:ln w="9525">
            <a:solidFill>
              <a:schemeClr val="tx1"/>
            </a:solidFill>
            <a:miter lim="800000"/>
            <a:headEnd/>
            <a:tailEnd/>
          </a:ln>
          <a:effectLst/>
        </p:spPr>
        <p:txBody>
          <a:bodyPr wrap="none" anchor="ctr"/>
          <a:lstStyle/>
          <a:p>
            <a:endParaRPr lang="en-US"/>
          </a:p>
        </p:txBody>
      </p:sp>
      <p:sp>
        <p:nvSpPr>
          <p:cNvPr id="104455" name="Rectangle 7"/>
          <p:cNvSpPr>
            <a:spLocks noChangeArrowheads="1"/>
          </p:cNvSpPr>
          <p:nvPr/>
        </p:nvSpPr>
        <p:spPr bwMode="auto">
          <a:xfrm>
            <a:off x="7391400" y="3962400"/>
            <a:ext cx="762000" cy="762000"/>
          </a:xfrm>
          <a:prstGeom prst="rect">
            <a:avLst/>
          </a:prstGeom>
          <a:solidFill>
            <a:srgbClr val="009999"/>
          </a:solidFill>
          <a:ln w="9525">
            <a:solidFill>
              <a:schemeClr val="tx1"/>
            </a:solidFill>
            <a:miter lim="800000"/>
            <a:headEnd/>
            <a:tailEnd/>
          </a:ln>
          <a:effectLst/>
        </p:spPr>
        <p:txBody>
          <a:bodyPr wrap="none" anchor="ctr"/>
          <a:lstStyle/>
          <a:p>
            <a:endParaRPr lang="en-US"/>
          </a:p>
        </p:txBody>
      </p:sp>
      <p:sp>
        <p:nvSpPr>
          <p:cNvPr id="104456" name="AutoShape 8"/>
          <p:cNvSpPr>
            <a:spLocks noChangeArrowheads="1"/>
          </p:cNvSpPr>
          <p:nvPr/>
        </p:nvSpPr>
        <p:spPr bwMode="auto">
          <a:xfrm>
            <a:off x="5257800" y="3505200"/>
            <a:ext cx="762000" cy="457200"/>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04457" name="AutoShape 9"/>
          <p:cNvSpPr>
            <a:spLocks noChangeArrowheads="1"/>
          </p:cNvSpPr>
          <p:nvPr/>
        </p:nvSpPr>
        <p:spPr bwMode="auto">
          <a:xfrm>
            <a:off x="5267325" y="1752600"/>
            <a:ext cx="762000" cy="457200"/>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04458" name="AutoShape 10"/>
          <p:cNvSpPr>
            <a:spLocks noChangeArrowheads="1"/>
          </p:cNvSpPr>
          <p:nvPr/>
        </p:nvSpPr>
        <p:spPr bwMode="auto">
          <a:xfrm>
            <a:off x="7353300" y="1752600"/>
            <a:ext cx="762000" cy="457200"/>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04459" name="AutoShape 11"/>
          <p:cNvSpPr>
            <a:spLocks noChangeArrowheads="1"/>
          </p:cNvSpPr>
          <p:nvPr/>
        </p:nvSpPr>
        <p:spPr bwMode="auto">
          <a:xfrm>
            <a:off x="3276600" y="1752600"/>
            <a:ext cx="762000" cy="457200"/>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04460" name="AutoShape 12"/>
          <p:cNvSpPr>
            <a:spLocks noChangeArrowheads="1"/>
          </p:cNvSpPr>
          <p:nvPr/>
        </p:nvSpPr>
        <p:spPr bwMode="auto">
          <a:xfrm>
            <a:off x="3276600" y="3505200"/>
            <a:ext cx="762000" cy="457200"/>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04461" name="AutoShape 13"/>
          <p:cNvSpPr>
            <a:spLocks noChangeArrowheads="1"/>
          </p:cNvSpPr>
          <p:nvPr/>
        </p:nvSpPr>
        <p:spPr bwMode="auto">
          <a:xfrm>
            <a:off x="7391400" y="3505200"/>
            <a:ext cx="762000" cy="457200"/>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04462" name="Text Box 14"/>
          <p:cNvSpPr txBox="1">
            <a:spLocks noChangeArrowheads="1"/>
          </p:cNvSpPr>
          <p:nvPr/>
        </p:nvSpPr>
        <p:spPr bwMode="auto">
          <a:xfrm>
            <a:off x="2362200" y="5257801"/>
            <a:ext cx="7315200" cy="1438275"/>
          </a:xfrm>
          <a:prstGeom prst="rect">
            <a:avLst/>
          </a:prstGeom>
          <a:noFill/>
          <a:ln w="9525">
            <a:noFill/>
            <a:miter lim="800000"/>
            <a:headEnd/>
            <a:tailEnd/>
          </a:ln>
          <a:effectLst/>
        </p:spPr>
        <p:txBody>
          <a:bodyPr>
            <a:spAutoFit/>
          </a:bodyPr>
          <a:lstStyle/>
          <a:p>
            <a:pPr eaLnBrk="1" hangingPunct="1"/>
            <a:endParaRPr lang="en-US">
              <a:latin typeface="Times New Roman" pitchFamily="18" charset="0"/>
              <a:cs typeface="Arial" charset="0"/>
            </a:endParaRPr>
          </a:p>
          <a:p>
            <a:pPr eaLnBrk="1" hangingPunct="1"/>
            <a:endParaRPr lang="en-US">
              <a:latin typeface="Times New Roman" pitchFamily="18" charset="0"/>
              <a:cs typeface="Arial" charset="0"/>
            </a:endParaRPr>
          </a:p>
          <a:p>
            <a:pPr eaLnBrk="1" hangingPunct="1">
              <a:lnSpc>
                <a:spcPct val="90000"/>
              </a:lnSpc>
            </a:pPr>
            <a:r>
              <a:rPr lang="en-US">
                <a:latin typeface="Times New Roman" pitchFamily="18" charset="0"/>
                <a:cs typeface="Arial" charset="0"/>
              </a:rPr>
              <a:t>         = Breast Cancer Patient Navigator, Cervical Cancer Comparison Site</a:t>
            </a:r>
          </a:p>
          <a:p>
            <a:pPr eaLnBrk="1" hangingPunct="1"/>
            <a:endParaRPr lang="en-US">
              <a:latin typeface="Times New Roman" pitchFamily="18" charset="0"/>
              <a:cs typeface="Arial" charset="0"/>
            </a:endParaRPr>
          </a:p>
          <a:p>
            <a:pPr eaLnBrk="1" hangingPunct="1"/>
            <a:r>
              <a:rPr lang="en-US">
                <a:latin typeface="Times New Roman" pitchFamily="18" charset="0"/>
                <a:cs typeface="Arial" charset="0"/>
              </a:rPr>
              <a:t>         = Cervical Cancer Patient Navigator, Breast Cancer Comparison Site</a:t>
            </a:r>
          </a:p>
        </p:txBody>
      </p:sp>
      <p:sp>
        <p:nvSpPr>
          <p:cNvPr id="104463" name="Rectangle 15"/>
          <p:cNvSpPr>
            <a:spLocks noChangeArrowheads="1"/>
          </p:cNvSpPr>
          <p:nvPr/>
        </p:nvSpPr>
        <p:spPr bwMode="auto">
          <a:xfrm>
            <a:off x="2667000" y="5791200"/>
            <a:ext cx="152400" cy="152400"/>
          </a:xfrm>
          <a:prstGeom prst="rect">
            <a:avLst/>
          </a:prstGeom>
          <a:solidFill>
            <a:srgbClr val="FFCCFF"/>
          </a:solidFill>
          <a:ln w="9525">
            <a:solidFill>
              <a:schemeClr val="tx1"/>
            </a:solidFill>
            <a:miter lim="800000"/>
            <a:headEnd/>
            <a:tailEnd/>
          </a:ln>
          <a:effectLst/>
        </p:spPr>
        <p:txBody>
          <a:bodyPr wrap="none" anchor="ctr"/>
          <a:lstStyle/>
          <a:p>
            <a:endParaRPr lang="en-US"/>
          </a:p>
        </p:txBody>
      </p:sp>
      <p:sp>
        <p:nvSpPr>
          <p:cNvPr id="104464" name="Rectangle 16"/>
          <p:cNvSpPr>
            <a:spLocks noChangeArrowheads="1"/>
          </p:cNvSpPr>
          <p:nvPr/>
        </p:nvSpPr>
        <p:spPr bwMode="auto">
          <a:xfrm>
            <a:off x="2667000" y="6324600"/>
            <a:ext cx="152400" cy="152400"/>
          </a:xfrm>
          <a:prstGeom prst="rect">
            <a:avLst/>
          </a:prstGeom>
          <a:solidFill>
            <a:srgbClr val="009999"/>
          </a:solidFill>
          <a:ln w="9525">
            <a:solidFill>
              <a:schemeClr val="tx1"/>
            </a:solidFill>
            <a:miter lim="800000"/>
            <a:headEnd/>
            <a:tailEnd/>
          </a:ln>
          <a:effectLst/>
        </p:spPr>
        <p:txBody>
          <a:bodyPr wrap="none" anchor="ctr"/>
          <a:lstStyle/>
          <a:p>
            <a:endParaRPr lang="en-US"/>
          </a:p>
        </p:txBody>
      </p:sp>
      <p:sp>
        <p:nvSpPr>
          <p:cNvPr id="104465" name="Text Box 17"/>
          <p:cNvSpPr txBox="1">
            <a:spLocks noChangeArrowheads="1"/>
          </p:cNvSpPr>
          <p:nvPr/>
        </p:nvSpPr>
        <p:spPr bwMode="auto">
          <a:xfrm>
            <a:off x="3200400" y="4800601"/>
            <a:ext cx="990600" cy="366713"/>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cs typeface="Arial" charset="0"/>
              </a:rPr>
              <a:t>Codman</a:t>
            </a:r>
          </a:p>
        </p:txBody>
      </p:sp>
      <p:sp>
        <p:nvSpPr>
          <p:cNvPr id="104466" name="Text Box 18"/>
          <p:cNvSpPr txBox="1">
            <a:spLocks noChangeArrowheads="1"/>
          </p:cNvSpPr>
          <p:nvPr/>
        </p:nvSpPr>
        <p:spPr bwMode="auto">
          <a:xfrm>
            <a:off x="5029200" y="4800601"/>
            <a:ext cx="1219200" cy="366713"/>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cs typeface="Arial" charset="0"/>
              </a:rPr>
              <a:t>E. Boston</a:t>
            </a:r>
          </a:p>
        </p:txBody>
      </p:sp>
      <p:sp>
        <p:nvSpPr>
          <p:cNvPr id="104467" name="Text Box 19"/>
          <p:cNvSpPr txBox="1">
            <a:spLocks noChangeArrowheads="1"/>
          </p:cNvSpPr>
          <p:nvPr/>
        </p:nvSpPr>
        <p:spPr bwMode="auto">
          <a:xfrm>
            <a:off x="7162800" y="4800601"/>
            <a:ext cx="1219200" cy="366713"/>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cs typeface="Arial" charset="0"/>
              </a:rPr>
              <a:t>Roslindale</a:t>
            </a:r>
          </a:p>
        </p:txBody>
      </p:sp>
      <p:sp>
        <p:nvSpPr>
          <p:cNvPr id="104468" name="Text Box 20"/>
          <p:cNvSpPr txBox="1">
            <a:spLocks noChangeArrowheads="1"/>
          </p:cNvSpPr>
          <p:nvPr/>
        </p:nvSpPr>
        <p:spPr bwMode="auto">
          <a:xfrm>
            <a:off x="2971800" y="3048001"/>
            <a:ext cx="1295400" cy="366713"/>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cs typeface="Arial" charset="0"/>
              </a:rPr>
              <a:t>Dorchester</a:t>
            </a:r>
          </a:p>
        </p:txBody>
      </p:sp>
      <p:sp>
        <p:nvSpPr>
          <p:cNvPr id="104469" name="Text Box 21"/>
          <p:cNvSpPr txBox="1">
            <a:spLocks noChangeArrowheads="1"/>
          </p:cNvSpPr>
          <p:nvPr/>
        </p:nvSpPr>
        <p:spPr bwMode="auto">
          <a:xfrm>
            <a:off x="5029200" y="3048001"/>
            <a:ext cx="1219200" cy="366713"/>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cs typeface="Arial" charset="0"/>
              </a:rPr>
              <a:t>S. Boston</a:t>
            </a:r>
          </a:p>
        </p:txBody>
      </p:sp>
      <p:sp>
        <p:nvSpPr>
          <p:cNvPr id="104470" name="Text Box 22"/>
          <p:cNvSpPr txBox="1">
            <a:spLocks noChangeArrowheads="1"/>
          </p:cNvSpPr>
          <p:nvPr/>
        </p:nvSpPr>
        <p:spPr bwMode="auto">
          <a:xfrm>
            <a:off x="7239000" y="3048001"/>
            <a:ext cx="1066800" cy="366713"/>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cs typeface="Arial" charset="0"/>
              </a:rPr>
              <a:t>Whittier</a:t>
            </a:r>
          </a:p>
        </p:txBody>
      </p:sp>
      <p:sp>
        <p:nvSpPr>
          <p:cNvPr id="104471" name="Text Box 23"/>
          <p:cNvSpPr txBox="1">
            <a:spLocks noChangeArrowheads="1"/>
          </p:cNvSpPr>
          <p:nvPr/>
        </p:nvSpPr>
        <p:spPr bwMode="auto">
          <a:xfrm>
            <a:off x="2514600" y="381000"/>
            <a:ext cx="7086600" cy="1371600"/>
          </a:xfrm>
          <a:prstGeom prst="rect">
            <a:avLst/>
          </a:prstGeom>
          <a:noFill/>
          <a:ln w="9525">
            <a:noFill/>
            <a:miter lim="800000"/>
            <a:headEnd/>
            <a:tailEnd/>
          </a:ln>
          <a:effectLst/>
        </p:spPr>
        <p:txBody>
          <a:bodyPr>
            <a:spAutoFit/>
          </a:bodyPr>
          <a:lstStyle/>
          <a:p>
            <a:pPr algn="ctr" eaLnBrk="1" hangingPunct="1">
              <a:spcBef>
                <a:spcPct val="50000"/>
              </a:spcBef>
            </a:pPr>
            <a:r>
              <a:rPr lang="en-US" sz="4200">
                <a:cs typeface="Arial" charset="0"/>
              </a:rPr>
              <a:t>Boston Patient Navigation Research Program</a:t>
            </a:r>
          </a:p>
        </p:txBody>
      </p:sp>
    </p:spTree>
    <p:extLst>
      <p:ext uri="{BB962C8B-B14F-4D97-AF65-F5344CB8AC3E}">
        <p14:creationId xmlns:p14="http://schemas.microsoft.com/office/powerpoint/2010/main" val="793476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971800" y="581026"/>
            <a:ext cx="7696200" cy="741363"/>
          </a:xfrm>
        </p:spPr>
        <p:txBody>
          <a:bodyPr/>
          <a:lstStyle/>
          <a:p>
            <a:r>
              <a:rPr lang="en-US"/>
              <a:t>Patient Navigation</a:t>
            </a:r>
          </a:p>
        </p:txBody>
      </p:sp>
      <p:sp>
        <p:nvSpPr>
          <p:cNvPr id="164867" name="Text Box 3"/>
          <p:cNvSpPr txBox="1">
            <a:spLocks noChangeArrowheads="1"/>
          </p:cNvSpPr>
          <p:nvPr/>
        </p:nvSpPr>
        <p:spPr bwMode="auto">
          <a:xfrm>
            <a:off x="5395913" y="1703389"/>
            <a:ext cx="3276600" cy="752475"/>
          </a:xfrm>
          <a:prstGeom prst="rect">
            <a:avLst/>
          </a:prstGeom>
          <a:solidFill>
            <a:schemeClr val="accent1"/>
          </a:solidFill>
          <a:ln w="9525">
            <a:noFill/>
            <a:miter lim="800000"/>
            <a:headEnd/>
            <a:tailEnd/>
          </a:ln>
          <a:effectLst/>
        </p:spPr>
        <p:txBody>
          <a:bodyPr lIns="91431" tIns="45716" rIns="91431" bIns="45716">
            <a:spAutoFit/>
          </a:bodyPr>
          <a:lstStyle/>
          <a:p>
            <a:pPr marL="342900" indent="-342900" algn="ctr" eaLnBrk="0" fontAlgn="base" hangingPunct="0">
              <a:spcBef>
                <a:spcPct val="50000"/>
              </a:spcBef>
              <a:spcAft>
                <a:spcPct val="0"/>
              </a:spcAft>
            </a:pPr>
            <a:r>
              <a:rPr lang="en-US">
                <a:solidFill>
                  <a:srgbClr val="336666"/>
                </a:solidFill>
                <a:latin typeface="Arial" charset="0"/>
              </a:rPr>
              <a:t> </a:t>
            </a:r>
            <a:r>
              <a:rPr lang="en-US">
                <a:solidFill>
                  <a:srgbClr val="336666"/>
                </a:solidFill>
                <a:latin typeface="Verdana" pitchFamily="34" charset="0"/>
              </a:rPr>
              <a:t>Case identification</a:t>
            </a:r>
          </a:p>
          <a:p>
            <a:pPr marL="342900" indent="-342900" algn="ctr" eaLnBrk="0" fontAlgn="base" hangingPunct="0">
              <a:lnSpc>
                <a:spcPct val="90000"/>
              </a:lnSpc>
              <a:spcBef>
                <a:spcPct val="50000"/>
              </a:spcBef>
              <a:spcAft>
                <a:spcPct val="0"/>
              </a:spcAft>
            </a:pPr>
            <a:r>
              <a:rPr lang="en-US">
                <a:solidFill>
                  <a:srgbClr val="336666"/>
                </a:solidFill>
                <a:latin typeface="Verdana" pitchFamily="34" charset="0"/>
              </a:rPr>
              <a:t>Abnormal screening</a:t>
            </a:r>
          </a:p>
        </p:txBody>
      </p:sp>
      <p:sp>
        <p:nvSpPr>
          <p:cNvPr id="164868" name="Text Box 4"/>
          <p:cNvSpPr txBox="1">
            <a:spLocks noChangeArrowheads="1"/>
          </p:cNvSpPr>
          <p:nvPr/>
        </p:nvSpPr>
        <p:spPr bwMode="auto">
          <a:xfrm>
            <a:off x="5554663" y="4406901"/>
            <a:ext cx="3111500" cy="422275"/>
          </a:xfrm>
          <a:prstGeom prst="rect">
            <a:avLst/>
          </a:prstGeom>
          <a:solidFill>
            <a:schemeClr val="accent1"/>
          </a:solidFill>
          <a:ln w="9525">
            <a:noFill/>
            <a:miter lim="800000"/>
            <a:headEnd/>
            <a:tailEnd/>
          </a:ln>
          <a:effectLst/>
        </p:spPr>
        <p:txBody>
          <a:bodyPr lIns="91431" tIns="45716" rIns="91431" bIns="45716">
            <a:spAutoFit/>
          </a:bodyPr>
          <a:lstStyle/>
          <a:p>
            <a:pPr algn="ctr" eaLnBrk="0" fontAlgn="base" hangingPunct="0">
              <a:lnSpc>
                <a:spcPct val="120000"/>
              </a:lnSpc>
              <a:spcBef>
                <a:spcPct val="50000"/>
              </a:spcBef>
              <a:spcAft>
                <a:spcPct val="0"/>
              </a:spcAft>
            </a:pPr>
            <a:r>
              <a:rPr lang="en-US">
                <a:solidFill>
                  <a:srgbClr val="336666"/>
                </a:solidFill>
                <a:latin typeface="Verdana" pitchFamily="34" charset="0"/>
              </a:rPr>
              <a:t>Tracking</a:t>
            </a:r>
            <a:r>
              <a:rPr lang="en-US" sz="1400" b="1">
                <a:solidFill>
                  <a:srgbClr val="336666"/>
                </a:solidFill>
                <a:latin typeface="Arial" charset="0"/>
              </a:rPr>
              <a:t> </a:t>
            </a:r>
          </a:p>
        </p:txBody>
      </p:sp>
      <p:sp>
        <p:nvSpPr>
          <p:cNvPr id="164869" name="Text Box 5"/>
          <p:cNvSpPr txBox="1">
            <a:spLocks noChangeArrowheads="1"/>
          </p:cNvSpPr>
          <p:nvPr/>
        </p:nvSpPr>
        <p:spPr bwMode="auto">
          <a:xfrm>
            <a:off x="5429250" y="2757488"/>
            <a:ext cx="3282950" cy="366712"/>
          </a:xfrm>
          <a:prstGeom prst="rect">
            <a:avLst/>
          </a:prstGeom>
          <a:solidFill>
            <a:schemeClr val="accent1"/>
          </a:solidFill>
          <a:ln w="9525">
            <a:noFill/>
            <a:miter lim="800000"/>
            <a:headEnd/>
            <a:tailEnd/>
          </a:ln>
          <a:effectLst/>
        </p:spPr>
        <p:txBody>
          <a:bodyPr lIns="91431" tIns="45716" rIns="91431" bIns="45716">
            <a:spAutoFit/>
          </a:bodyPr>
          <a:lstStyle/>
          <a:p>
            <a:pPr marL="342900" indent="-342900" algn="ctr" eaLnBrk="0" fontAlgn="base" hangingPunct="0">
              <a:spcBef>
                <a:spcPct val="0"/>
              </a:spcBef>
              <a:spcAft>
                <a:spcPct val="0"/>
              </a:spcAft>
            </a:pPr>
            <a:r>
              <a:rPr lang="en-US">
                <a:solidFill>
                  <a:srgbClr val="336666"/>
                </a:solidFill>
                <a:latin typeface="Verdana" pitchFamily="34" charset="0"/>
              </a:rPr>
              <a:t>Identify Barriers</a:t>
            </a:r>
          </a:p>
        </p:txBody>
      </p:sp>
      <p:sp>
        <p:nvSpPr>
          <p:cNvPr id="164870" name="Text Box 6"/>
          <p:cNvSpPr txBox="1">
            <a:spLocks noChangeArrowheads="1"/>
          </p:cNvSpPr>
          <p:nvPr/>
        </p:nvSpPr>
        <p:spPr bwMode="auto">
          <a:xfrm>
            <a:off x="5472114" y="3443289"/>
            <a:ext cx="3201987" cy="752475"/>
          </a:xfrm>
          <a:prstGeom prst="rect">
            <a:avLst/>
          </a:prstGeom>
          <a:solidFill>
            <a:schemeClr val="accent1"/>
          </a:solidFill>
          <a:ln w="9525">
            <a:noFill/>
            <a:miter lim="800000"/>
            <a:headEnd/>
            <a:tailEnd/>
          </a:ln>
          <a:effectLst/>
        </p:spPr>
        <p:txBody>
          <a:bodyPr lIns="91431" tIns="45716" rIns="91431" bIns="45716">
            <a:spAutoFit/>
          </a:bodyPr>
          <a:lstStyle/>
          <a:p>
            <a:pPr algn="ctr" eaLnBrk="0" fontAlgn="base" hangingPunct="0">
              <a:lnSpc>
                <a:spcPct val="120000"/>
              </a:lnSpc>
              <a:spcBef>
                <a:spcPct val="0"/>
              </a:spcBef>
              <a:spcAft>
                <a:spcPct val="0"/>
              </a:spcAft>
            </a:pPr>
            <a:r>
              <a:rPr lang="en-US">
                <a:solidFill>
                  <a:srgbClr val="336666"/>
                </a:solidFill>
                <a:latin typeface="Verdana" pitchFamily="34" charset="0"/>
              </a:rPr>
              <a:t>Develop/Implement plan to address barriers</a:t>
            </a:r>
          </a:p>
        </p:txBody>
      </p:sp>
      <p:sp>
        <p:nvSpPr>
          <p:cNvPr id="164871" name="Text Box 7"/>
          <p:cNvSpPr txBox="1">
            <a:spLocks noChangeArrowheads="1"/>
          </p:cNvSpPr>
          <p:nvPr/>
        </p:nvSpPr>
        <p:spPr bwMode="auto">
          <a:xfrm>
            <a:off x="2041526" y="5067300"/>
            <a:ext cx="646313" cy="923322"/>
          </a:xfrm>
          <a:prstGeom prst="rect">
            <a:avLst/>
          </a:prstGeom>
          <a:noFill/>
          <a:ln w="9525">
            <a:noFill/>
            <a:miter lim="800000"/>
            <a:headEnd/>
            <a:tailEnd/>
          </a:ln>
          <a:effectLst/>
        </p:spPr>
        <p:txBody>
          <a:bodyPr wrap="none" lIns="91431" tIns="45716" rIns="91431" bIns="45716">
            <a:spAutoFit/>
          </a:bodyPr>
          <a:lstStyle/>
          <a:p>
            <a:pPr eaLnBrk="0" fontAlgn="base" hangingPunct="0">
              <a:spcBef>
                <a:spcPct val="0"/>
              </a:spcBef>
              <a:spcAft>
                <a:spcPct val="0"/>
              </a:spcAft>
              <a:buFontTx/>
              <a:buChar char="•"/>
            </a:pPr>
            <a:endParaRPr lang="en-US">
              <a:solidFill>
                <a:srgbClr val="336666"/>
              </a:solidFill>
              <a:latin typeface="Arial" charset="0"/>
            </a:endParaRPr>
          </a:p>
          <a:p>
            <a:pPr lvl="1" eaLnBrk="0" fontAlgn="base" hangingPunct="0">
              <a:spcBef>
                <a:spcPct val="0"/>
              </a:spcBef>
              <a:spcAft>
                <a:spcPct val="0"/>
              </a:spcAft>
            </a:pPr>
            <a:endParaRPr lang="en-US">
              <a:solidFill>
                <a:srgbClr val="336666"/>
              </a:solidFill>
              <a:latin typeface="Arial" charset="0"/>
            </a:endParaRPr>
          </a:p>
          <a:p>
            <a:pPr eaLnBrk="0" fontAlgn="base" hangingPunct="0">
              <a:spcBef>
                <a:spcPct val="0"/>
              </a:spcBef>
              <a:spcAft>
                <a:spcPct val="0"/>
              </a:spcAft>
            </a:pPr>
            <a:endParaRPr lang="en-US">
              <a:solidFill>
                <a:srgbClr val="336666"/>
              </a:solidFill>
              <a:latin typeface="Arial" charset="0"/>
            </a:endParaRPr>
          </a:p>
        </p:txBody>
      </p:sp>
      <p:sp>
        <p:nvSpPr>
          <p:cNvPr id="164872" name="Text Box 8"/>
          <p:cNvSpPr txBox="1">
            <a:spLocks noChangeArrowheads="1"/>
          </p:cNvSpPr>
          <p:nvPr/>
        </p:nvSpPr>
        <p:spPr bwMode="auto">
          <a:xfrm>
            <a:off x="1233488" y="2727326"/>
            <a:ext cx="4621213" cy="366713"/>
          </a:xfrm>
          <a:prstGeom prst="rect">
            <a:avLst/>
          </a:prstGeom>
          <a:noFill/>
          <a:ln w="9525">
            <a:noFill/>
            <a:miter lim="800000"/>
            <a:headEnd/>
            <a:tailEnd/>
          </a:ln>
          <a:effectLst/>
        </p:spPr>
        <p:txBody>
          <a:bodyPr lIns="91431" tIns="45716" rIns="91431" bIns="45716">
            <a:spAutoFit/>
          </a:bodyPr>
          <a:lstStyle/>
          <a:p>
            <a:pPr algn="ctr" fontAlgn="base">
              <a:spcBef>
                <a:spcPct val="0"/>
              </a:spcBef>
              <a:spcAft>
                <a:spcPct val="0"/>
              </a:spcAft>
            </a:pPr>
            <a:r>
              <a:rPr lang="en-US">
                <a:solidFill>
                  <a:srgbClr val="336666"/>
                </a:solidFill>
                <a:latin typeface="Verdana" pitchFamily="34" charset="0"/>
              </a:rPr>
              <a:t>List of 21 pre-defined barriers</a:t>
            </a:r>
          </a:p>
        </p:txBody>
      </p:sp>
      <p:sp>
        <p:nvSpPr>
          <p:cNvPr id="164873" name="Text Box 9"/>
          <p:cNvSpPr txBox="1">
            <a:spLocks noChangeArrowheads="1"/>
          </p:cNvSpPr>
          <p:nvPr/>
        </p:nvSpPr>
        <p:spPr bwMode="auto">
          <a:xfrm>
            <a:off x="1524000" y="3368675"/>
            <a:ext cx="3976688" cy="369324"/>
          </a:xfrm>
          <a:prstGeom prst="rect">
            <a:avLst/>
          </a:prstGeom>
          <a:noFill/>
          <a:ln w="9525">
            <a:noFill/>
            <a:miter lim="800000"/>
            <a:headEnd/>
            <a:tailEnd/>
          </a:ln>
          <a:effectLst/>
        </p:spPr>
        <p:txBody>
          <a:bodyPr lIns="91431" tIns="45716" rIns="91431" bIns="45716">
            <a:spAutoFit/>
          </a:bodyPr>
          <a:lstStyle/>
          <a:p>
            <a:pPr algn="ctr" fontAlgn="base">
              <a:spcBef>
                <a:spcPct val="0"/>
              </a:spcBef>
              <a:spcAft>
                <a:spcPct val="0"/>
              </a:spcAft>
            </a:pPr>
            <a:r>
              <a:rPr lang="en-US" dirty="0">
                <a:solidFill>
                  <a:srgbClr val="336666"/>
                </a:solidFill>
                <a:latin typeface="Verdana" pitchFamily="34" charset="0"/>
              </a:rPr>
              <a:t>List of 10 </a:t>
            </a:r>
            <a:r>
              <a:rPr lang="en-US" dirty="0" smtClean="0">
                <a:solidFill>
                  <a:srgbClr val="336666"/>
                </a:solidFill>
                <a:latin typeface="Verdana" pitchFamily="34" charset="0"/>
              </a:rPr>
              <a:t>actions</a:t>
            </a:r>
            <a:endParaRPr lang="en-US" sz="1600" dirty="0">
              <a:solidFill>
                <a:srgbClr val="336666"/>
              </a:solidFill>
              <a:latin typeface="Arial" charset="0"/>
            </a:endParaRPr>
          </a:p>
        </p:txBody>
      </p:sp>
      <p:sp>
        <p:nvSpPr>
          <p:cNvPr id="164874" name="Text Box 10"/>
          <p:cNvSpPr txBox="1">
            <a:spLocks noChangeArrowheads="1"/>
          </p:cNvSpPr>
          <p:nvPr/>
        </p:nvSpPr>
        <p:spPr bwMode="auto">
          <a:xfrm>
            <a:off x="5588000" y="4987926"/>
            <a:ext cx="3081338" cy="422275"/>
          </a:xfrm>
          <a:prstGeom prst="rect">
            <a:avLst/>
          </a:prstGeom>
          <a:solidFill>
            <a:schemeClr val="accent1"/>
          </a:solidFill>
          <a:ln w="9525">
            <a:noFill/>
            <a:miter lim="800000"/>
            <a:headEnd/>
            <a:tailEnd/>
          </a:ln>
          <a:effectLst/>
        </p:spPr>
        <p:txBody>
          <a:bodyPr lIns="91431" tIns="45716" rIns="91431" bIns="45716">
            <a:spAutoFit/>
          </a:bodyPr>
          <a:lstStyle/>
          <a:p>
            <a:pPr algn="ctr" eaLnBrk="0" fontAlgn="base" hangingPunct="0">
              <a:lnSpc>
                <a:spcPct val="120000"/>
              </a:lnSpc>
              <a:spcBef>
                <a:spcPct val="50000"/>
              </a:spcBef>
              <a:spcAft>
                <a:spcPct val="0"/>
              </a:spcAft>
            </a:pPr>
            <a:r>
              <a:rPr lang="en-US">
                <a:solidFill>
                  <a:srgbClr val="336666"/>
                </a:solidFill>
                <a:latin typeface="Verdana" pitchFamily="34" charset="0"/>
              </a:rPr>
              <a:t>Tracking</a:t>
            </a:r>
            <a:r>
              <a:rPr lang="en-US" sz="1600" b="1">
                <a:solidFill>
                  <a:srgbClr val="336666"/>
                </a:solidFill>
                <a:latin typeface="Arial" charset="0"/>
              </a:rPr>
              <a:t> </a:t>
            </a:r>
          </a:p>
        </p:txBody>
      </p:sp>
      <p:sp>
        <p:nvSpPr>
          <p:cNvPr id="164875" name="Text Box 11"/>
          <p:cNvSpPr txBox="1">
            <a:spLocks noChangeArrowheads="1"/>
          </p:cNvSpPr>
          <p:nvPr/>
        </p:nvSpPr>
        <p:spPr bwMode="auto">
          <a:xfrm>
            <a:off x="6261101" y="5684839"/>
            <a:ext cx="1643063" cy="422275"/>
          </a:xfrm>
          <a:prstGeom prst="rect">
            <a:avLst/>
          </a:prstGeom>
          <a:solidFill>
            <a:schemeClr val="accent1"/>
          </a:solidFill>
          <a:ln w="9525">
            <a:noFill/>
            <a:miter lim="800000"/>
            <a:headEnd/>
            <a:tailEnd/>
          </a:ln>
          <a:effectLst/>
        </p:spPr>
        <p:txBody>
          <a:bodyPr lIns="91431" tIns="45716" rIns="91431" bIns="45716">
            <a:spAutoFit/>
          </a:bodyPr>
          <a:lstStyle/>
          <a:p>
            <a:pPr algn="ctr" eaLnBrk="0" fontAlgn="base" hangingPunct="0">
              <a:lnSpc>
                <a:spcPct val="120000"/>
              </a:lnSpc>
              <a:spcBef>
                <a:spcPct val="50000"/>
              </a:spcBef>
              <a:spcAft>
                <a:spcPct val="0"/>
              </a:spcAft>
            </a:pPr>
            <a:r>
              <a:rPr lang="en-US">
                <a:solidFill>
                  <a:srgbClr val="336666"/>
                </a:solidFill>
                <a:latin typeface="Verdana" pitchFamily="34" charset="0"/>
              </a:rPr>
              <a:t>Resolution</a:t>
            </a:r>
          </a:p>
        </p:txBody>
      </p:sp>
      <p:sp>
        <p:nvSpPr>
          <p:cNvPr id="164876" name="Line 12"/>
          <p:cNvSpPr>
            <a:spLocks noChangeShapeType="1"/>
          </p:cNvSpPr>
          <p:nvPr/>
        </p:nvSpPr>
        <p:spPr bwMode="auto">
          <a:xfrm>
            <a:off x="7040563" y="4178301"/>
            <a:ext cx="0" cy="225425"/>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77" name="Line 13"/>
          <p:cNvSpPr>
            <a:spLocks noChangeShapeType="1"/>
          </p:cNvSpPr>
          <p:nvPr/>
        </p:nvSpPr>
        <p:spPr bwMode="auto">
          <a:xfrm>
            <a:off x="7011988" y="3151188"/>
            <a:ext cx="0" cy="304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78" name="Line 14"/>
          <p:cNvSpPr>
            <a:spLocks noChangeShapeType="1"/>
          </p:cNvSpPr>
          <p:nvPr/>
        </p:nvSpPr>
        <p:spPr bwMode="auto">
          <a:xfrm>
            <a:off x="7013575" y="5510213"/>
            <a:ext cx="0" cy="152400"/>
          </a:xfrm>
          <a:prstGeom prst="line">
            <a:avLst/>
          </a:prstGeom>
          <a:noFill/>
          <a:ln w="9525">
            <a:solidFill>
              <a:schemeClr val="tx1"/>
            </a:solidFill>
            <a:prstDash val="sysDot"/>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79" name="Line 15"/>
          <p:cNvSpPr>
            <a:spLocks noChangeShapeType="1"/>
          </p:cNvSpPr>
          <p:nvPr/>
        </p:nvSpPr>
        <p:spPr bwMode="auto">
          <a:xfrm>
            <a:off x="7023100" y="2478088"/>
            <a:ext cx="0" cy="304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80" name="Line 16"/>
          <p:cNvSpPr>
            <a:spLocks noChangeShapeType="1"/>
          </p:cNvSpPr>
          <p:nvPr/>
        </p:nvSpPr>
        <p:spPr bwMode="auto">
          <a:xfrm>
            <a:off x="7045325" y="4846638"/>
            <a:ext cx="0" cy="152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81" name="Line 17"/>
          <p:cNvSpPr>
            <a:spLocks noChangeShapeType="1"/>
          </p:cNvSpPr>
          <p:nvPr/>
        </p:nvSpPr>
        <p:spPr bwMode="auto">
          <a:xfrm>
            <a:off x="6096000" y="5638800"/>
            <a:ext cx="0"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82" name="Line 18"/>
          <p:cNvSpPr>
            <a:spLocks noChangeShapeType="1"/>
          </p:cNvSpPr>
          <p:nvPr/>
        </p:nvSpPr>
        <p:spPr bwMode="auto">
          <a:xfrm>
            <a:off x="7021513" y="5381625"/>
            <a:ext cx="0" cy="152400"/>
          </a:xfrm>
          <a:prstGeom prst="line">
            <a:avLst/>
          </a:prstGeom>
          <a:noFill/>
          <a:ln w="9525" cap="rnd">
            <a:solidFill>
              <a:schemeClr val="tx1"/>
            </a:solidFill>
            <a:prstDash val="sysDot"/>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83" name="Line 19"/>
          <p:cNvSpPr>
            <a:spLocks noChangeShapeType="1"/>
          </p:cNvSpPr>
          <p:nvPr/>
        </p:nvSpPr>
        <p:spPr bwMode="auto">
          <a:xfrm>
            <a:off x="9047163" y="1843088"/>
            <a:ext cx="0" cy="4114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a:solidFill>
                <a:srgbClr val="336666"/>
              </a:solidFill>
              <a:latin typeface="Arial" charset="0"/>
            </a:endParaRPr>
          </a:p>
        </p:txBody>
      </p:sp>
      <p:sp>
        <p:nvSpPr>
          <p:cNvPr id="164884" name="Text Box 20"/>
          <p:cNvSpPr txBox="1">
            <a:spLocks noChangeArrowheads="1"/>
          </p:cNvSpPr>
          <p:nvPr/>
        </p:nvSpPr>
        <p:spPr bwMode="auto">
          <a:xfrm>
            <a:off x="9205914" y="3454400"/>
            <a:ext cx="1462087" cy="64135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336666"/>
                </a:solidFill>
                <a:latin typeface="Verdana" pitchFamily="34" charset="0"/>
              </a:rPr>
              <a:t>Multiple</a:t>
            </a:r>
          </a:p>
          <a:p>
            <a:pPr algn="ctr" eaLnBrk="0" fontAlgn="base" hangingPunct="0">
              <a:spcBef>
                <a:spcPct val="0"/>
              </a:spcBef>
              <a:spcAft>
                <a:spcPct val="0"/>
              </a:spcAft>
            </a:pPr>
            <a:r>
              <a:rPr lang="en-US">
                <a:solidFill>
                  <a:srgbClr val="336666"/>
                </a:solidFill>
                <a:latin typeface="Verdana" pitchFamily="34" charset="0"/>
              </a:rPr>
              <a:t>Encounters</a:t>
            </a:r>
          </a:p>
        </p:txBody>
      </p:sp>
      <p:sp>
        <p:nvSpPr>
          <p:cNvPr id="164885" name="Text Box 21"/>
          <p:cNvSpPr txBox="1">
            <a:spLocks noChangeArrowheads="1"/>
          </p:cNvSpPr>
          <p:nvPr/>
        </p:nvSpPr>
        <p:spPr bwMode="auto">
          <a:xfrm>
            <a:off x="1752600" y="6248401"/>
            <a:ext cx="26670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336666"/>
                </a:solidFill>
                <a:latin typeface="Arial" charset="0"/>
              </a:rPr>
              <a:t>Azadeh Nasseh, 2011</a:t>
            </a:r>
          </a:p>
        </p:txBody>
      </p:sp>
    </p:spTree>
    <p:custDataLst>
      <p:tags r:id="rId1"/>
    </p:custDataLst>
    <p:extLst>
      <p:ext uri="{BB962C8B-B14F-4D97-AF65-F5344CB8AC3E}">
        <p14:creationId xmlns:p14="http://schemas.microsoft.com/office/powerpoint/2010/main" val="4136396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en-US" dirty="0"/>
              <a:t>Navigator log in </a:t>
            </a:r>
            <a:r>
              <a:rPr lang="en-US" dirty="0" smtClean="0"/>
              <a:t>EMR (Logician)</a:t>
            </a:r>
            <a:endParaRPr lang="en-US" dirty="0"/>
          </a:p>
        </p:txBody>
      </p:sp>
      <p:pic>
        <p:nvPicPr>
          <p:cNvPr id="248835" name="Picture 3"/>
          <p:cNvPicPr>
            <a:picLocks noGrp="1" noChangeAspect="1" noChangeArrowheads="1"/>
          </p:cNvPicPr>
          <p:nvPr>
            <p:ph type="body" idx="1"/>
          </p:nvPr>
        </p:nvPicPr>
        <p:blipFill>
          <a:blip r:embed="rId2"/>
          <a:srcRect l="14145" t="20370" r="14435" b="16667"/>
          <a:stretch>
            <a:fillRect/>
          </a:stretch>
        </p:blipFill>
        <p:spPr>
          <a:xfrm>
            <a:off x="2598517" y="1648669"/>
            <a:ext cx="8382000" cy="4972050"/>
          </a:xfrm>
          <a:noFill/>
          <a:ln/>
        </p:spPr>
      </p:pic>
    </p:spTree>
    <p:extLst>
      <p:ext uri="{BB962C8B-B14F-4D97-AF65-F5344CB8AC3E}">
        <p14:creationId xmlns:p14="http://schemas.microsoft.com/office/powerpoint/2010/main" val="4149494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p:txBody>
          <a:bodyPr>
            <a:normAutofit/>
          </a:bodyPr>
          <a:lstStyle/>
          <a:p>
            <a:pPr algn="ctr"/>
            <a:r>
              <a:rPr lang="en-US" altLang="en-US" sz="4000" b="1" dirty="0" smtClean="0"/>
              <a:t>National PNRP </a:t>
            </a:r>
            <a:r>
              <a:rPr lang="en-US" altLang="en-US" sz="4000" b="1" dirty="0"/>
              <a:t>Methods</a:t>
            </a:r>
          </a:p>
        </p:txBody>
      </p:sp>
      <p:sp>
        <p:nvSpPr>
          <p:cNvPr id="316418" name="Rectangle 3"/>
          <p:cNvSpPr>
            <a:spLocks noGrp="1" noChangeArrowheads="1"/>
          </p:cNvSpPr>
          <p:nvPr>
            <p:ph type="body" idx="4294967295"/>
          </p:nvPr>
        </p:nvSpPr>
        <p:spPr>
          <a:xfrm>
            <a:off x="1828799" y="1752600"/>
            <a:ext cx="9089409" cy="4876800"/>
          </a:xfrm>
        </p:spPr>
        <p:txBody>
          <a:bodyPr>
            <a:normAutofit/>
          </a:bodyPr>
          <a:lstStyle/>
          <a:p>
            <a:pPr marL="0" indent="0">
              <a:buNone/>
            </a:pPr>
            <a:r>
              <a:rPr lang="en-US" altLang="en-US" sz="3200" dirty="0" smtClean="0"/>
              <a:t>Breast</a:t>
            </a:r>
            <a:r>
              <a:rPr lang="en-US" altLang="en-US" sz="3200" dirty="0"/>
              <a:t>, Cervical, Colorectal or Prostate </a:t>
            </a:r>
          </a:p>
          <a:p>
            <a:pPr lvl="1"/>
            <a:r>
              <a:rPr lang="en-US" altLang="en-US" sz="3200" dirty="0"/>
              <a:t>Screening abnormality</a:t>
            </a:r>
          </a:p>
          <a:p>
            <a:pPr lvl="1"/>
            <a:r>
              <a:rPr lang="en-US" altLang="en-US" sz="3200" dirty="0"/>
              <a:t>New cancer diagnosis</a:t>
            </a:r>
          </a:p>
          <a:p>
            <a:pPr lvl="1"/>
            <a:endParaRPr lang="en-US" altLang="en-US" sz="3200" dirty="0"/>
          </a:p>
          <a:p>
            <a:r>
              <a:rPr lang="en-US" altLang="en-US" sz="3200" dirty="0" smtClean="0"/>
              <a:t>Kaplan </a:t>
            </a:r>
            <a:r>
              <a:rPr lang="en-US" altLang="en-US" sz="3200" dirty="0"/>
              <a:t>Meier survival curve estimate </a:t>
            </a:r>
            <a:r>
              <a:rPr lang="en-US" altLang="en-US" sz="3200" dirty="0" smtClean="0"/>
              <a:t>time to </a:t>
            </a:r>
            <a:r>
              <a:rPr lang="en-US" altLang="en-US" sz="3200" dirty="0"/>
              <a:t>care</a:t>
            </a:r>
          </a:p>
          <a:p>
            <a:r>
              <a:rPr lang="en-US" altLang="en-US" sz="3200" dirty="0"/>
              <a:t>Adjusted Hazards Ratio (</a:t>
            </a:r>
            <a:r>
              <a:rPr lang="en-US" altLang="en-US" sz="3200" dirty="0" err="1"/>
              <a:t>aHR</a:t>
            </a:r>
            <a:r>
              <a:rPr lang="en-US" altLang="en-US" sz="3200" dirty="0"/>
              <a:t>) &gt; </a:t>
            </a:r>
            <a:r>
              <a:rPr lang="en-US" altLang="en-US" sz="3200" b="1" dirty="0">
                <a:solidFill>
                  <a:srgbClr val="FF3300"/>
                </a:solidFill>
              </a:rPr>
              <a:t>1.0</a:t>
            </a:r>
            <a:r>
              <a:rPr lang="en-US" altLang="en-US" sz="3200" dirty="0"/>
              <a:t> more timely care</a:t>
            </a:r>
          </a:p>
          <a:p>
            <a:r>
              <a:rPr lang="en-US" altLang="en-US" sz="3200" dirty="0"/>
              <a:t>Meta-analysis </a:t>
            </a:r>
          </a:p>
        </p:txBody>
      </p:sp>
      <p:pic>
        <p:nvPicPr>
          <p:cNvPr id="5" name="Picture 4"/>
          <p:cNvPicPr>
            <a:picLocks noChangeAspect="1"/>
          </p:cNvPicPr>
          <p:nvPr/>
        </p:nvPicPr>
        <p:blipFill>
          <a:blip r:embed="rId3"/>
          <a:stretch>
            <a:fillRect/>
          </a:stretch>
        </p:blipFill>
        <p:spPr>
          <a:xfrm>
            <a:off x="109728" y="5737542"/>
            <a:ext cx="975360" cy="970578"/>
          </a:xfrm>
          <a:prstGeom prst="rect">
            <a:avLst/>
          </a:prstGeom>
        </p:spPr>
      </p:pic>
    </p:spTree>
    <p:extLst>
      <p:ext uri="{BB962C8B-B14F-4D97-AF65-F5344CB8AC3E}">
        <p14:creationId xmlns:p14="http://schemas.microsoft.com/office/powerpoint/2010/main" val="1655281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idx="4294967295"/>
          </p:nvPr>
        </p:nvSpPr>
        <p:spPr>
          <a:xfrm>
            <a:off x="840366" y="246412"/>
            <a:ext cx="11273268" cy="1143000"/>
          </a:xfrm>
        </p:spPr>
        <p:txBody>
          <a:bodyPr>
            <a:noAutofit/>
          </a:bodyPr>
          <a:lstStyle/>
          <a:p>
            <a:pPr algn="ctr" eaLnBrk="1" hangingPunct="1"/>
            <a:r>
              <a:rPr lang="en-US" altLang="en-US" sz="4000" b="1" dirty="0"/>
              <a:t>Meta-Analysis: Diagnostic Resolution at 365 Days</a:t>
            </a:r>
          </a:p>
        </p:txBody>
      </p:sp>
      <p:pic>
        <p:nvPicPr>
          <p:cNvPr id="43010" name="Picture 7"/>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802188" y="1371600"/>
            <a:ext cx="5865812" cy="4648200"/>
          </a:xfrm>
        </p:spPr>
      </p:pic>
      <p:sp>
        <p:nvSpPr>
          <p:cNvPr id="43011" name="Text Box 8"/>
          <p:cNvSpPr txBox="1">
            <a:spLocks noChangeArrowheads="1"/>
          </p:cNvSpPr>
          <p:nvPr/>
        </p:nvSpPr>
        <p:spPr bwMode="auto">
          <a:xfrm>
            <a:off x="3048000" y="1676400"/>
            <a:ext cx="1066800" cy="38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2000"/>
              </a:spcBef>
            </a:pPr>
            <a:r>
              <a:rPr lang="en-US" altLang="en-US" sz="1200"/>
              <a:t>A breast</a:t>
            </a:r>
          </a:p>
          <a:p>
            <a:pPr algn="r">
              <a:spcBef>
                <a:spcPct val="22000"/>
              </a:spcBef>
            </a:pPr>
            <a:r>
              <a:rPr lang="en-US" altLang="en-US" sz="1200"/>
              <a:t>A cervix </a:t>
            </a:r>
          </a:p>
          <a:p>
            <a:pPr algn="r">
              <a:spcBef>
                <a:spcPct val="22000"/>
              </a:spcBef>
            </a:pPr>
            <a:r>
              <a:rPr lang="en-US" altLang="en-US" sz="1200"/>
              <a:t>B prostate</a:t>
            </a:r>
          </a:p>
          <a:p>
            <a:pPr algn="r">
              <a:spcBef>
                <a:spcPct val="22000"/>
              </a:spcBef>
            </a:pPr>
            <a:r>
              <a:rPr lang="en-US" altLang="en-US" sz="1200"/>
              <a:t>B breast</a:t>
            </a:r>
          </a:p>
          <a:p>
            <a:pPr algn="r">
              <a:spcBef>
                <a:spcPct val="22000"/>
              </a:spcBef>
            </a:pPr>
            <a:r>
              <a:rPr lang="en-US" altLang="en-US" sz="1200"/>
              <a:t>B cervix</a:t>
            </a:r>
          </a:p>
          <a:p>
            <a:pPr algn="r">
              <a:spcBef>
                <a:spcPct val="22000"/>
              </a:spcBef>
            </a:pPr>
            <a:r>
              <a:rPr lang="en-US" altLang="en-US" sz="1200"/>
              <a:t>C breast</a:t>
            </a:r>
          </a:p>
          <a:p>
            <a:pPr algn="r">
              <a:spcBef>
                <a:spcPct val="22000"/>
              </a:spcBef>
            </a:pPr>
            <a:r>
              <a:rPr lang="en-US" altLang="en-US" sz="1200"/>
              <a:t>C colorectal</a:t>
            </a:r>
          </a:p>
          <a:p>
            <a:pPr algn="r">
              <a:spcBef>
                <a:spcPct val="22000"/>
              </a:spcBef>
            </a:pPr>
            <a:r>
              <a:rPr lang="en-US" altLang="en-US" sz="1200"/>
              <a:t>C prostate</a:t>
            </a:r>
          </a:p>
          <a:p>
            <a:pPr algn="r">
              <a:spcBef>
                <a:spcPct val="22000"/>
              </a:spcBef>
            </a:pPr>
            <a:r>
              <a:rPr lang="en-US" altLang="en-US" sz="1200"/>
              <a:t>D breast</a:t>
            </a:r>
          </a:p>
          <a:p>
            <a:pPr algn="r">
              <a:spcBef>
                <a:spcPct val="22000"/>
              </a:spcBef>
            </a:pPr>
            <a:r>
              <a:rPr lang="en-US" altLang="en-US" sz="1200"/>
              <a:t>D cervix</a:t>
            </a:r>
          </a:p>
          <a:p>
            <a:pPr algn="r">
              <a:spcBef>
                <a:spcPct val="22000"/>
              </a:spcBef>
            </a:pPr>
            <a:r>
              <a:rPr lang="en-US" altLang="en-US" sz="1200"/>
              <a:t>E breast</a:t>
            </a:r>
          </a:p>
          <a:p>
            <a:pPr algn="r">
              <a:spcBef>
                <a:spcPct val="22000"/>
              </a:spcBef>
            </a:pPr>
            <a:r>
              <a:rPr lang="en-US" altLang="en-US" sz="1200"/>
              <a:t>E cervix</a:t>
            </a:r>
          </a:p>
          <a:p>
            <a:pPr algn="r">
              <a:spcBef>
                <a:spcPct val="22000"/>
              </a:spcBef>
            </a:pPr>
            <a:r>
              <a:rPr lang="en-US" altLang="en-US" sz="1200"/>
              <a:t>F breast</a:t>
            </a:r>
          </a:p>
          <a:p>
            <a:pPr algn="r">
              <a:spcBef>
                <a:spcPct val="22000"/>
              </a:spcBef>
            </a:pPr>
            <a:r>
              <a:rPr lang="en-US" altLang="en-US" sz="1200"/>
              <a:t>F colorectal</a:t>
            </a:r>
          </a:p>
          <a:p>
            <a:pPr algn="r">
              <a:spcBef>
                <a:spcPct val="22000"/>
              </a:spcBef>
            </a:pPr>
            <a:r>
              <a:rPr lang="en-US" altLang="en-US" sz="1200"/>
              <a:t>G breast</a:t>
            </a:r>
          </a:p>
          <a:p>
            <a:pPr algn="r">
              <a:spcBef>
                <a:spcPct val="22000"/>
              </a:spcBef>
            </a:pPr>
            <a:endParaRPr lang="en-US" altLang="en-US" sz="1200"/>
          </a:p>
          <a:p>
            <a:pPr algn="r">
              <a:spcBef>
                <a:spcPct val="22000"/>
              </a:spcBef>
            </a:pPr>
            <a:r>
              <a:rPr lang="en-US" altLang="en-US" sz="1200"/>
              <a:t>ALL</a:t>
            </a:r>
          </a:p>
        </p:txBody>
      </p:sp>
      <p:sp>
        <p:nvSpPr>
          <p:cNvPr id="43012" name="Text Box 5"/>
          <p:cNvSpPr txBox="1">
            <a:spLocks noChangeArrowheads="1"/>
          </p:cNvSpPr>
          <p:nvPr/>
        </p:nvSpPr>
        <p:spPr bwMode="auto">
          <a:xfrm>
            <a:off x="5068094" y="6279356"/>
            <a:ext cx="5256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t>aHR</a:t>
            </a:r>
            <a:r>
              <a:rPr lang="en-US" altLang="en-US" sz="2800" dirty="0"/>
              <a:t> = </a:t>
            </a:r>
            <a:r>
              <a:rPr lang="en-US" altLang="en-US" sz="2800" b="1" dirty="0"/>
              <a:t>1.4</a:t>
            </a:r>
            <a:r>
              <a:rPr lang="en-US" altLang="en-US" sz="2800" dirty="0"/>
              <a:t> (95% CI 1.2 – 1.7)</a:t>
            </a:r>
          </a:p>
        </p:txBody>
      </p:sp>
      <p:sp>
        <p:nvSpPr>
          <p:cNvPr id="43013" name="Rectangle 6"/>
          <p:cNvSpPr>
            <a:spLocks noChangeArrowheads="1"/>
          </p:cNvSpPr>
          <p:nvPr/>
        </p:nvSpPr>
        <p:spPr bwMode="auto">
          <a:xfrm>
            <a:off x="6477000" y="55626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3014" name="Text Box 8"/>
          <p:cNvSpPr txBox="1">
            <a:spLocks noChangeArrowheads="1"/>
          </p:cNvSpPr>
          <p:nvPr/>
        </p:nvSpPr>
        <p:spPr bwMode="auto">
          <a:xfrm>
            <a:off x="6477000" y="5486400"/>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solidFill>
                  <a:srgbClr val="FF0000"/>
                </a:solidFill>
              </a:rPr>
              <a:t>1</a:t>
            </a:r>
          </a:p>
        </p:txBody>
      </p:sp>
      <p:sp>
        <p:nvSpPr>
          <p:cNvPr id="43015" name="Rectangle 9"/>
          <p:cNvSpPr>
            <a:spLocks noChangeArrowheads="1"/>
          </p:cNvSpPr>
          <p:nvPr/>
        </p:nvSpPr>
        <p:spPr bwMode="auto">
          <a:xfrm>
            <a:off x="7696200" y="55626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3016" name="Text Box 10"/>
          <p:cNvSpPr txBox="1">
            <a:spLocks noChangeArrowheads="1"/>
          </p:cNvSpPr>
          <p:nvPr/>
        </p:nvSpPr>
        <p:spPr bwMode="auto">
          <a:xfrm>
            <a:off x="7620000" y="548640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200">
                <a:solidFill>
                  <a:srgbClr val="FF0000"/>
                </a:solidFill>
              </a:rPr>
              <a:t>2</a:t>
            </a:r>
          </a:p>
        </p:txBody>
      </p:sp>
      <p:sp>
        <p:nvSpPr>
          <p:cNvPr id="43017" name="Rectangle 11"/>
          <p:cNvSpPr>
            <a:spLocks noChangeArrowheads="1"/>
          </p:cNvSpPr>
          <p:nvPr/>
        </p:nvSpPr>
        <p:spPr bwMode="auto">
          <a:xfrm>
            <a:off x="5334000" y="55626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3018" name="Text Box 12"/>
          <p:cNvSpPr txBox="1">
            <a:spLocks noChangeArrowheads="1"/>
          </p:cNvSpPr>
          <p:nvPr/>
        </p:nvSpPr>
        <p:spPr bwMode="auto">
          <a:xfrm>
            <a:off x="5257800" y="54864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solidFill>
                  <a:srgbClr val="FF0000"/>
                </a:solidFill>
              </a:rPr>
              <a:t>0.5</a:t>
            </a:r>
          </a:p>
        </p:txBody>
      </p:sp>
      <p:sp>
        <p:nvSpPr>
          <p:cNvPr id="43019" name="Rectangle 13"/>
          <p:cNvSpPr>
            <a:spLocks noChangeArrowheads="1"/>
          </p:cNvSpPr>
          <p:nvPr/>
        </p:nvSpPr>
        <p:spPr bwMode="auto">
          <a:xfrm>
            <a:off x="4191000" y="55626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3020" name="Text Box 14"/>
          <p:cNvSpPr txBox="1">
            <a:spLocks noChangeArrowheads="1"/>
          </p:cNvSpPr>
          <p:nvPr/>
        </p:nvSpPr>
        <p:spPr bwMode="auto">
          <a:xfrm>
            <a:off x="4114801" y="5486401"/>
            <a:ext cx="396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solidFill>
                  <a:srgbClr val="FF0000"/>
                </a:solidFill>
              </a:rPr>
              <a:t>0.3</a:t>
            </a:r>
          </a:p>
          <a:p>
            <a:pPr>
              <a:spcBef>
                <a:spcPct val="50000"/>
              </a:spcBef>
            </a:pPr>
            <a:endParaRPr lang="en-US" altLang="en-US" sz="1200">
              <a:solidFill>
                <a:srgbClr val="FF0000"/>
              </a:solidFill>
            </a:endParaRPr>
          </a:p>
        </p:txBody>
      </p:sp>
      <p:sp>
        <p:nvSpPr>
          <p:cNvPr id="43021" name="Rectangle 15"/>
          <p:cNvSpPr>
            <a:spLocks noChangeArrowheads="1"/>
          </p:cNvSpPr>
          <p:nvPr/>
        </p:nvSpPr>
        <p:spPr bwMode="auto">
          <a:xfrm>
            <a:off x="8839200" y="55626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3022" name="Text Box 16"/>
          <p:cNvSpPr txBox="1">
            <a:spLocks noChangeArrowheads="1"/>
          </p:cNvSpPr>
          <p:nvPr/>
        </p:nvSpPr>
        <p:spPr bwMode="auto">
          <a:xfrm>
            <a:off x="8763000" y="54864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solidFill>
                  <a:srgbClr val="FF0000"/>
                </a:solidFill>
              </a:rPr>
              <a:t>3</a:t>
            </a:r>
          </a:p>
        </p:txBody>
      </p:sp>
      <p:pic>
        <p:nvPicPr>
          <p:cNvPr id="17" name="Picture 16"/>
          <p:cNvPicPr>
            <a:picLocks noChangeAspect="1"/>
          </p:cNvPicPr>
          <p:nvPr/>
        </p:nvPicPr>
        <p:blipFill>
          <a:blip r:embed="rId3"/>
          <a:stretch>
            <a:fillRect/>
          </a:stretch>
        </p:blipFill>
        <p:spPr>
          <a:xfrm>
            <a:off x="109728" y="5737542"/>
            <a:ext cx="975360" cy="970578"/>
          </a:xfrm>
          <a:prstGeom prst="rect">
            <a:avLst/>
          </a:prstGeom>
        </p:spPr>
      </p:pic>
    </p:spTree>
    <p:extLst>
      <p:ext uri="{BB962C8B-B14F-4D97-AF65-F5344CB8AC3E}">
        <p14:creationId xmlns:p14="http://schemas.microsoft.com/office/powerpoint/2010/main" val="1243530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1085089" y="50557"/>
            <a:ext cx="10642454" cy="1485900"/>
          </a:xfrm>
        </p:spPr>
        <p:txBody>
          <a:bodyPr>
            <a:normAutofit/>
          </a:bodyPr>
          <a:lstStyle/>
          <a:p>
            <a:pPr algn="ctr"/>
            <a:r>
              <a:rPr lang="en-US" altLang="en-US" sz="4000" b="1" dirty="0"/>
              <a:t>Adjusted Odds Ratios for Treatment Measures </a:t>
            </a:r>
            <a:r>
              <a:rPr lang="en-US" altLang="en-US" sz="3200" b="1" dirty="0"/>
              <a:t/>
            </a:r>
            <a:br>
              <a:rPr lang="en-US" altLang="en-US" sz="3200" b="1" dirty="0"/>
            </a:br>
            <a:r>
              <a:rPr lang="en-US" altLang="en-US" sz="2000" i="1" dirty="0"/>
              <a:t>Adjusted for age, race, insurance, marital status and study design</a:t>
            </a:r>
          </a:p>
        </p:txBody>
      </p:sp>
      <p:graphicFrame>
        <p:nvGraphicFramePr>
          <p:cNvPr id="4" name="Group 645"/>
          <p:cNvGraphicFramePr>
            <a:graphicFrameLocks noGrp="1"/>
          </p:cNvGraphicFramePr>
          <p:nvPr>
            <p:extLst/>
          </p:nvPr>
        </p:nvGraphicFramePr>
        <p:xfrm>
          <a:off x="1981201" y="1905000"/>
          <a:ext cx="8475663" cy="3705226"/>
        </p:xfrm>
        <a:graphic>
          <a:graphicData uri="http://schemas.openxmlformats.org/drawingml/2006/table">
            <a:tbl>
              <a:tblPr/>
              <a:tblGrid>
                <a:gridCol w="3333750">
                  <a:extLst>
                    <a:ext uri="{9D8B030D-6E8A-4147-A177-3AD203B41FA5}">
                      <a16:colId xmlns:a16="http://schemas.microsoft.com/office/drawing/2014/main" val="20000"/>
                    </a:ext>
                  </a:extLst>
                </a:gridCol>
                <a:gridCol w="1382713">
                  <a:extLst>
                    <a:ext uri="{9D8B030D-6E8A-4147-A177-3AD203B41FA5}">
                      <a16:colId xmlns:a16="http://schemas.microsoft.com/office/drawing/2014/main" val="20001"/>
                    </a:ext>
                  </a:extLst>
                </a:gridCol>
                <a:gridCol w="2022475">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620713">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l"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dirty="0">
                          <a:ln>
                            <a:noFill/>
                          </a:ln>
                          <a:solidFill>
                            <a:srgbClr val="000000"/>
                          </a:solidFill>
                          <a:effectLst/>
                          <a:latin typeface="Arial" pitchFamily="34" charset="0"/>
                          <a:ea typeface="ＭＳ Ｐゴシック" charset="-128"/>
                        </a:rPr>
                        <a:t>Quality Measures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a:ln>
                            <a:noFill/>
                          </a:ln>
                          <a:solidFill>
                            <a:srgbClr val="000000"/>
                          </a:solidFill>
                          <a:effectLst/>
                          <a:latin typeface="Arial" pitchFamily="34" charset="0"/>
                          <a:ea typeface="ＭＳ Ｐゴシック" charset="-128"/>
                        </a:rPr>
                        <a:t>aOR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a:ln>
                            <a:noFill/>
                          </a:ln>
                          <a:solidFill>
                            <a:srgbClr val="000000"/>
                          </a:solidFill>
                          <a:effectLst/>
                          <a:latin typeface="Arial" pitchFamily="34" charset="0"/>
                          <a:ea typeface="ＭＳ Ｐゴシック" charset="-128"/>
                        </a:rPr>
                        <a:t>95 % CI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a:ln>
                            <a:noFill/>
                          </a:ln>
                          <a:solidFill>
                            <a:srgbClr val="000000"/>
                          </a:solidFill>
                          <a:effectLst/>
                          <a:latin typeface="Arial" pitchFamily="34" charset="0"/>
                          <a:ea typeface="ＭＳ Ｐゴシック" charset="-128"/>
                        </a:rPr>
                        <a:t>P value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extLst>
                  <a:ext uri="{0D108BD9-81ED-4DB2-BD59-A6C34878D82A}">
                    <a16:rowId xmlns:a16="http://schemas.microsoft.com/office/drawing/2014/main" val="10000"/>
                  </a:ext>
                </a:extLst>
              </a:tr>
              <a:tr h="1139825">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l"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a:ln>
                            <a:noFill/>
                          </a:ln>
                          <a:solidFill>
                            <a:srgbClr val="000000"/>
                          </a:solidFill>
                          <a:effectLst/>
                          <a:latin typeface="Arial" pitchFamily="34" charset="0"/>
                          <a:ea typeface="ＭＳ Ｐゴシック" charset="-128"/>
                        </a:rPr>
                        <a:t>Hormone Therapy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dirty="0">
                          <a:ln>
                            <a:noFill/>
                          </a:ln>
                          <a:solidFill>
                            <a:srgbClr val="000000"/>
                          </a:solidFill>
                          <a:effectLst/>
                          <a:latin typeface="Arial" pitchFamily="34" charset="0"/>
                          <a:ea typeface="ＭＳ Ｐゴシック" charset="-128"/>
                          <a:cs typeface="Arial" pitchFamily="34" charset="0"/>
                        </a:rPr>
                        <a:t>1.78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dirty="0">
                          <a:ln>
                            <a:noFill/>
                          </a:ln>
                          <a:solidFill>
                            <a:srgbClr val="000000"/>
                          </a:solidFill>
                          <a:effectLst/>
                          <a:latin typeface="Arial" pitchFamily="34" charset="0"/>
                          <a:ea typeface="ＭＳ Ｐゴシック" charset="-128"/>
                          <a:cs typeface="Arial" pitchFamily="34" charset="0"/>
                        </a:rPr>
                        <a:t> (1.22, 2.57)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dirty="0">
                          <a:ln>
                            <a:noFill/>
                          </a:ln>
                          <a:solidFill>
                            <a:srgbClr val="000000"/>
                          </a:solidFill>
                          <a:effectLst/>
                          <a:latin typeface="Arial" pitchFamily="34" charset="0"/>
                          <a:ea typeface="ＭＳ Ｐゴシック" charset="-128"/>
                        </a:rPr>
                        <a:t> </a:t>
                      </a:r>
                      <a:r>
                        <a:rPr kumimoji="0" lang="en-US" altLang="en-US" sz="2000" b="1" i="0" u="none" strike="noStrike" cap="none" normalizeH="0" baseline="0" dirty="0">
                          <a:ln>
                            <a:noFill/>
                          </a:ln>
                          <a:solidFill>
                            <a:srgbClr val="000000"/>
                          </a:solidFill>
                          <a:effectLst/>
                          <a:latin typeface="Arial" pitchFamily="34" charset="0"/>
                          <a:ea typeface="ＭＳ Ｐゴシック" charset="-128"/>
                        </a:rPr>
                        <a:t>0.002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1"/>
                  </a:ext>
                </a:extLst>
              </a:tr>
              <a:tr h="1068388">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l"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a:ln>
                            <a:noFill/>
                          </a:ln>
                          <a:solidFill>
                            <a:srgbClr val="000000"/>
                          </a:solidFill>
                          <a:effectLst/>
                          <a:latin typeface="Arial" pitchFamily="34" charset="0"/>
                          <a:ea typeface="ＭＳ Ｐゴシック" charset="-128"/>
                        </a:rPr>
                        <a:t>Radiation Therapy post Lumpectomy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a:ln>
                            <a:noFill/>
                          </a:ln>
                          <a:solidFill>
                            <a:srgbClr val="000000"/>
                          </a:solidFill>
                          <a:effectLst/>
                          <a:latin typeface="Arial" pitchFamily="34" charset="0"/>
                          <a:ea typeface="ＭＳ Ｐゴシック" charset="-128"/>
                        </a:rPr>
                        <a:t>1.12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a:ln>
                            <a:noFill/>
                          </a:ln>
                          <a:solidFill>
                            <a:srgbClr val="000000"/>
                          </a:solidFill>
                          <a:effectLst/>
                          <a:latin typeface="Arial" pitchFamily="34" charset="0"/>
                          <a:ea typeface="ＭＳ Ｐゴシック" charset="-128"/>
                        </a:rPr>
                        <a:t> (0.70, 1.79)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a:ln>
                            <a:noFill/>
                          </a:ln>
                          <a:solidFill>
                            <a:srgbClr val="000000"/>
                          </a:solidFill>
                          <a:effectLst/>
                          <a:latin typeface="Arial" pitchFamily="34" charset="0"/>
                          <a:ea typeface="ＭＳ Ｐゴシック" charset="-128"/>
                        </a:rPr>
                        <a:t> 0.643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2"/>
                  </a:ext>
                </a:extLst>
              </a:tr>
              <a:tr h="876300">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l"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1" i="0" u="none" strike="noStrike" cap="none" normalizeH="0" baseline="0">
                          <a:ln>
                            <a:noFill/>
                          </a:ln>
                          <a:solidFill>
                            <a:srgbClr val="000000"/>
                          </a:solidFill>
                          <a:effectLst/>
                          <a:latin typeface="Arial" pitchFamily="34" charset="0"/>
                          <a:ea typeface="ＭＳ Ｐゴシック" charset="-128"/>
                        </a:rPr>
                        <a:t>Chemotherapy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a:ln>
                            <a:noFill/>
                          </a:ln>
                          <a:solidFill>
                            <a:srgbClr val="000000"/>
                          </a:solidFill>
                          <a:effectLst/>
                          <a:latin typeface="Arial" pitchFamily="34" charset="0"/>
                          <a:ea typeface="ＭＳ Ｐゴシック" charset="-128"/>
                        </a:rPr>
                        <a:t>0.48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a:ln>
                            <a:noFill/>
                          </a:ln>
                          <a:solidFill>
                            <a:srgbClr val="000000"/>
                          </a:solidFill>
                          <a:effectLst/>
                          <a:latin typeface="Arial" pitchFamily="34" charset="0"/>
                          <a:ea typeface="ＭＳ Ｐゴシック" charset="-128"/>
                        </a:rPr>
                        <a:t> (0.24, 0.95)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tc>
                  <a:txBody>
                    <a:bodyPr/>
                    <a:lstStyle>
                      <a:lvl1pPr defTabSz="3916363" eaLnBrk="0" hangingPunct="0">
                        <a:spcBef>
                          <a:spcPct val="20000"/>
                        </a:spcBef>
                        <a:buClr>
                          <a:schemeClr val="tx1"/>
                        </a:buClr>
                        <a:buSzPct val="70000"/>
                        <a:buFont typeface="Wingdings" pitchFamily="2" charset="2"/>
                        <a:defRPr sz="2600">
                          <a:solidFill>
                            <a:schemeClr val="tx2"/>
                          </a:solidFill>
                          <a:latin typeface="Arial" pitchFamily="34" charset="0"/>
                        </a:defRPr>
                      </a:lvl1pPr>
                      <a:lvl2pPr marL="742950" indent="-285750" defTabSz="3916363" eaLnBrk="0" hangingPunct="0">
                        <a:spcBef>
                          <a:spcPct val="20000"/>
                        </a:spcBef>
                        <a:buClr>
                          <a:schemeClr val="accent1"/>
                        </a:buClr>
                        <a:buSzPct val="75000"/>
                        <a:buFont typeface="Wingdings" pitchFamily="2" charset="2"/>
                        <a:defRPr sz="2400">
                          <a:solidFill>
                            <a:schemeClr val="tx2"/>
                          </a:solidFill>
                          <a:latin typeface="Arial" pitchFamily="34" charset="0"/>
                        </a:defRPr>
                      </a:lvl2pPr>
                      <a:lvl3pPr marL="1143000" indent="-228600" defTabSz="3916363" eaLnBrk="0" hangingPunct="0">
                        <a:spcBef>
                          <a:spcPct val="20000"/>
                        </a:spcBef>
                        <a:buClr>
                          <a:schemeClr val="accent2"/>
                        </a:buClr>
                        <a:defRPr sz="2000">
                          <a:solidFill>
                            <a:schemeClr val="tx2"/>
                          </a:solidFill>
                          <a:latin typeface="Arial" pitchFamily="34" charset="0"/>
                        </a:defRPr>
                      </a:lvl3pPr>
                      <a:lvl4pPr marL="1600200" indent="-228600" defTabSz="3916363" eaLnBrk="0" hangingPunct="0">
                        <a:spcBef>
                          <a:spcPct val="20000"/>
                        </a:spcBef>
                        <a:buClr>
                          <a:schemeClr val="tx1"/>
                        </a:buClr>
                        <a:defRPr>
                          <a:solidFill>
                            <a:schemeClr val="tx2"/>
                          </a:solidFill>
                          <a:latin typeface="Arial" pitchFamily="34" charset="0"/>
                        </a:defRPr>
                      </a:lvl4pPr>
                      <a:lvl5pPr marL="2057400" indent="-228600" defTabSz="3916363" eaLnBrk="0" hangingPunct="0">
                        <a:spcBef>
                          <a:spcPct val="20000"/>
                        </a:spcBef>
                        <a:defRPr>
                          <a:solidFill>
                            <a:schemeClr val="tx2"/>
                          </a:solidFill>
                          <a:latin typeface="Arial" pitchFamily="34" charset="0"/>
                        </a:defRPr>
                      </a:lvl5pPr>
                      <a:lvl6pPr marL="2514600" indent="-228600" defTabSz="3916363" eaLnBrk="0" fontAlgn="base" hangingPunct="0">
                        <a:spcBef>
                          <a:spcPct val="20000"/>
                        </a:spcBef>
                        <a:spcAft>
                          <a:spcPct val="0"/>
                        </a:spcAft>
                        <a:defRPr>
                          <a:solidFill>
                            <a:schemeClr val="tx2"/>
                          </a:solidFill>
                          <a:latin typeface="Arial" pitchFamily="34" charset="0"/>
                        </a:defRPr>
                      </a:lvl6pPr>
                      <a:lvl7pPr marL="2971800" indent="-228600" defTabSz="3916363" eaLnBrk="0" fontAlgn="base" hangingPunct="0">
                        <a:spcBef>
                          <a:spcPct val="20000"/>
                        </a:spcBef>
                        <a:spcAft>
                          <a:spcPct val="0"/>
                        </a:spcAft>
                        <a:defRPr>
                          <a:solidFill>
                            <a:schemeClr val="tx2"/>
                          </a:solidFill>
                          <a:latin typeface="Arial" pitchFamily="34" charset="0"/>
                        </a:defRPr>
                      </a:lvl7pPr>
                      <a:lvl8pPr marL="3429000" indent="-228600" defTabSz="3916363" eaLnBrk="0" fontAlgn="base" hangingPunct="0">
                        <a:spcBef>
                          <a:spcPct val="20000"/>
                        </a:spcBef>
                        <a:spcAft>
                          <a:spcPct val="0"/>
                        </a:spcAft>
                        <a:defRPr>
                          <a:solidFill>
                            <a:schemeClr val="tx2"/>
                          </a:solidFill>
                          <a:latin typeface="Arial" pitchFamily="34" charset="0"/>
                        </a:defRPr>
                      </a:lvl8pPr>
                      <a:lvl9pPr marL="3886200" indent="-228600" defTabSz="3916363" eaLnBrk="0" fontAlgn="base" hangingPunct="0">
                        <a:spcBef>
                          <a:spcPct val="20000"/>
                        </a:spcBef>
                        <a:spcAft>
                          <a:spcPct val="0"/>
                        </a:spcAft>
                        <a:defRPr>
                          <a:solidFill>
                            <a:schemeClr val="tx2"/>
                          </a:solidFill>
                          <a:latin typeface="Arial" pitchFamily="34" charset="0"/>
                        </a:defRPr>
                      </a:lvl9pPr>
                    </a:lstStyle>
                    <a:p>
                      <a:pPr marL="0" marR="0" lvl="0" indent="0" algn="ctr" defTabSz="3916363"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altLang="en-US" sz="2000" b="0" i="0" u="none" strike="noStrike" cap="none" normalizeH="0" baseline="0">
                          <a:ln>
                            <a:noFill/>
                          </a:ln>
                          <a:solidFill>
                            <a:srgbClr val="000000"/>
                          </a:solidFill>
                          <a:effectLst/>
                          <a:latin typeface="Arial" pitchFamily="34" charset="0"/>
                          <a:ea typeface="ＭＳ Ｐゴシック" charset="-128"/>
                        </a:rPr>
                        <a:t> 0.035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2352582" y="6446510"/>
            <a:ext cx="9685537" cy="261610"/>
          </a:xfrm>
          <a:prstGeom prst="rect">
            <a:avLst/>
          </a:prstGeom>
          <a:noFill/>
        </p:spPr>
        <p:txBody>
          <a:bodyPr wrap="square" rtlCol="0">
            <a:spAutoFit/>
          </a:bodyPr>
          <a:lstStyle/>
          <a:p>
            <a:pPr algn="r"/>
            <a:r>
              <a:rPr lang="en-US" sz="1100" dirty="0" err="1"/>
              <a:t>Ko</a:t>
            </a:r>
            <a:r>
              <a:rPr lang="en-US" sz="1100" dirty="0"/>
              <a:t> NY, Darnell JS, Calhoun E, Freund KM, Wells KJ, Shapiro CL, Dudley </a:t>
            </a:r>
            <a:r>
              <a:rPr lang="en-US" sz="1100" dirty="0" err="1"/>
              <a:t>DJ,Patierno</a:t>
            </a:r>
            <a:r>
              <a:rPr lang="en-US" sz="1100" dirty="0"/>
              <a:t> SR, </a:t>
            </a:r>
            <a:r>
              <a:rPr lang="en-US" sz="1100" dirty="0" err="1"/>
              <a:t>Fiscella</a:t>
            </a:r>
            <a:r>
              <a:rPr lang="en-US" sz="1100" dirty="0"/>
              <a:t> K, </a:t>
            </a:r>
            <a:r>
              <a:rPr lang="en-US" sz="1100" dirty="0" err="1"/>
              <a:t>Raich</a:t>
            </a:r>
            <a:r>
              <a:rPr lang="en-US" sz="1100" dirty="0"/>
              <a:t> P, </a:t>
            </a:r>
            <a:r>
              <a:rPr lang="en-US" sz="1100" dirty="0" err="1"/>
              <a:t>Battaglia</a:t>
            </a:r>
            <a:r>
              <a:rPr lang="en-US" sz="1100" dirty="0"/>
              <a:t> TA. Journal of Clinical Oncology. (2016)</a:t>
            </a:r>
          </a:p>
        </p:txBody>
      </p:sp>
      <p:pic>
        <p:nvPicPr>
          <p:cNvPr id="6" name="Picture 5"/>
          <p:cNvPicPr>
            <a:picLocks noChangeAspect="1"/>
          </p:cNvPicPr>
          <p:nvPr/>
        </p:nvPicPr>
        <p:blipFill>
          <a:blip r:embed="rId2"/>
          <a:stretch>
            <a:fillRect/>
          </a:stretch>
        </p:blipFill>
        <p:spPr>
          <a:xfrm>
            <a:off x="109728" y="5737542"/>
            <a:ext cx="975360" cy="970578"/>
          </a:xfrm>
          <a:prstGeom prst="rect">
            <a:avLst/>
          </a:prstGeom>
        </p:spPr>
      </p:pic>
    </p:spTree>
    <p:extLst>
      <p:ext uri="{BB962C8B-B14F-4D97-AF65-F5344CB8AC3E}">
        <p14:creationId xmlns:p14="http://schemas.microsoft.com/office/powerpoint/2010/main" val="50745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869582"/>
            <a:ext cx="11029616" cy="1013800"/>
          </a:xfrm>
        </p:spPr>
        <p:txBody>
          <a:bodyPr>
            <a:normAutofit fontScale="90000"/>
          </a:bodyPr>
          <a:lstStyle/>
          <a:p>
            <a:pPr algn="ctr"/>
            <a:r>
              <a:rPr lang="en-US" b="1" dirty="0" smtClean="0"/>
              <a:t>Joint Position on Role of Oncology </a:t>
            </a:r>
            <a:br>
              <a:rPr lang="en-US" b="1" dirty="0" smtClean="0"/>
            </a:br>
            <a:r>
              <a:rPr lang="en-US" b="1" dirty="0" smtClean="0"/>
              <a:t>Nursing and Social Work in Patient Navigation</a:t>
            </a:r>
            <a:br>
              <a:rPr lang="en-US" b="1" dirty="0" smtClean="0"/>
            </a:br>
            <a:endParaRPr lang="en-US" i="1" dirty="0"/>
          </a:p>
        </p:txBody>
      </p:sp>
      <p:sp>
        <p:nvSpPr>
          <p:cNvPr id="3" name="Content Placeholder 2"/>
          <p:cNvSpPr>
            <a:spLocks noGrp="1"/>
          </p:cNvSpPr>
          <p:nvPr>
            <p:ph idx="1"/>
          </p:nvPr>
        </p:nvSpPr>
        <p:spPr>
          <a:xfrm>
            <a:off x="581192" y="2041864"/>
            <a:ext cx="11029616" cy="4603635"/>
          </a:xfrm>
        </p:spPr>
        <p:txBody>
          <a:bodyPr/>
          <a:lstStyle/>
          <a:p>
            <a:pPr marL="0" indent="0">
              <a:buNone/>
            </a:pPr>
            <a:r>
              <a:rPr lang="en-US" dirty="0" smtClean="0"/>
              <a:t>“individualized </a:t>
            </a:r>
            <a:r>
              <a:rPr lang="en-US" dirty="0"/>
              <a:t>assistance offered to patients, families, and caregivers to help overcome healthcare system barriers and </a:t>
            </a:r>
            <a:r>
              <a:rPr lang="en-US" dirty="0" smtClean="0"/>
              <a:t>facilitate </a:t>
            </a:r>
            <a:r>
              <a:rPr lang="en-US" dirty="0"/>
              <a:t>timely access to quality health and psychosocial care from </a:t>
            </a:r>
            <a:r>
              <a:rPr lang="en-US" dirty="0" smtClean="0"/>
              <a:t>pre-diagnosis </a:t>
            </a:r>
            <a:r>
              <a:rPr lang="en-US" dirty="0"/>
              <a:t>through all phases of the cancer </a:t>
            </a:r>
            <a:r>
              <a:rPr lang="en-US" dirty="0" smtClean="0"/>
              <a:t>experience”</a:t>
            </a:r>
            <a:endParaRPr lang="en-US" dirty="0"/>
          </a:p>
          <a:p>
            <a:r>
              <a:rPr lang="en-US" dirty="0"/>
              <a:t> </a:t>
            </a:r>
            <a:r>
              <a:rPr lang="en-US" dirty="0" smtClean="0"/>
              <a:t>Outcomes </a:t>
            </a:r>
            <a:r>
              <a:rPr lang="en-US" dirty="0"/>
              <a:t>are optimal </a:t>
            </a:r>
            <a:r>
              <a:rPr lang="en-US" dirty="0" smtClean="0"/>
              <a:t>when:</a:t>
            </a:r>
          </a:p>
          <a:p>
            <a:pPr lvl="1"/>
            <a:r>
              <a:rPr lang="en-US" dirty="0" smtClean="0"/>
              <a:t> social </a:t>
            </a:r>
            <a:r>
              <a:rPr lang="en-US" dirty="0"/>
              <a:t>worker, nurse, and lay navigator (defined as a trained nonprofessional or volunteer) function as a multidisciplinary team </a:t>
            </a:r>
            <a:endParaRPr lang="en-US" dirty="0" smtClean="0"/>
          </a:p>
          <a:p>
            <a:pPr lvl="1"/>
            <a:r>
              <a:rPr lang="en-US" dirty="0" smtClean="0"/>
              <a:t>address ‘underserved’ communities</a:t>
            </a:r>
          </a:p>
          <a:p>
            <a:pPr lvl="1"/>
            <a:r>
              <a:rPr lang="en-US" dirty="0" smtClean="0"/>
              <a:t>scope of work and competencies of navigators are clearly defined</a:t>
            </a:r>
          </a:p>
          <a:p>
            <a:endParaRPr lang="en-US" dirty="0"/>
          </a:p>
          <a:p>
            <a:endParaRPr lang="en-US" dirty="0"/>
          </a:p>
        </p:txBody>
      </p:sp>
      <p:pic>
        <p:nvPicPr>
          <p:cNvPr id="6" name="Picture 5"/>
          <p:cNvPicPr>
            <a:picLocks noChangeAspect="1"/>
          </p:cNvPicPr>
          <p:nvPr/>
        </p:nvPicPr>
        <p:blipFill>
          <a:blip r:embed="rId2"/>
          <a:stretch>
            <a:fillRect/>
          </a:stretch>
        </p:blipFill>
        <p:spPr>
          <a:xfrm>
            <a:off x="7331071" y="6042199"/>
            <a:ext cx="4736642" cy="815801"/>
          </a:xfrm>
          <a:prstGeom prst="rect">
            <a:avLst/>
          </a:prstGeom>
        </p:spPr>
      </p:pic>
    </p:spTree>
    <p:extLst>
      <p:ext uri="{BB962C8B-B14F-4D97-AF65-F5344CB8AC3E}">
        <p14:creationId xmlns:p14="http://schemas.microsoft.com/office/powerpoint/2010/main" val="4063675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04301" y="2343386"/>
            <a:ext cx="7164731" cy="3837728"/>
          </a:xfrm>
          <a:prstGeom prst="rect">
            <a:avLst/>
          </a:prstGeom>
        </p:spPr>
      </p:pic>
      <p:sp>
        <p:nvSpPr>
          <p:cNvPr id="5" name="TextBox 4"/>
          <p:cNvSpPr txBox="1"/>
          <p:nvPr/>
        </p:nvSpPr>
        <p:spPr>
          <a:xfrm>
            <a:off x="2939969" y="653970"/>
            <a:ext cx="6354502" cy="1446550"/>
          </a:xfrm>
          <a:prstGeom prst="rect">
            <a:avLst/>
          </a:prstGeom>
          <a:noFill/>
        </p:spPr>
        <p:txBody>
          <a:bodyPr wrap="square" rtlCol="0">
            <a:spAutoFit/>
          </a:bodyPr>
          <a:lstStyle/>
          <a:p>
            <a:pPr algn="ctr"/>
            <a:r>
              <a:rPr lang="en-US" sz="8800" dirty="0" smtClean="0">
                <a:latin typeface="Arial Black" panose="020B0A04020102020204" pitchFamily="34" charset="0"/>
              </a:rPr>
              <a:t>2012</a:t>
            </a:r>
            <a:endParaRPr lang="en-US" sz="8800" dirty="0">
              <a:latin typeface="Arial Black" panose="020B0A04020102020204" pitchFamily="34" charset="0"/>
            </a:endParaRPr>
          </a:p>
        </p:txBody>
      </p:sp>
    </p:spTree>
    <p:extLst>
      <p:ext uri="{BB962C8B-B14F-4D97-AF65-F5344CB8AC3E}">
        <p14:creationId xmlns:p14="http://schemas.microsoft.com/office/powerpoint/2010/main" val="412371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0066" name="Group 2"/>
          <p:cNvGraphicFramePr>
            <a:graphicFrameLocks noGrp="1"/>
          </p:cNvGraphicFramePr>
          <p:nvPr>
            <p:ph idx="4294967295"/>
            <p:extLst>
              <p:ext uri="{D42A27DB-BD31-4B8C-83A1-F6EECF244321}">
                <p14:modId xmlns:p14="http://schemas.microsoft.com/office/powerpoint/2010/main" val="3768258575"/>
              </p:ext>
            </p:extLst>
          </p:nvPr>
        </p:nvGraphicFramePr>
        <p:xfrm>
          <a:off x="1278385" y="1026690"/>
          <a:ext cx="9410328" cy="5303550"/>
        </p:xfrm>
        <a:graphic>
          <a:graphicData uri="http://schemas.openxmlformats.org/drawingml/2006/table">
            <a:tbl>
              <a:tblPr/>
              <a:tblGrid>
                <a:gridCol w="2591250">
                  <a:extLst>
                    <a:ext uri="{9D8B030D-6E8A-4147-A177-3AD203B41FA5}">
                      <a16:colId xmlns:a16="http://schemas.microsoft.com/office/drawing/2014/main" val="20000"/>
                    </a:ext>
                  </a:extLst>
                </a:gridCol>
                <a:gridCol w="1273463">
                  <a:extLst>
                    <a:ext uri="{9D8B030D-6E8A-4147-A177-3AD203B41FA5}">
                      <a16:colId xmlns:a16="http://schemas.microsoft.com/office/drawing/2014/main" val="20001"/>
                    </a:ext>
                  </a:extLst>
                </a:gridCol>
                <a:gridCol w="1593959">
                  <a:extLst>
                    <a:ext uri="{9D8B030D-6E8A-4147-A177-3AD203B41FA5}">
                      <a16:colId xmlns:a16="http://schemas.microsoft.com/office/drawing/2014/main" val="20002"/>
                    </a:ext>
                  </a:extLst>
                </a:gridCol>
                <a:gridCol w="1392842">
                  <a:extLst>
                    <a:ext uri="{9D8B030D-6E8A-4147-A177-3AD203B41FA5}">
                      <a16:colId xmlns:a16="http://schemas.microsoft.com/office/drawing/2014/main" val="20003"/>
                    </a:ext>
                  </a:extLst>
                </a:gridCol>
                <a:gridCol w="1551296">
                  <a:extLst>
                    <a:ext uri="{9D8B030D-6E8A-4147-A177-3AD203B41FA5}">
                      <a16:colId xmlns:a16="http://schemas.microsoft.com/office/drawing/2014/main" val="20004"/>
                    </a:ext>
                  </a:extLst>
                </a:gridCol>
                <a:gridCol w="1007518">
                  <a:extLst>
                    <a:ext uri="{9D8B030D-6E8A-4147-A177-3AD203B41FA5}">
                      <a16:colId xmlns:a16="http://schemas.microsoft.com/office/drawing/2014/main" val="20005"/>
                    </a:ext>
                  </a:extLst>
                </a:gridCol>
              </a:tblGrid>
              <a:tr h="1256980">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dirty="0">
                          <a:ln>
                            <a:noFill/>
                          </a:ln>
                          <a:solidFill>
                            <a:schemeClr val="tx2"/>
                          </a:solidFill>
                          <a:effectLst/>
                          <a:latin typeface="Arial Narrow" pitchFamily="34" charset="0"/>
                        </a:rPr>
                        <a:t>Task/Network</a:t>
                      </a:r>
                    </a:p>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2800" b="1" i="0" u="none" strike="noStrike" cap="none" normalizeH="0" baseline="0" dirty="0">
                        <a:ln>
                          <a:noFill/>
                        </a:ln>
                        <a:solidFill>
                          <a:schemeClr val="tx2"/>
                        </a:solidFill>
                        <a:effectLst/>
                        <a:latin typeface="Arial Narrow"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dirty="0">
                          <a:ln>
                            <a:noFill/>
                          </a:ln>
                          <a:solidFill>
                            <a:schemeClr val="tx2"/>
                          </a:solidFill>
                          <a:effectLst/>
                          <a:latin typeface="Arial Narrow" pitchFamily="34" charset="0"/>
                        </a:rPr>
                        <a:t>Patient </a:t>
                      </a:r>
                    </a:p>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2600" b="1" i="0" u="none" strike="noStrike" cap="none" normalizeH="0" baseline="0" dirty="0">
                        <a:ln>
                          <a:noFill/>
                        </a:ln>
                        <a:solidFill>
                          <a:schemeClr val="tx2"/>
                        </a:solidFill>
                        <a:effectLst/>
                        <a:latin typeface="Arial Narrow" pitchFamily="34" charset="0"/>
                      </a:endParaRPr>
                    </a:p>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2600" b="1" i="0" u="none" strike="noStrike" cap="none" normalizeH="0" baseline="0" dirty="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dirty="0">
                          <a:ln>
                            <a:noFill/>
                          </a:ln>
                          <a:solidFill>
                            <a:schemeClr val="tx2"/>
                          </a:solidFill>
                          <a:effectLst/>
                          <a:latin typeface="Arial Narrow" pitchFamily="34" charset="0"/>
                        </a:rPr>
                        <a:t>Provider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dirty="0" smtClean="0">
                          <a:ln>
                            <a:noFill/>
                          </a:ln>
                          <a:solidFill>
                            <a:schemeClr val="tx2"/>
                          </a:solidFill>
                          <a:effectLst/>
                          <a:latin typeface="Arial Narrow" pitchFamily="34" charset="0"/>
                        </a:rPr>
                        <a:t> </a:t>
                      </a:r>
                      <a:r>
                        <a:rPr kumimoji="0" lang="en-US" sz="2600" b="1" i="0" u="none" strike="noStrike" cap="none" normalizeH="0" baseline="0" dirty="0">
                          <a:ln>
                            <a:noFill/>
                          </a:ln>
                          <a:solidFill>
                            <a:schemeClr val="tx2"/>
                          </a:solidFill>
                          <a:effectLst/>
                          <a:latin typeface="Arial Narrow" pitchFamily="34" charset="0"/>
                        </a:rPr>
                        <a:t>Staff</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dirty="0">
                          <a:ln>
                            <a:noFill/>
                          </a:ln>
                          <a:solidFill>
                            <a:schemeClr val="tx2"/>
                          </a:solidFill>
                          <a:effectLst/>
                          <a:latin typeface="Arial Narrow" pitchFamily="34" charset="0"/>
                        </a:rPr>
                        <a:t>Support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dirty="0">
                          <a:ln>
                            <a:noFill/>
                          </a:ln>
                          <a:solidFill>
                            <a:schemeClr val="tx2"/>
                          </a:solidFill>
                          <a:effectLst/>
                          <a:latin typeface="Arial Narrow" pitchFamily="34" charset="0"/>
                        </a:rPr>
                        <a:t>EMR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5605">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a:ln>
                            <a:noFill/>
                          </a:ln>
                          <a:solidFill>
                            <a:schemeClr val="tx2"/>
                          </a:solidFill>
                          <a:effectLst/>
                          <a:latin typeface="Arial Narrow" pitchFamily="34" charset="0"/>
                        </a:rPr>
                        <a:t>Navigate </a:t>
                      </a:r>
                      <a:r>
                        <a:rPr kumimoji="0" lang="en-US" sz="2800" b="1" i="0" u="sng" strike="noStrike" cap="none" normalizeH="0" baseline="0">
                          <a:ln>
                            <a:noFill/>
                          </a:ln>
                          <a:solidFill>
                            <a:schemeClr val="tx2"/>
                          </a:solidFill>
                          <a:effectLst/>
                          <a:latin typeface="Arial Narrow" pitchFamily="34" charset="0"/>
                        </a:rPr>
                        <a:t>with</a:t>
                      </a:r>
                      <a:r>
                        <a:rPr kumimoji="0" lang="en-US" sz="2800" b="1" i="0" u="none" strike="noStrike" cap="none" normalizeH="0" baseline="0">
                          <a:ln>
                            <a:noFill/>
                          </a:ln>
                          <a:solidFill>
                            <a:schemeClr val="tx2"/>
                          </a:solidFill>
                          <a:effectLst/>
                          <a:latin typeface="Arial Narrow" pitchFamily="34" charset="0"/>
                        </a:rPr>
                        <a:t> </a:t>
                      </a:r>
                      <a:r>
                        <a:rPr kumimoji="0" lang="en-US" sz="2800" b="0" i="0" u="none" strike="noStrike" cap="none" normalizeH="0" baseline="0">
                          <a:ln>
                            <a:noFill/>
                          </a:ln>
                          <a:solidFill>
                            <a:schemeClr val="tx2"/>
                          </a:solidFill>
                          <a:effectLst/>
                          <a:latin typeface="Arial Narrow" pitchFamily="34" charset="0"/>
                        </a:rPr>
                        <a:t>specific pt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pct5">
                      <a:fgClr>
                        <a:srgbClr val="FFFF00"/>
                      </a:fgClr>
                      <a:bgClr>
                        <a:srgbClr val="FFFF00"/>
                      </a:bgClr>
                    </a:patt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825605">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a:ln>
                            <a:noFill/>
                          </a:ln>
                          <a:solidFill>
                            <a:schemeClr val="tx2"/>
                          </a:solidFill>
                          <a:effectLst/>
                          <a:latin typeface="Arial Narrow" pitchFamily="34" charset="0"/>
                        </a:rPr>
                        <a:t>Facilitate </a:t>
                      </a:r>
                      <a:r>
                        <a:rPr kumimoji="0" lang="en-US" sz="2800" b="1" i="0" u="sng" strike="noStrike" cap="none" normalizeH="0" baseline="0">
                          <a:ln>
                            <a:noFill/>
                          </a:ln>
                          <a:solidFill>
                            <a:schemeClr val="tx2"/>
                          </a:solidFill>
                          <a:effectLst/>
                          <a:latin typeface="Arial Narrow" pitchFamily="34" charset="0"/>
                        </a:rPr>
                        <a:t>for</a:t>
                      </a:r>
                      <a:r>
                        <a:rPr kumimoji="0" lang="en-US" sz="2800" b="1" i="0" u="none" strike="noStrike" cap="none" normalizeH="0" baseline="0">
                          <a:ln>
                            <a:noFill/>
                          </a:ln>
                          <a:solidFill>
                            <a:schemeClr val="tx2"/>
                          </a:solidFill>
                          <a:effectLst/>
                          <a:latin typeface="Arial Narrow" pitchFamily="34" charset="0"/>
                        </a:rPr>
                        <a:t> </a:t>
                      </a:r>
                      <a:r>
                        <a:rPr kumimoji="0" lang="en-US" sz="2800" b="0" i="0" u="none" strike="noStrike" cap="none" normalizeH="0" baseline="0">
                          <a:ln>
                            <a:noFill/>
                          </a:ln>
                          <a:solidFill>
                            <a:schemeClr val="tx2"/>
                          </a:solidFill>
                          <a:effectLst/>
                          <a:latin typeface="Arial Narrow" pitchFamily="34" charset="0"/>
                        </a:rPr>
                        <a:t>specific pt</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825605">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a:ln>
                            <a:noFill/>
                          </a:ln>
                          <a:solidFill>
                            <a:schemeClr val="tx2"/>
                          </a:solidFill>
                          <a:effectLst/>
                          <a:latin typeface="Arial Narrow" pitchFamily="34" charset="0"/>
                        </a:rPr>
                        <a:t>Maintain system </a:t>
                      </a:r>
                      <a:r>
                        <a:rPr kumimoji="0" lang="en-US" sz="2800" b="0" i="0" u="none" strike="noStrike" cap="none" normalizeH="0" baseline="0">
                          <a:ln>
                            <a:noFill/>
                          </a:ln>
                          <a:solidFill>
                            <a:schemeClr val="tx2"/>
                          </a:solidFill>
                          <a:effectLst/>
                          <a:latin typeface="Arial Narrow" pitchFamily="34" charset="0"/>
                        </a:rPr>
                        <a:t>for all</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3200" b="0" i="0" u="none" strike="noStrike" cap="none" normalizeH="0" baseline="0">
                          <a:ln>
                            <a:noFill/>
                          </a:ln>
                          <a:solidFill>
                            <a:schemeClr val="tx2"/>
                          </a:solidFill>
                          <a:effectLst/>
                          <a:latin typeface="Arial" pitchFamily="34" charset="0"/>
                        </a:rPr>
                        <a:t>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3"/>
                  </a:ext>
                </a:extLst>
              </a:tr>
              <a:tr h="900176">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a:ln>
                            <a:noFill/>
                          </a:ln>
                          <a:solidFill>
                            <a:schemeClr val="tx2"/>
                          </a:solidFill>
                          <a:effectLst/>
                          <a:latin typeface="Arial Narrow" pitchFamily="34" charset="0"/>
                        </a:rPr>
                        <a:t>Document/</a:t>
                      </a:r>
                    </a:p>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a:ln>
                            <a:noFill/>
                          </a:ln>
                          <a:solidFill>
                            <a:schemeClr val="tx2"/>
                          </a:solidFill>
                          <a:effectLst/>
                          <a:latin typeface="Arial Narrow" pitchFamily="34" charset="0"/>
                        </a:rPr>
                        <a:t>Review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dirty="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dirty="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3200" b="0" i="0" u="none" strike="noStrike" cap="none" normalizeH="0" baseline="0" dirty="0">
                          <a:ln>
                            <a:noFill/>
                          </a:ln>
                          <a:solidFill>
                            <a:schemeClr val="tx2"/>
                          </a:solidFill>
                          <a:effectLst/>
                          <a:latin typeface="Arial" pitchFamily="34" charset="0"/>
                        </a:rPr>
                        <a:t>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4"/>
                  </a:ext>
                </a:extLst>
              </a:tr>
            </a:tbl>
          </a:graphicData>
        </a:graphic>
      </p:graphicFrame>
      <p:sp>
        <p:nvSpPr>
          <p:cNvPr id="59438" name="Text Box 46"/>
          <p:cNvSpPr txBox="1">
            <a:spLocks noChangeArrowheads="1"/>
          </p:cNvSpPr>
          <p:nvPr/>
        </p:nvSpPr>
        <p:spPr bwMode="auto">
          <a:xfrm>
            <a:off x="1694543" y="304801"/>
            <a:ext cx="8839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eaLnBrk="1" hangingPunct="1">
              <a:spcBef>
                <a:spcPct val="50000"/>
              </a:spcBef>
            </a:pPr>
            <a:r>
              <a:rPr lang="en-US" altLang="en-US" sz="4000" b="1" dirty="0">
                <a:solidFill>
                  <a:schemeClr val="tx1"/>
                </a:solidFill>
                <a:latin typeface="+mj-lt"/>
              </a:rPr>
              <a:t>Navigator Activities Matter</a:t>
            </a:r>
          </a:p>
        </p:txBody>
      </p:sp>
      <p:sp>
        <p:nvSpPr>
          <p:cNvPr id="3" name="TextBox 2"/>
          <p:cNvSpPr txBox="1"/>
          <p:nvPr/>
        </p:nvSpPr>
        <p:spPr>
          <a:xfrm>
            <a:off x="7190913" y="6533965"/>
            <a:ext cx="4900473" cy="261610"/>
          </a:xfrm>
          <a:prstGeom prst="rect">
            <a:avLst/>
          </a:prstGeom>
          <a:noFill/>
        </p:spPr>
        <p:txBody>
          <a:bodyPr wrap="square" rtlCol="0">
            <a:spAutoFit/>
          </a:bodyPr>
          <a:lstStyle/>
          <a:p>
            <a:r>
              <a:rPr lang="en-US" sz="1100" dirty="0" smtClean="0"/>
              <a:t>Clark JA, Parker VA, Battaglia TA, Freund KM. Health Care Manage Rev 2014</a:t>
            </a:r>
            <a:endParaRPr lang="en-US" sz="1100" dirty="0"/>
          </a:p>
        </p:txBody>
      </p:sp>
    </p:spTree>
    <p:extLst>
      <p:ext uri="{BB962C8B-B14F-4D97-AF65-F5344CB8AC3E}">
        <p14:creationId xmlns:p14="http://schemas.microsoft.com/office/powerpoint/2010/main" val="3701023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160" y="241980"/>
            <a:ext cx="10885991" cy="1325563"/>
          </a:xfrm>
        </p:spPr>
        <p:txBody>
          <a:bodyPr>
            <a:normAutofit/>
          </a:bodyPr>
          <a:lstStyle/>
          <a:p>
            <a:pPr algn="ctr"/>
            <a:r>
              <a:rPr lang="en-US" sz="4000" b="1" dirty="0" smtClean="0"/>
              <a:t>Objectives</a:t>
            </a:r>
            <a:endParaRPr lang="en-US" sz="4000" b="1" dirty="0"/>
          </a:p>
        </p:txBody>
      </p:sp>
      <p:sp>
        <p:nvSpPr>
          <p:cNvPr id="3" name="Text Placeholder 2"/>
          <p:cNvSpPr>
            <a:spLocks noGrp="1"/>
          </p:cNvSpPr>
          <p:nvPr>
            <p:ph type="body" idx="1"/>
          </p:nvPr>
        </p:nvSpPr>
        <p:spPr>
          <a:xfrm>
            <a:off x="1544716" y="1567543"/>
            <a:ext cx="9551386" cy="4609420"/>
          </a:xfrm>
        </p:spPr>
        <p:txBody>
          <a:bodyPr>
            <a:noAutofit/>
          </a:bodyPr>
          <a:lstStyle/>
          <a:p>
            <a:pPr marL="457200" indent="-457200">
              <a:buFont typeface="+mj-lt"/>
              <a:buAutoNum type="arabicPeriod"/>
            </a:pPr>
            <a:r>
              <a:rPr lang="en-US" sz="3200" dirty="0" smtClean="0"/>
              <a:t>Provide a framework for addressing pervasive cancer inequities through patient navigation</a:t>
            </a:r>
          </a:p>
          <a:p>
            <a:pPr marL="457200" indent="-457200">
              <a:buFont typeface="+mj-lt"/>
              <a:buAutoNum type="arabicPeriod"/>
            </a:pPr>
            <a:r>
              <a:rPr lang="en-US" sz="3200" dirty="0" smtClean="0"/>
              <a:t>Describe the story of how stakeholders have come together to advance the science of patient navigation – </a:t>
            </a:r>
            <a:r>
              <a:rPr lang="en-US" sz="3200" i="1" dirty="0" smtClean="0"/>
              <a:t>as one of the only proven interventions to address cancer inequities</a:t>
            </a:r>
          </a:p>
          <a:p>
            <a:pPr marL="457200" indent="-457200">
              <a:buFont typeface="+mj-lt"/>
              <a:buAutoNum type="arabicPeriod"/>
            </a:pPr>
            <a:r>
              <a:rPr lang="en-US" sz="3200" dirty="0" smtClean="0"/>
              <a:t>Discuss a sustainability framework to ensure the future of patient </a:t>
            </a:r>
            <a:r>
              <a:rPr lang="en-US" sz="3200" dirty="0"/>
              <a:t>n</a:t>
            </a:r>
            <a:r>
              <a:rPr lang="en-US" sz="3200" dirty="0" smtClean="0"/>
              <a:t>avigation in oncology care</a:t>
            </a:r>
            <a:endParaRPr lang="en-US" sz="3200" dirty="0"/>
          </a:p>
        </p:txBody>
      </p:sp>
    </p:spTree>
    <p:extLst>
      <p:ext uri="{BB962C8B-B14F-4D97-AF65-F5344CB8AC3E}">
        <p14:creationId xmlns:p14="http://schemas.microsoft.com/office/powerpoint/2010/main" val="33527056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46" y="770454"/>
            <a:ext cx="7831255" cy="563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967074" y="10767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t>Type of Barriers Matter</a:t>
            </a:r>
          </a:p>
        </p:txBody>
      </p:sp>
      <p:sp>
        <p:nvSpPr>
          <p:cNvPr id="2" name="TextBox 1"/>
          <p:cNvSpPr txBox="1"/>
          <p:nvPr/>
        </p:nvSpPr>
        <p:spPr>
          <a:xfrm>
            <a:off x="6454067" y="6596390"/>
            <a:ext cx="5862221" cy="261610"/>
          </a:xfrm>
          <a:prstGeom prst="rect">
            <a:avLst/>
          </a:prstGeom>
          <a:noFill/>
        </p:spPr>
        <p:txBody>
          <a:bodyPr wrap="square" rtlCol="0">
            <a:spAutoFit/>
          </a:bodyPr>
          <a:lstStyle/>
          <a:p>
            <a:r>
              <a:rPr lang="en-US" sz="1100" dirty="0" smtClean="0"/>
              <a:t>Ramachandran A, Freund KM, Bak SM, </a:t>
            </a:r>
            <a:r>
              <a:rPr lang="en-US" sz="1100" dirty="0" err="1" smtClean="0"/>
              <a:t>Heeren</a:t>
            </a:r>
            <a:r>
              <a:rPr lang="en-US" sz="1100" dirty="0" smtClean="0"/>
              <a:t> TC, Chen CA, Battaglia TA. J </a:t>
            </a:r>
            <a:r>
              <a:rPr lang="en-US" sz="1100" dirty="0" err="1" smtClean="0"/>
              <a:t>Womens</a:t>
            </a:r>
            <a:r>
              <a:rPr lang="en-US" sz="1100" dirty="0" smtClean="0"/>
              <a:t> Health 2015</a:t>
            </a:r>
            <a:endParaRPr lang="en-US" sz="1100" dirty="0"/>
          </a:p>
        </p:txBody>
      </p:sp>
    </p:spTree>
    <p:extLst>
      <p:ext uri="{BB962C8B-B14F-4D97-AF65-F5344CB8AC3E}">
        <p14:creationId xmlns:p14="http://schemas.microsoft.com/office/powerpoint/2010/main" val="953134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749423" y="81040"/>
            <a:ext cx="10515600" cy="1325563"/>
          </a:xfrm>
        </p:spPr>
        <p:txBody>
          <a:bodyPr>
            <a:normAutofit/>
          </a:bodyPr>
          <a:lstStyle/>
          <a:p>
            <a:pPr algn="ctr">
              <a:defRPr/>
            </a:pPr>
            <a:r>
              <a:rPr lang="en-US" sz="4000" b="1" dirty="0"/>
              <a:t>“Socio-legal” Barriers to Care at BMC</a:t>
            </a:r>
          </a:p>
        </p:txBody>
      </p:sp>
      <p:sp>
        <p:nvSpPr>
          <p:cNvPr id="37891" name="Content Placeholder 2"/>
          <p:cNvSpPr>
            <a:spLocks noGrp="1"/>
          </p:cNvSpPr>
          <p:nvPr>
            <p:ph idx="1"/>
          </p:nvPr>
        </p:nvSpPr>
        <p:spPr>
          <a:xfrm>
            <a:off x="1544715" y="1369019"/>
            <a:ext cx="10537792" cy="5257800"/>
          </a:xfrm>
        </p:spPr>
        <p:txBody>
          <a:bodyPr>
            <a:normAutofit/>
          </a:bodyPr>
          <a:lstStyle/>
          <a:p>
            <a:pPr>
              <a:spcAft>
                <a:spcPct val="0"/>
              </a:spcAft>
            </a:pPr>
            <a:r>
              <a:rPr lang="en-US" altLang="en-US" dirty="0"/>
              <a:t>104 </a:t>
            </a:r>
            <a:r>
              <a:rPr lang="en-US" altLang="en-US" dirty="0" smtClean="0"/>
              <a:t>survey respondents </a:t>
            </a:r>
            <a:r>
              <a:rPr lang="en-US" altLang="en-US" dirty="0"/>
              <a:t>seeking cancer </a:t>
            </a:r>
            <a:r>
              <a:rPr lang="en-US" altLang="en-US" dirty="0" smtClean="0"/>
              <a:t>care</a:t>
            </a:r>
            <a:endParaRPr lang="en-US" altLang="en-US" b="1" dirty="0" smtClean="0"/>
          </a:p>
          <a:p>
            <a:pPr marL="0" indent="0">
              <a:spcAft>
                <a:spcPct val="0"/>
              </a:spcAft>
              <a:buNone/>
            </a:pPr>
            <a:r>
              <a:rPr lang="en-US" altLang="en-US" b="1" dirty="0" smtClean="0"/>
              <a:t>‘</a:t>
            </a:r>
            <a:r>
              <a:rPr lang="en-US" altLang="en-US" i="1" dirty="0" smtClean="0"/>
              <a:t>Over </a:t>
            </a:r>
            <a:r>
              <a:rPr lang="en-US" altLang="en-US" i="1" dirty="0"/>
              <a:t>the past two weeks I have </a:t>
            </a:r>
            <a:r>
              <a:rPr lang="en-US" altLang="en-US" i="1" dirty="0" smtClean="0"/>
              <a:t>been concerned </a:t>
            </a:r>
            <a:r>
              <a:rPr lang="en-US" altLang="en-US" i="1" dirty="0"/>
              <a:t>about</a:t>
            </a:r>
            <a:r>
              <a:rPr lang="en-US" altLang="en-US" dirty="0" smtClean="0"/>
              <a:t>…’</a:t>
            </a:r>
            <a:endParaRPr lang="en-US" altLang="en-US" dirty="0"/>
          </a:p>
          <a:p>
            <a:pPr lvl="1">
              <a:spcAft>
                <a:spcPct val="0"/>
              </a:spcAft>
              <a:buFont typeface="Wingdings" panose="05000000000000000000" pitchFamily="2" charset="2"/>
              <a:buChar char="ü"/>
            </a:pPr>
            <a:r>
              <a:rPr lang="en-US" altLang="en-US" sz="3200" b="1" dirty="0"/>
              <a:t>	</a:t>
            </a:r>
            <a:r>
              <a:rPr lang="en-US" altLang="en-US" sz="2800" b="1" dirty="0"/>
              <a:t>I</a:t>
            </a:r>
            <a:r>
              <a:rPr lang="en-US" altLang="en-US" sz="2800" dirty="0"/>
              <a:t>ncome Supports</a:t>
            </a:r>
          </a:p>
          <a:p>
            <a:pPr lvl="1">
              <a:spcAft>
                <a:spcPct val="0"/>
              </a:spcAft>
              <a:buFont typeface="Wingdings" panose="05000000000000000000" pitchFamily="2" charset="2"/>
              <a:buChar char="ü"/>
            </a:pPr>
            <a:r>
              <a:rPr lang="en-US" altLang="en-US" sz="2800" b="1" dirty="0"/>
              <a:t>	H</a:t>
            </a:r>
            <a:r>
              <a:rPr lang="en-US" altLang="en-US" sz="2800" dirty="0"/>
              <a:t>ousing</a:t>
            </a:r>
          </a:p>
          <a:p>
            <a:pPr lvl="1">
              <a:spcAft>
                <a:spcPct val="0"/>
              </a:spcAft>
              <a:buFont typeface="Wingdings" panose="05000000000000000000" pitchFamily="2" charset="2"/>
              <a:buChar char="ü"/>
            </a:pPr>
            <a:r>
              <a:rPr lang="en-US" altLang="en-US" sz="2800" b="1" dirty="0"/>
              <a:t>	E</a:t>
            </a:r>
            <a:r>
              <a:rPr lang="en-US" altLang="en-US" sz="2800" dirty="0"/>
              <a:t>ducation/Employment</a:t>
            </a:r>
          </a:p>
          <a:p>
            <a:pPr lvl="1">
              <a:spcAft>
                <a:spcPct val="0"/>
              </a:spcAft>
              <a:buFont typeface="Wingdings" panose="05000000000000000000" pitchFamily="2" charset="2"/>
              <a:buChar char="ü"/>
            </a:pPr>
            <a:r>
              <a:rPr lang="en-US" altLang="en-US" sz="2800" b="1" dirty="0"/>
              <a:t>	L</a:t>
            </a:r>
            <a:r>
              <a:rPr lang="en-US" altLang="en-US" sz="2800" dirty="0"/>
              <a:t>egal Status </a:t>
            </a:r>
          </a:p>
          <a:p>
            <a:pPr lvl="1">
              <a:spcAft>
                <a:spcPct val="0"/>
              </a:spcAft>
              <a:buFont typeface="Wingdings" panose="05000000000000000000" pitchFamily="2" charset="2"/>
              <a:buChar char="ü"/>
            </a:pPr>
            <a:r>
              <a:rPr lang="en-US" altLang="en-US" sz="2800" b="1" dirty="0"/>
              <a:t>	P</a:t>
            </a:r>
            <a:r>
              <a:rPr lang="en-US" altLang="en-US" sz="2800" dirty="0"/>
              <a:t>ersonal and Family Stability &amp; </a:t>
            </a:r>
            <a:r>
              <a:rPr lang="en-US" altLang="en-US" sz="2800" dirty="0" smtClean="0"/>
              <a:t>Safety</a:t>
            </a:r>
          </a:p>
          <a:p>
            <a:pPr marL="0" indent="0">
              <a:spcAft>
                <a:spcPct val="0"/>
              </a:spcAft>
              <a:buNone/>
            </a:pPr>
            <a:r>
              <a:rPr lang="en-US" altLang="en-US" b="1" dirty="0" smtClean="0">
                <a:solidFill>
                  <a:srgbClr val="FF0000"/>
                </a:solidFill>
              </a:rPr>
              <a:t>80 </a:t>
            </a:r>
            <a:r>
              <a:rPr lang="en-US" altLang="en-US" b="1" dirty="0">
                <a:solidFill>
                  <a:srgbClr val="FF0000"/>
                </a:solidFill>
              </a:rPr>
              <a:t>(77%) </a:t>
            </a:r>
            <a:r>
              <a:rPr lang="en-US" altLang="en-US" dirty="0"/>
              <a:t>reported 1 or more concerns</a:t>
            </a:r>
          </a:p>
        </p:txBody>
      </p:sp>
      <p:sp>
        <p:nvSpPr>
          <p:cNvPr id="2" name="TextBox 1"/>
          <p:cNvSpPr txBox="1"/>
          <p:nvPr/>
        </p:nvSpPr>
        <p:spPr>
          <a:xfrm>
            <a:off x="8673483" y="6496014"/>
            <a:ext cx="3409025" cy="261610"/>
          </a:xfrm>
          <a:prstGeom prst="rect">
            <a:avLst/>
          </a:prstGeom>
          <a:noFill/>
        </p:spPr>
        <p:txBody>
          <a:bodyPr wrap="square" rtlCol="0">
            <a:spAutoFit/>
          </a:bodyPr>
          <a:lstStyle/>
          <a:p>
            <a:pPr algn="r"/>
            <a:r>
              <a:rPr lang="en-US" sz="1100" dirty="0"/>
              <a:t>Ko, Battaglia, et al. </a:t>
            </a:r>
            <a:r>
              <a:rPr lang="en-US" sz="1100" dirty="0" smtClean="0"/>
              <a:t>BMC Health Services Res 2016</a:t>
            </a:r>
            <a:endParaRPr lang="en-US" sz="1100" dirty="0"/>
          </a:p>
        </p:txBody>
      </p:sp>
      <p:pic>
        <p:nvPicPr>
          <p:cNvPr id="3" name="Picture 2"/>
          <p:cNvPicPr>
            <a:picLocks noChangeAspect="1"/>
          </p:cNvPicPr>
          <p:nvPr/>
        </p:nvPicPr>
        <p:blipFill>
          <a:blip r:embed="rId2"/>
          <a:stretch>
            <a:fillRect/>
          </a:stretch>
        </p:blipFill>
        <p:spPr>
          <a:xfrm>
            <a:off x="345312" y="6099448"/>
            <a:ext cx="4532967" cy="592773"/>
          </a:xfrm>
          <a:prstGeom prst="rect">
            <a:avLst/>
          </a:prstGeom>
        </p:spPr>
      </p:pic>
    </p:spTree>
    <p:extLst>
      <p:ext uri="{BB962C8B-B14F-4D97-AF65-F5344CB8AC3E}">
        <p14:creationId xmlns:p14="http://schemas.microsoft.com/office/powerpoint/2010/main" val="242707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838200" y="198437"/>
            <a:ext cx="10515600" cy="1325563"/>
          </a:xfrm>
        </p:spPr>
        <p:txBody>
          <a:bodyPr>
            <a:normAutofit/>
          </a:bodyPr>
          <a:lstStyle/>
          <a:p>
            <a:pPr algn="ctr">
              <a:defRPr/>
            </a:pPr>
            <a:r>
              <a:rPr lang="en-US" altLang="en-US" sz="4000" b="1" dirty="0"/>
              <a:t>Project </a:t>
            </a:r>
            <a:r>
              <a:rPr lang="en-US" altLang="en-US" sz="4000" b="1" i="1" dirty="0" smtClean="0"/>
              <a:t>SUPPORT*</a:t>
            </a:r>
            <a:endParaRPr lang="en-US" altLang="en-US" sz="4000" b="1" dirty="0"/>
          </a:p>
        </p:txBody>
      </p:sp>
      <p:sp>
        <p:nvSpPr>
          <p:cNvPr id="44035" name="Rectangle 3"/>
          <p:cNvSpPr>
            <a:spLocks noGrp="1" noChangeArrowheads="1"/>
          </p:cNvSpPr>
          <p:nvPr>
            <p:ph idx="1"/>
          </p:nvPr>
        </p:nvSpPr>
        <p:spPr>
          <a:xfrm>
            <a:off x="1524000" y="1524000"/>
            <a:ext cx="9829800" cy="4724400"/>
          </a:xfrm>
        </p:spPr>
        <p:txBody>
          <a:bodyPr>
            <a:normAutofit/>
          </a:bodyPr>
          <a:lstStyle/>
          <a:p>
            <a:pPr algn="ctr">
              <a:buNone/>
            </a:pPr>
            <a:r>
              <a:rPr lang="en-US" altLang="en-US" u="sng" dirty="0" smtClean="0"/>
              <a:t>Hypothesis</a:t>
            </a:r>
            <a:r>
              <a:rPr lang="en-US" altLang="en-US" dirty="0"/>
              <a:t>: </a:t>
            </a:r>
            <a:r>
              <a:rPr lang="en-US" altLang="en-US" dirty="0" smtClean="0"/>
              <a:t>Breast cancer </a:t>
            </a:r>
            <a:r>
              <a:rPr lang="en-US" altLang="en-US" b="1" dirty="0" smtClean="0"/>
              <a:t>patient </a:t>
            </a:r>
            <a:r>
              <a:rPr lang="en-US" altLang="en-US" b="1" dirty="0"/>
              <a:t>navigation enhanced with legal advocacy to address socio-legal barriers </a:t>
            </a:r>
            <a:r>
              <a:rPr lang="en-US" altLang="en-US" dirty="0"/>
              <a:t>will improve clinical and patient reported outcomes</a:t>
            </a:r>
          </a:p>
          <a:p>
            <a:pPr>
              <a:buFont typeface="Arial" panose="020B0604020202020204" pitchFamily="34" charset="0"/>
              <a:buNone/>
            </a:pPr>
            <a:endParaRPr lang="en-US" altLang="en-US" dirty="0"/>
          </a:p>
          <a:p>
            <a:r>
              <a:rPr lang="en-US" altLang="en-US" sz="3200" b="1" dirty="0" smtClean="0"/>
              <a:t>RCT Comparative Effectiveness Trial</a:t>
            </a:r>
            <a:r>
              <a:rPr lang="en-US" altLang="en-US" dirty="0" smtClean="0"/>
              <a:t> </a:t>
            </a:r>
            <a:r>
              <a:rPr lang="en-US" altLang="en-US" dirty="0"/>
              <a:t>at </a:t>
            </a:r>
            <a:r>
              <a:rPr lang="en-US" altLang="en-US" dirty="0" smtClean="0"/>
              <a:t>BMC</a:t>
            </a:r>
          </a:p>
          <a:p>
            <a:pPr marL="0" indent="0">
              <a:buNone/>
            </a:pPr>
            <a:endParaRPr lang="en-US" altLang="en-US" dirty="0" smtClean="0"/>
          </a:p>
          <a:p>
            <a:r>
              <a:rPr lang="en-US" altLang="en-US" u="sng" dirty="0" smtClean="0"/>
              <a:t>Outcomes</a:t>
            </a:r>
            <a:r>
              <a:rPr lang="en-US" altLang="en-US" dirty="0"/>
              <a:t>: time to first treatment, satisfaction, cancer needs</a:t>
            </a:r>
          </a:p>
          <a:p>
            <a:pPr>
              <a:buFont typeface="Arial" panose="020B0604020202020204" pitchFamily="34" charset="0"/>
              <a:buNone/>
            </a:pPr>
            <a:r>
              <a:rPr lang="en-US" altLang="en-US" dirty="0"/>
              <a:t>	</a:t>
            </a:r>
          </a:p>
        </p:txBody>
      </p:sp>
      <p:sp>
        <p:nvSpPr>
          <p:cNvPr id="2" name="TextBox 1"/>
          <p:cNvSpPr txBox="1"/>
          <p:nvPr/>
        </p:nvSpPr>
        <p:spPr>
          <a:xfrm>
            <a:off x="6482687" y="6248400"/>
            <a:ext cx="5540991" cy="369332"/>
          </a:xfrm>
          <a:prstGeom prst="rect">
            <a:avLst/>
          </a:prstGeom>
          <a:noFill/>
        </p:spPr>
        <p:txBody>
          <a:bodyPr wrap="square" rtlCol="0">
            <a:spAutoFit/>
          </a:bodyPr>
          <a:lstStyle/>
          <a:p>
            <a:r>
              <a:rPr lang="en-US" dirty="0" smtClean="0"/>
              <a:t>*PCORI  and American Cancer Society</a:t>
            </a:r>
            <a:endParaRPr lang="en-US" dirty="0"/>
          </a:p>
        </p:txBody>
      </p:sp>
    </p:spTree>
    <p:extLst>
      <p:ext uri="{BB962C8B-B14F-4D97-AF65-F5344CB8AC3E}">
        <p14:creationId xmlns:p14="http://schemas.microsoft.com/office/powerpoint/2010/main" val="3045916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3057" y="379640"/>
            <a:ext cx="10515600" cy="1325563"/>
          </a:xfrm>
        </p:spPr>
        <p:txBody>
          <a:bodyPr>
            <a:normAutofit/>
          </a:bodyPr>
          <a:lstStyle/>
          <a:p>
            <a:pPr algn="ctr"/>
            <a:r>
              <a:rPr lang="en-US" sz="4000" b="1" dirty="0"/>
              <a:t>Kaplan-Meier Plot for time to first treatment (n=201)</a:t>
            </a:r>
          </a:p>
        </p:txBody>
      </p:sp>
      <p:pic>
        <p:nvPicPr>
          <p:cNvPr id="2" name="Content Placeholder 1"/>
          <p:cNvPicPr>
            <a:picLocks noGrp="1" noChangeAspect="1"/>
          </p:cNvPicPr>
          <p:nvPr>
            <p:ph idx="1"/>
          </p:nvPr>
        </p:nvPicPr>
        <p:blipFill>
          <a:blip r:embed="rId3"/>
          <a:stretch>
            <a:fillRect/>
          </a:stretch>
        </p:blipFill>
        <p:spPr>
          <a:xfrm>
            <a:off x="2038350" y="1910061"/>
            <a:ext cx="7277100" cy="4715562"/>
          </a:xfrm>
          <a:prstGeom prst="rect">
            <a:avLst/>
          </a:prstGeom>
        </p:spPr>
      </p:pic>
    </p:spTree>
    <p:extLst>
      <p:ext uri="{BB962C8B-B14F-4D97-AF65-F5344CB8AC3E}">
        <p14:creationId xmlns:p14="http://schemas.microsoft.com/office/powerpoint/2010/main" val="520359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28" y="0"/>
            <a:ext cx="10515600" cy="1325563"/>
          </a:xfrm>
        </p:spPr>
        <p:txBody>
          <a:bodyPr>
            <a:normAutofit/>
          </a:bodyPr>
          <a:lstStyle/>
          <a:p>
            <a:pPr algn="ctr"/>
            <a:r>
              <a:rPr lang="en-US" sz="4000" b="1" dirty="0"/>
              <a:t>Project SUPPORT vs. </a:t>
            </a:r>
            <a:r>
              <a:rPr lang="en-US" sz="4000" b="1" dirty="0" smtClean="0"/>
              <a:t>Non-Navigated (3</a:t>
            </a:r>
            <a:r>
              <a:rPr lang="en-US" sz="4000" b="1" baseline="30000" dirty="0" smtClean="0"/>
              <a:t>rd</a:t>
            </a:r>
            <a:r>
              <a:rPr lang="en-US" sz="4000" b="1" dirty="0" smtClean="0"/>
              <a:t> Ar</a:t>
            </a:r>
            <a:r>
              <a:rPr lang="en-US" sz="4000" b="1" dirty="0" smtClean="0"/>
              <a:t>m)</a:t>
            </a:r>
            <a:endParaRPr lang="en-US" sz="2000" dirty="0"/>
          </a:p>
        </p:txBody>
      </p:sp>
      <p:pic>
        <p:nvPicPr>
          <p:cNvPr id="4" name="Content Placeholder 3"/>
          <p:cNvPicPr>
            <a:picLocks noGrp="1" noChangeAspect="1"/>
          </p:cNvPicPr>
          <p:nvPr>
            <p:ph idx="1"/>
          </p:nvPr>
        </p:nvPicPr>
        <p:blipFill>
          <a:blip r:embed="rId2"/>
          <a:stretch>
            <a:fillRect/>
          </a:stretch>
        </p:blipFill>
        <p:spPr>
          <a:xfrm>
            <a:off x="1856795" y="1175657"/>
            <a:ext cx="7572956" cy="5682343"/>
          </a:xfrm>
          <a:prstGeom prst="rect">
            <a:avLst/>
          </a:prstGeom>
        </p:spPr>
      </p:pic>
      <p:sp>
        <p:nvSpPr>
          <p:cNvPr id="3" name="TextBox 2"/>
          <p:cNvSpPr txBox="1"/>
          <p:nvPr/>
        </p:nvSpPr>
        <p:spPr>
          <a:xfrm>
            <a:off x="9662760" y="3397929"/>
            <a:ext cx="2382701" cy="882678"/>
          </a:xfrm>
          <a:prstGeom prst="rect">
            <a:avLst/>
          </a:prstGeom>
          <a:noFill/>
        </p:spPr>
        <p:txBody>
          <a:bodyPr wrap="square" rtlCol="0">
            <a:spAutoFit/>
          </a:bodyPr>
          <a:lstStyle/>
          <a:p>
            <a:pPr algn="ctr">
              <a:lnSpc>
                <a:spcPct val="107000"/>
              </a:lnSpc>
            </a:pPr>
            <a:r>
              <a:rPr lang="en-US" sz="2400" b="1" dirty="0" err="1" smtClean="0">
                <a:solidFill>
                  <a:srgbClr val="000000"/>
                </a:solidFill>
                <a:latin typeface="+mj-lt"/>
                <a:ea typeface="DengXian"/>
                <a:cs typeface="Times New Roman" panose="02020603050405020304" pitchFamily="18" charset="0"/>
              </a:rPr>
              <a:t>aHR</a:t>
            </a:r>
            <a:endParaRPr lang="en-US" sz="2400" b="1" dirty="0">
              <a:solidFill>
                <a:srgbClr val="000000"/>
              </a:solidFill>
              <a:latin typeface="+mj-lt"/>
              <a:ea typeface="DengXian"/>
              <a:cs typeface="Times New Roman" panose="02020603050405020304" pitchFamily="18" charset="0"/>
            </a:endParaRPr>
          </a:p>
          <a:p>
            <a:pPr algn="ctr">
              <a:lnSpc>
                <a:spcPct val="107000"/>
              </a:lnSpc>
            </a:pPr>
            <a:r>
              <a:rPr lang="en-US" sz="2400" b="1" dirty="0">
                <a:solidFill>
                  <a:srgbClr val="FF0000"/>
                </a:solidFill>
                <a:latin typeface="+mj-lt"/>
                <a:ea typeface="DengXian"/>
                <a:cs typeface="Times New Roman" panose="02020603050405020304" pitchFamily="18" charset="0"/>
              </a:rPr>
              <a:t>2.79</a:t>
            </a:r>
            <a:r>
              <a:rPr lang="en-US" sz="2400" b="1" dirty="0">
                <a:solidFill>
                  <a:srgbClr val="000000"/>
                </a:solidFill>
                <a:latin typeface="+mj-lt"/>
                <a:ea typeface="DengXian"/>
                <a:cs typeface="Times New Roman" panose="02020603050405020304" pitchFamily="18" charset="0"/>
              </a:rPr>
              <a:t> (1.52, 5.13)</a:t>
            </a:r>
            <a:endParaRPr lang="en-US" sz="2400" b="1" dirty="0">
              <a:latin typeface="+mj-lt"/>
              <a:ea typeface="DengXian"/>
              <a:cs typeface="Times New Roman" panose="02020603050405020304" pitchFamily="18" charset="0"/>
            </a:endParaRPr>
          </a:p>
        </p:txBody>
      </p:sp>
    </p:spTree>
    <p:extLst>
      <p:ext uri="{BB962C8B-B14F-4D97-AF65-F5344CB8AC3E}">
        <p14:creationId xmlns:p14="http://schemas.microsoft.com/office/powerpoint/2010/main" val="8338313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514" y="1567544"/>
            <a:ext cx="11175999" cy="5290456"/>
          </a:xfrm>
        </p:spPr>
        <p:txBody>
          <a:bodyPr>
            <a:normAutofit fontScale="92500" lnSpcReduction="20000"/>
          </a:bodyPr>
          <a:lstStyle/>
          <a:p>
            <a:r>
              <a:rPr lang="en-US" sz="3500" dirty="0" smtClean="0"/>
              <a:t>50 </a:t>
            </a:r>
            <a:r>
              <a:rPr lang="en-US" sz="3500" dirty="0"/>
              <a:t>largest </a:t>
            </a:r>
            <a:r>
              <a:rPr lang="en-US" sz="3500" dirty="0" smtClean="0"/>
              <a:t>US cities 1990 </a:t>
            </a:r>
            <a:r>
              <a:rPr lang="en-US" sz="3500" dirty="0"/>
              <a:t>-</a:t>
            </a:r>
            <a:r>
              <a:rPr lang="en-US" sz="3500" dirty="0" smtClean="0"/>
              <a:t> 2009</a:t>
            </a:r>
            <a:r>
              <a:rPr lang="en-US" sz="3500" dirty="0"/>
              <a:t> </a:t>
            </a:r>
            <a:endParaRPr lang="en-US" sz="3500" dirty="0" smtClean="0"/>
          </a:p>
          <a:p>
            <a:r>
              <a:rPr lang="en-US" sz="3500" dirty="0" smtClean="0"/>
              <a:t>35 cities increase in </a:t>
            </a:r>
            <a:r>
              <a:rPr lang="en-US" sz="3500" dirty="0" err="1"/>
              <a:t>Black:White</a:t>
            </a:r>
            <a:r>
              <a:rPr lang="en-US" sz="3500" dirty="0"/>
              <a:t> </a:t>
            </a:r>
            <a:r>
              <a:rPr lang="en-US" sz="3500" dirty="0" smtClean="0"/>
              <a:t>mortality rate ratio </a:t>
            </a:r>
          </a:p>
          <a:p>
            <a:r>
              <a:rPr lang="en-US" sz="3500" dirty="0" smtClean="0"/>
              <a:t>Boston had the 5</a:t>
            </a:r>
            <a:r>
              <a:rPr lang="en-US" sz="3500" baseline="30000" dirty="0" smtClean="0"/>
              <a:t>th</a:t>
            </a:r>
            <a:r>
              <a:rPr lang="en-US" sz="3500" dirty="0" smtClean="0"/>
              <a:t> highest increase</a:t>
            </a:r>
            <a:r>
              <a:rPr lang="en-US" sz="3100" dirty="0"/>
              <a:t>:</a:t>
            </a:r>
            <a:r>
              <a:rPr lang="en-US" sz="3100" dirty="0" smtClean="0"/>
              <a:t> </a:t>
            </a:r>
            <a:r>
              <a:rPr lang="en-US" sz="3100" b="1" dirty="0" smtClean="0"/>
              <a:t>1.49</a:t>
            </a:r>
            <a:r>
              <a:rPr lang="en-US" sz="3100" dirty="0"/>
              <a:t> (</a:t>
            </a:r>
            <a:r>
              <a:rPr lang="en-US" sz="3100" dirty="0" smtClean="0"/>
              <a:t>95% CI 1.18, 1.88)</a:t>
            </a:r>
          </a:p>
          <a:p>
            <a:r>
              <a:rPr lang="en-US" sz="3500" dirty="0" smtClean="0"/>
              <a:t>Increase </a:t>
            </a:r>
            <a:r>
              <a:rPr lang="en-US" sz="3500" dirty="0"/>
              <a:t>largely because White rates improved </a:t>
            </a:r>
            <a:r>
              <a:rPr lang="en-US" sz="3500" dirty="0" smtClean="0"/>
              <a:t>substantially</a:t>
            </a:r>
          </a:p>
          <a:p>
            <a:pPr marL="0" indent="0">
              <a:buNone/>
            </a:pPr>
            <a:endParaRPr lang="en-US" sz="3500" dirty="0" smtClean="0"/>
          </a:p>
          <a:p>
            <a:pPr marL="0" indent="0" algn="ctr">
              <a:buNone/>
            </a:pPr>
            <a:r>
              <a:rPr lang="en-US" sz="3500" dirty="0" smtClean="0"/>
              <a:t>1,710 </a:t>
            </a:r>
            <a:r>
              <a:rPr lang="en-US" sz="3500" dirty="0"/>
              <a:t>excess Black deaths </a:t>
            </a:r>
            <a:r>
              <a:rPr lang="en-US" sz="3500" dirty="0" smtClean="0"/>
              <a:t>annually</a:t>
            </a:r>
          </a:p>
          <a:p>
            <a:pPr marL="0" indent="0" algn="ctr">
              <a:buNone/>
            </a:pPr>
            <a:r>
              <a:rPr lang="en-US" sz="3500" dirty="0" smtClean="0"/>
              <a:t>an </a:t>
            </a:r>
            <a:r>
              <a:rPr lang="en-US" sz="3500" dirty="0"/>
              <a:t>average of </a:t>
            </a:r>
            <a:r>
              <a:rPr lang="en-US" sz="3500" b="1" i="1" dirty="0">
                <a:solidFill>
                  <a:srgbClr val="FF0000"/>
                </a:solidFill>
              </a:rPr>
              <a:t>about 5 each day</a:t>
            </a:r>
            <a:r>
              <a:rPr lang="en-US" sz="3500" dirty="0" smtClean="0"/>
              <a:t>.</a:t>
            </a:r>
          </a:p>
          <a:p>
            <a:endParaRPr lang="en-US" dirty="0"/>
          </a:p>
          <a:p>
            <a:pPr marL="0" indent="0">
              <a:buNone/>
            </a:pPr>
            <a:endParaRPr lang="en-US" dirty="0" smtClean="0"/>
          </a:p>
          <a:p>
            <a:pPr marL="0" indent="0">
              <a:buNone/>
            </a:pPr>
            <a:endParaRPr lang="en-US" dirty="0" smtClean="0"/>
          </a:p>
          <a:p>
            <a:pPr marL="0" indent="0">
              <a:buNone/>
            </a:pPr>
            <a:r>
              <a:rPr lang="en-US" sz="1500" dirty="0" smtClean="0"/>
              <a:t>				*Hunt</a:t>
            </a:r>
            <a:r>
              <a:rPr lang="en-US" sz="1500" dirty="0"/>
              <a:t>, Whitman, and </a:t>
            </a:r>
            <a:r>
              <a:rPr lang="en-US" sz="1500" dirty="0" err="1"/>
              <a:t>Hurlbert</a:t>
            </a:r>
            <a:r>
              <a:rPr lang="en-US" sz="1500" dirty="0"/>
              <a:t> (2014). Increasing </a:t>
            </a:r>
            <a:r>
              <a:rPr lang="en-US" sz="1500" dirty="0" err="1"/>
              <a:t>Black:White</a:t>
            </a:r>
            <a:r>
              <a:rPr lang="en-US" sz="1500" dirty="0"/>
              <a:t> disparities in breast cancer </a:t>
            </a:r>
            <a:r>
              <a:rPr lang="en-US" sz="1500" dirty="0" smtClean="0"/>
              <a:t>mortality</a:t>
            </a:r>
          </a:p>
          <a:p>
            <a:pPr marL="0" indent="0">
              <a:buNone/>
            </a:pPr>
            <a:r>
              <a:rPr lang="en-US" sz="1500" dirty="0" smtClean="0"/>
              <a:t> 				in </a:t>
            </a:r>
            <a:r>
              <a:rPr lang="en-US" sz="1500" dirty="0"/>
              <a:t>the 50 largest cities in the United  </a:t>
            </a:r>
            <a:r>
              <a:rPr lang="en-US" sz="1500" dirty="0" smtClean="0"/>
              <a:t>States</a:t>
            </a:r>
            <a:r>
              <a:rPr lang="en-US" sz="1500" dirty="0"/>
              <a:t>. </a:t>
            </a:r>
            <a:r>
              <a:rPr lang="en-US" sz="1500" i="1" dirty="0"/>
              <a:t>Cancer Epidemiology</a:t>
            </a:r>
            <a:r>
              <a:rPr lang="en-US" sz="1500" dirty="0"/>
              <a:t>.</a:t>
            </a:r>
          </a:p>
          <a:p>
            <a:pPr lvl="1"/>
            <a:endParaRPr lang="en-US" dirty="0"/>
          </a:p>
        </p:txBody>
      </p:sp>
      <p:sp>
        <p:nvSpPr>
          <p:cNvPr id="4" name="Rectangle 2"/>
          <p:cNvSpPr txBox="1">
            <a:spLocks noChangeArrowheads="1"/>
          </p:cNvSpPr>
          <p:nvPr/>
        </p:nvSpPr>
        <p:spPr>
          <a:xfrm>
            <a:off x="237393" y="229806"/>
            <a:ext cx="1172237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smtClean="0">
                <a:solidFill>
                  <a:prstClr val="black"/>
                </a:solidFill>
              </a:rPr>
              <a:t>2014: Disparities Breast </a:t>
            </a:r>
            <a:r>
              <a:rPr lang="en-US" sz="4000" b="1" dirty="0">
                <a:solidFill>
                  <a:prstClr val="black"/>
                </a:solidFill>
              </a:rPr>
              <a:t>Cancer Mortality </a:t>
            </a:r>
            <a:r>
              <a:rPr lang="en-US" sz="4000" b="1" dirty="0" smtClean="0">
                <a:solidFill>
                  <a:prstClr val="black"/>
                </a:solidFill>
              </a:rPr>
              <a:t>Increasing*</a:t>
            </a:r>
            <a:endParaRPr lang="en-US" altLang="en-US" sz="4000" b="1" dirty="0">
              <a:solidFill>
                <a:prstClr val="black"/>
              </a:solidFill>
            </a:endParaRPr>
          </a:p>
        </p:txBody>
      </p:sp>
    </p:spTree>
    <p:extLst>
      <p:ext uri="{BB962C8B-B14F-4D97-AF65-F5344CB8AC3E}">
        <p14:creationId xmlns:p14="http://schemas.microsoft.com/office/powerpoint/2010/main" val="2137326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04" y="362317"/>
            <a:ext cx="10063115" cy="994172"/>
          </a:xfrm>
        </p:spPr>
        <p:txBody>
          <a:bodyPr>
            <a:normAutofit/>
          </a:bodyPr>
          <a:lstStyle/>
          <a:p>
            <a:pPr algn="ctr">
              <a:lnSpc>
                <a:spcPct val="100000"/>
              </a:lnSpc>
            </a:pPr>
            <a:r>
              <a:rPr lang="en-US" sz="4000" b="1" dirty="0"/>
              <a:t>The Boston Breast Cancer Equity Coalition </a:t>
            </a:r>
          </a:p>
        </p:txBody>
      </p:sp>
      <p:sp>
        <p:nvSpPr>
          <p:cNvPr id="3" name="Content Placeholder 2"/>
          <p:cNvSpPr>
            <a:spLocks noGrp="1"/>
          </p:cNvSpPr>
          <p:nvPr>
            <p:ph idx="1"/>
          </p:nvPr>
        </p:nvSpPr>
        <p:spPr>
          <a:xfrm>
            <a:off x="6734628" y="1588603"/>
            <a:ext cx="5609323" cy="3680793"/>
          </a:xfrm>
        </p:spPr>
        <p:txBody>
          <a:bodyPr>
            <a:noAutofit/>
          </a:bodyPr>
          <a:lstStyle/>
          <a:p>
            <a:pPr marL="0" indent="0" algn="ctr">
              <a:spcAft>
                <a:spcPts val="900"/>
              </a:spcAft>
              <a:buSzPct val="100000"/>
              <a:buNone/>
            </a:pPr>
            <a:r>
              <a:rPr lang="en-US" sz="3200" i="1" dirty="0">
                <a:solidFill>
                  <a:srgbClr val="FF0000"/>
                </a:solidFill>
              </a:rPr>
              <a:t>How can a city replete with many so many resources continue to tolerate such disparities??</a:t>
            </a:r>
            <a:endParaRPr lang="en-US" sz="3200" dirty="0">
              <a:solidFill>
                <a:srgbClr val="FF0000"/>
              </a:solidFill>
            </a:endParaRPr>
          </a:p>
          <a:p>
            <a:pPr marL="0" indent="0">
              <a:spcAft>
                <a:spcPts val="900"/>
              </a:spcAft>
              <a:buSzPct val="100000"/>
              <a:buNone/>
            </a:pPr>
            <a:r>
              <a:rPr lang="en-US" sz="3200" b="1" i="1" dirty="0"/>
              <a:t>Mission</a:t>
            </a:r>
            <a:r>
              <a:rPr lang="en-US" sz="3200" dirty="0"/>
              <a:t>: Develop city-wide solutions to eliminate inequities in breast cancer outcomes</a:t>
            </a:r>
          </a:p>
        </p:txBody>
      </p:sp>
      <p:grpSp>
        <p:nvGrpSpPr>
          <p:cNvPr id="6" name="Group 5"/>
          <p:cNvGrpSpPr/>
          <p:nvPr/>
        </p:nvGrpSpPr>
        <p:grpSpPr>
          <a:xfrm>
            <a:off x="8918370" y="4950014"/>
            <a:ext cx="5463209" cy="2027583"/>
            <a:chOff x="219639" y="4770741"/>
            <a:chExt cx="3351939" cy="1161389"/>
          </a:xfrm>
        </p:grpSpPr>
        <p:pic>
          <p:nvPicPr>
            <p:cNvPr id="4" name="Picture 3"/>
            <p:cNvPicPr>
              <a:picLocks noChangeAspect="1"/>
            </p:cNvPicPr>
            <p:nvPr/>
          </p:nvPicPr>
          <p:blipFill>
            <a:blip r:embed="rId3"/>
            <a:stretch>
              <a:fillRect/>
            </a:stretch>
          </p:blipFill>
          <p:spPr>
            <a:xfrm>
              <a:off x="219639" y="4770741"/>
              <a:ext cx="2034716" cy="1161389"/>
            </a:xfrm>
            <a:prstGeom prst="rect">
              <a:avLst/>
            </a:prstGeom>
          </p:spPr>
        </p:pic>
        <p:sp>
          <p:nvSpPr>
            <p:cNvPr id="11" name="TextBox 10"/>
            <p:cNvSpPr txBox="1"/>
            <p:nvPr/>
          </p:nvSpPr>
          <p:spPr>
            <a:xfrm>
              <a:off x="436124" y="5560299"/>
              <a:ext cx="3135454" cy="217185"/>
            </a:xfrm>
            <a:prstGeom prst="rect">
              <a:avLst/>
            </a:prstGeom>
            <a:noFill/>
          </p:spPr>
          <p:txBody>
            <a:bodyPr wrap="square" rtlCol="0">
              <a:spAutoFit/>
            </a:bodyPr>
            <a:lstStyle/>
            <a:p>
              <a:r>
                <a:rPr lang="en-US" sz="1350" dirty="0"/>
                <a:t>www.bostonbcec.org</a:t>
              </a:r>
            </a:p>
          </p:txBody>
        </p:sp>
      </p:grpSp>
      <p:pic>
        <p:nvPicPr>
          <p:cNvPr id="7" name="Picture 6" descr="C:\Users\COWINKLE\Desktop\TRIP Logo_220X277.png"/>
          <p:cNvPicPr/>
          <p:nvPr/>
        </p:nvPicPr>
        <p:blipFill rotWithShape="1">
          <a:blip r:embed="rId4">
            <a:extLst>
              <a:ext uri="{28A0092B-C50C-407E-A947-70E740481C1C}">
                <a14:useLocalDpi xmlns:a14="http://schemas.microsoft.com/office/drawing/2010/main" val="0"/>
              </a:ext>
            </a:extLst>
          </a:blip>
          <a:srcRect t="31765" b="30980"/>
          <a:stretch/>
        </p:blipFill>
        <p:spPr bwMode="auto">
          <a:xfrm>
            <a:off x="10238382" y="18250"/>
            <a:ext cx="1873341" cy="695634"/>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4C36390-9030-DC18-E5F3-2EDC13DA92AE}"/>
              </a:ext>
            </a:extLst>
          </p:cNvPr>
          <p:cNvPicPr>
            <a:picLocks noChangeAspect="1"/>
          </p:cNvPicPr>
          <p:nvPr/>
        </p:nvPicPr>
        <p:blipFill rotWithShape="1">
          <a:blip r:embed="rId5"/>
          <a:srcRect l="-1" t="16633" r="43409" b="9069"/>
          <a:stretch/>
        </p:blipFill>
        <p:spPr>
          <a:xfrm>
            <a:off x="741645" y="2772228"/>
            <a:ext cx="4236755" cy="3338285"/>
          </a:xfrm>
          <a:prstGeom prst="rect">
            <a:avLst/>
          </a:prstGeom>
        </p:spPr>
      </p:pic>
      <p:pic>
        <p:nvPicPr>
          <p:cNvPr id="8" name="Picture 7">
            <a:extLst>
              <a:ext uri="{FF2B5EF4-FFF2-40B4-BE49-F238E27FC236}">
                <a16:creationId xmlns:a16="http://schemas.microsoft.com/office/drawing/2014/main" id="{B26E1DB6-7B55-49AD-A09B-2C2573A49342}"/>
              </a:ext>
            </a:extLst>
          </p:cNvPr>
          <p:cNvPicPr>
            <a:picLocks noChangeAspect="1"/>
          </p:cNvPicPr>
          <p:nvPr/>
        </p:nvPicPr>
        <p:blipFill rotWithShape="1">
          <a:blip r:embed="rId5"/>
          <a:srcRect r="1170" b="84518"/>
          <a:stretch/>
        </p:blipFill>
        <p:spPr>
          <a:xfrm>
            <a:off x="345709" y="1794847"/>
            <a:ext cx="6603406" cy="620836"/>
          </a:xfrm>
          <a:prstGeom prst="rect">
            <a:avLst/>
          </a:prstGeom>
        </p:spPr>
      </p:pic>
      <p:sp>
        <p:nvSpPr>
          <p:cNvPr id="10" name="Flowchart: Connector 9"/>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103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BE676EEA-6513-5991-38EA-56697583105A}"/>
              </a:ext>
            </a:extLst>
          </p:cNvPr>
          <p:cNvGraphicFramePr>
            <a:graphicFrameLocks noGrp="1"/>
          </p:cNvGraphicFramePr>
          <p:nvPr>
            <p:ph sz="half" idx="1"/>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p:cNvSpPr>
            <a:spLocks noGrp="1"/>
          </p:cNvSpPr>
          <p:nvPr>
            <p:ph sz="half" idx="2"/>
          </p:nvPr>
        </p:nvSpPr>
        <p:spPr>
          <a:xfrm>
            <a:off x="6192981" y="1884216"/>
            <a:ext cx="5181600" cy="4351338"/>
          </a:xfrm>
        </p:spPr>
        <p:txBody>
          <a:bodyPr>
            <a:normAutofit/>
          </a:bodyPr>
          <a:lstStyle/>
          <a:p>
            <a:endParaRPr lang="en-US" sz="2000" dirty="0"/>
          </a:p>
          <a:p>
            <a:endParaRPr lang="en-US" sz="2000" dirty="0"/>
          </a:p>
          <a:p>
            <a:endParaRPr lang="en-US" dirty="0"/>
          </a:p>
          <a:p>
            <a:endParaRPr lang="en-US" dirty="0"/>
          </a:p>
        </p:txBody>
      </p:sp>
      <p:sp>
        <p:nvSpPr>
          <p:cNvPr id="5" name="Slide Number Placeholder 4"/>
          <p:cNvSpPr>
            <a:spLocks noGrp="1"/>
          </p:cNvSpPr>
          <p:nvPr>
            <p:ph type="sldNum" sz="quarter" idx="12"/>
          </p:nvPr>
        </p:nvSpPr>
        <p:spPr>
          <a:xfrm>
            <a:off x="8610600" y="6371863"/>
            <a:ext cx="2373775" cy="349612"/>
          </a:xfrm>
        </p:spPr>
        <p:txBody>
          <a:bodyPr/>
          <a:lstStyle/>
          <a:p>
            <a:fld id="{749D563A-11F8-43A6-83B7-796F7E364536}" type="slidenum">
              <a:rPr lang="en-US" smtClean="0"/>
              <a:t>37</a:t>
            </a:fld>
            <a:endParaRPr lang="en-US" dirty="0"/>
          </a:p>
        </p:txBody>
      </p:sp>
      <p:sp>
        <p:nvSpPr>
          <p:cNvPr id="9" name="Title 1"/>
          <p:cNvSpPr txBox="1">
            <a:spLocks/>
          </p:cNvSpPr>
          <p:nvPr/>
        </p:nvSpPr>
        <p:spPr>
          <a:xfrm>
            <a:off x="442787" y="171597"/>
            <a:ext cx="111561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Treatment Delays among </a:t>
            </a:r>
            <a:r>
              <a:rPr lang="en-US" b="1" dirty="0" smtClean="0"/>
              <a:t>Black NH </a:t>
            </a:r>
            <a:r>
              <a:rPr lang="en-US" b="1" dirty="0"/>
              <a:t>and Medicaid</a:t>
            </a:r>
          </a:p>
        </p:txBody>
      </p:sp>
      <p:sp>
        <p:nvSpPr>
          <p:cNvPr id="6" name="TextBox 5"/>
          <p:cNvSpPr txBox="1"/>
          <p:nvPr/>
        </p:nvSpPr>
        <p:spPr>
          <a:xfrm>
            <a:off x="6192981" y="3032855"/>
            <a:ext cx="5405984" cy="1384995"/>
          </a:xfrm>
          <a:prstGeom prst="rect">
            <a:avLst/>
          </a:prstGeom>
          <a:noFill/>
        </p:spPr>
        <p:txBody>
          <a:bodyPr wrap="square" rtlCol="0">
            <a:spAutoFit/>
          </a:bodyPr>
          <a:lstStyle/>
          <a:p>
            <a:r>
              <a:rPr lang="en-US" sz="2800" dirty="0" smtClean="0"/>
              <a:t>Black NH </a:t>
            </a:r>
            <a:r>
              <a:rPr lang="en-US" sz="2800" dirty="0"/>
              <a:t>and Medicaid patients are 2-3x more likely to have delays in initiating treatment &gt; 60 days</a:t>
            </a:r>
          </a:p>
        </p:txBody>
      </p:sp>
      <p:pic>
        <p:nvPicPr>
          <p:cNvPr id="10" name="Picture 9" descr="C:\Users\COWINKLE\Desktop\TRIP Logo_220X277.png"/>
          <p:cNvPicPr/>
          <p:nvPr/>
        </p:nvPicPr>
        <p:blipFill rotWithShape="1">
          <a:blip r:embed="rId4">
            <a:extLst>
              <a:ext uri="{28A0092B-C50C-407E-A947-70E740481C1C}">
                <a14:useLocalDpi xmlns:a14="http://schemas.microsoft.com/office/drawing/2010/main" val="0"/>
              </a:ext>
            </a:extLst>
          </a:blip>
          <a:srcRect t="31765" b="30980"/>
          <a:stretch/>
        </p:blipFill>
        <p:spPr bwMode="auto">
          <a:xfrm>
            <a:off x="10645729" y="0"/>
            <a:ext cx="1416141" cy="542053"/>
          </a:xfrm>
          <a:prstGeom prst="rect">
            <a:avLst/>
          </a:prstGeom>
          <a:noFill/>
          <a:ln>
            <a:noFill/>
          </a:ln>
          <a:extLst>
            <a:ext uri="{53640926-AAD7-44D8-BBD7-CCE9431645EC}">
              <a14:shadowObscured xmlns:a14="http://schemas.microsoft.com/office/drawing/2010/main"/>
            </a:ext>
          </a:extLst>
        </p:spPr>
      </p:pic>
      <p:sp>
        <p:nvSpPr>
          <p:cNvPr id="11" name="Flowchart: Connector 10"/>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53154" y="6235554"/>
            <a:ext cx="3183038" cy="369332"/>
          </a:xfrm>
          <a:prstGeom prst="rect">
            <a:avLst/>
          </a:prstGeom>
          <a:noFill/>
        </p:spPr>
        <p:txBody>
          <a:bodyPr wrap="square" rtlCol="0">
            <a:spAutoFit/>
          </a:bodyPr>
          <a:lstStyle/>
          <a:p>
            <a:r>
              <a:rPr lang="en-US" dirty="0" smtClean="0"/>
              <a:t>Source: MA Cancer Registry</a:t>
            </a:r>
            <a:endParaRPr lang="en-US" dirty="0"/>
          </a:p>
        </p:txBody>
      </p:sp>
    </p:spTree>
    <p:extLst>
      <p:ext uri="{BB962C8B-B14F-4D97-AF65-F5344CB8AC3E}">
        <p14:creationId xmlns:p14="http://schemas.microsoft.com/office/powerpoint/2010/main" val="13761207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11" y="348482"/>
            <a:ext cx="11272945" cy="1463715"/>
          </a:xfrm>
        </p:spPr>
        <p:txBody>
          <a:bodyPr>
            <a:normAutofit fontScale="90000"/>
          </a:bodyPr>
          <a:lstStyle/>
          <a:p>
            <a:pPr algn="ctr"/>
            <a:r>
              <a:rPr lang="en-US" b="1" i="1" dirty="0" smtClean="0">
                <a:solidFill>
                  <a:srgbClr val="FF0000"/>
                </a:solidFill>
              </a:rPr>
              <a:t>The Problem</a:t>
            </a:r>
            <a:r>
              <a:rPr lang="en-US" b="1" dirty="0" smtClean="0"/>
              <a:t>: Evidence-based </a:t>
            </a:r>
            <a:r>
              <a:rPr lang="en-US" b="1" dirty="0"/>
              <a:t>strategies for </a:t>
            </a:r>
            <a:r>
              <a:rPr lang="en-US" b="1" dirty="0" smtClean="0"/>
              <a:t>combating delays do exist, but </a:t>
            </a:r>
            <a:r>
              <a:rPr lang="en-US" b="1" dirty="0"/>
              <a:t>are not systematically implemented within or across hospitals</a:t>
            </a:r>
          </a:p>
        </p:txBody>
      </p:sp>
      <p:grpSp>
        <p:nvGrpSpPr>
          <p:cNvPr id="4" name="Group 3"/>
          <p:cNvGrpSpPr/>
          <p:nvPr/>
        </p:nvGrpSpPr>
        <p:grpSpPr>
          <a:xfrm>
            <a:off x="303769" y="2470246"/>
            <a:ext cx="3408421" cy="3598583"/>
            <a:chOff x="177344" y="1397500"/>
            <a:chExt cx="5003425" cy="4587523"/>
          </a:xfrm>
        </p:grpSpPr>
        <p:sp>
          <p:nvSpPr>
            <p:cNvPr id="5" name="TextBox 4"/>
            <p:cNvSpPr txBox="1"/>
            <p:nvPr/>
          </p:nvSpPr>
          <p:spPr>
            <a:xfrm>
              <a:off x="177344" y="5004129"/>
              <a:ext cx="5003425" cy="980894"/>
            </a:xfrm>
            <a:prstGeom prst="rect">
              <a:avLst/>
            </a:prstGeom>
            <a:noFill/>
          </p:spPr>
          <p:txBody>
            <a:bodyPr wrap="square" rtlCol="0">
              <a:spAutoFit/>
            </a:bodyPr>
            <a:lstStyle/>
            <a:p>
              <a:pPr algn="ctr"/>
              <a:r>
                <a:rPr lang="en-US" sz="2400" b="1" i="1" dirty="0" smtClean="0">
                  <a:solidFill>
                    <a:prstClr val="black"/>
                  </a:solidFill>
                </a:rPr>
                <a:t>Patient </a:t>
              </a:r>
              <a:r>
                <a:rPr lang="en-US" sz="2400" b="1" i="1" dirty="0">
                  <a:solidFill>
                    <a:prstClr val="black"/>
                  </a:solidFill>
                </a:rPr>
                <a:t>Navigation </a:t>
              </a:r>
              <a:r>
                <a:rPr lang="en-US" sz="2000" b="1" dirty="0">
                  <a:solidFill>
                    <a:prstClr val="black"/>
                  </a:solidFill>
                </a:rPr>
                <a:t>to Guide and Support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594"/>
            <a:stretch/>
          </p:blipFill>
          <p:spPr>
            <a:xfrm>
              <a:off x="1015252" y="1397500"/>
              <a:ext cx="3635680" cy="3606629"/>
            </a:xfrm>
            <a:prstGeom prst="rect">
              <a:avLst/>
            </a:prstGeom>
          </p:spPr>
        </p:pic>
      </p:grpSp>
      <p:grpSp>
        <p:nvGrpSpPr>
          <p:cNvPr id="7" name="Group 6"/>
          <p:cNvGrpSpPr/>
          <p:nvPr/>
        </p:nvGrpSpPr>
        <p:grpSpPr>
          <a:xfrm>
            <a:off x="3981970" y="2770496"/>
            <a:ext cx="3374173" cy="3194757"/>
            <a:chOff x="3823205" y="2887109"/>
            <a:chExt cx="5005030" cy="3762824"/>
          </a:xfrm>
        </p:grpSpPr>
        <p:sp>
          <p:nvSpPr>
            <p:cNvPr id="8" name="TextBox 7"/>
            <p:cNvSpPr txBox="1"/>
            <p:nvPr/>
          </p:nvSpPr>
          <p:spPr>
            <a:xfrm>
              <a:off x="3823205" y="5743676"/>
              <a:ext cx="5005030" cy="906257"/>
            </a:xfrm>
            <a:prstGeom prst="rect">
              <a:avLst/>
            </a:prstGeom>
            <a:noFill/>
          </p:spPr>
          <p:txBody>
            <a:bodyPr wrap="square" rtlCol="0">
              <a:spAutoFit/>
            </a:bodyPr>
            <a:lstStyle/>
            <a:p>
              <a:pPr algn="ctr"/>
              <a:r>
                <a:rPr lang="en-US" sz="2400" b="1" i="1" dirty="0" smtClean="0">
                  <a:solidFill>
                    <a:prstClr val="black"/>
                  </a:solidFill>
                </a:rPr>
                <a:t>Patient </a:t>
              </a:r>
              <a:r>
                <a:rPr lang="en-US" sz="2400" b="1" i="1" dirty="0">
                  <a:solidFill>
                    <a:prstClr val="black"/>
                  </a:solidFill>
                </a:rPr>
                <a:t>Registry </a:t>
              </a:r>
              <a:r>
                <a:rPr lang="en-US" sz="2000" b="1" dirty="0">
                  <a:solidFill>
                    <a:prstClr val="black"/>
                  </a:solidFill>
                </a:rPr>
                <a:t>to </a:t>
              </a:r>
              <a:r>
                <a:rPr lang="en-US" sz="2000" b="1" dirty="0" smtClean="0">
                  <a:solidFill>
                    <a:prstClr val="black"/>
                  </a:solidFill>
                </a:rPr>
                <a:t>Track</a:t>
              </a:r>
            </a:p>
            <a:p>
              <a:pPr algn="ctr"/>
              <a:r>
                <a:rPr lang="en-US" sz="2000" b="1" dirty="0" smtClean="0">
                  <a:solidFill>
                    <a:prstClr val="black"/>
                  </a:solidFill>
                </a:rPr>
                <a:t> </a:t>
              </a:r>
              <a:r>
                <a:rPr lang="en-US" sz="2000" b="1" dirty="0">
                  <a:solidFill>
                    <a:prstClr val="black"/>
                  </a:solidFill>
                </a:rPr>
                <a:t>at risk Population Over Time</a:t>
              </a:r>
            </a:p>
          </p:txBody>
        </p:sp>
        <p:grpSp>
          <p:nvGrpSpPr>
            <p:cNvPr id="9" name="Group 8"/>
            <p:cNvGrpSpPr/>
            <p:nvPr/>
          </p:nvGrpSpPr>
          <p:grpSpPr>
            <a:xfrm>
              <a:off x="4825999" y="2887109"/>
              <a:ext cx="2747311" cy="2196518"/>
              <a:chOff x="5331944" y="2861111"/>
              <a:chExt cx="2156700" cy="165610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4307" t="33729" r="35862" b="38268"/>
              <a:stretch/>
            </p:blipFill>
            <p:spPr>
              <a:xfrm>
                <a:off x="5535592" y="2908550"/>
                <a:ext cx="1947334" cy="1608665"/>
              </a:xfrm>
              <a:prstGeom prst="rect">
                <a:avLst/>
              </a:prstGeom>
            </p:spPr>
          </p:pic>
          <p:sp>
            <p:nvSpPr>
              <p:cNvPr id="11" name="Rectangle 10"/>
              <p:cNvSpPr/>
              <p:nvPr/>
            </p:nvSpPr>
            <p:spPr>
              <a:xfrm>
                <a:off x="5331944" y="2861111"/>
                <a:ext cx="241177" cy="85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7247467" y="2928816"/>
                <a:ext cx="241177" cy="85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13" name="Group 12"/>
          <p:cNvGrpSpPr/>
          <p:nvPr/>
        </p:nvGrpSpPr>
        <p:grpSpPr>
          <a:xfrm>
            <a:off x="7785100" y="2007389"/>
            <a:ext cx="3649555" cy="4714594"/>
            <a:chOff x="7623484" y="1525769"/>
            <a:chExt cx="5003424" cy="5646880"/>
          </a:xfrm>
        </p:grpSpPr>
        <p:sp>
          <p:nvSpPr>
            <p:cNvPr id="14" name="TextBox 13"/>
            <p:cNvSpPr txBox="1"/>
            <p:nvPr/>
          </p:nvSpPr>
          <p:spPr>
            <a:xfrm>
              <a:off x="7623484" y="5480946"/>
              <a:ext cx="5003424" cy="1691703"/>
            </a:xfrm>
            <a:prstGeom prst="rect">
              <a:avLst/>
            </a:prstGeom>
            <a:noFill/>
          </p:spPr>
          <p:txBody>
            <a:bodyPr wrap="square" rtlCol="0">
              <a:spAutoFit/>
            </a:bodyPr>
            <a:lstStyle/>
            <a:p>
              <a:pPr algn="ctr"/>
              <a:r>
                <a:rPr lang="en-US" sz="2000" b="1" dirty="0" smtClean="0">
                  <a:solidFill>
                    <a:prstClr val="black"/>
                  </a:solidFill>
                </a:rPr>
                <a:t>Systematic </a:t>
              </a:r>
              <a:r>
                <a:rPr lang="en-US" sz="2000" b="1" dirty="0">
                  <a:solidFill>
                    <a:prstClr val="black"/>
                  </a:solidFill>
                </a:rPr>
                <a:t>screening </a:t>
              </a:r>
              <a:r>
                <a:rPr lang="en-US" sz="2000" b="1" dirty="0" smtClean="0">
                  <a:solidFill>
                    <a:prstClr val="black"/>
                  </a:solidFill>
                </a:rPr>
                <a:t>to address </a:t>
              </a:r>
              <a:r>
                <a:rPr lang="en-US" sz="2400" b="1" i="1" dirty="0">
                  <a:solidFill>
                    <a:prstClr val="black"/>
                  </a:solidFill>
                </a:rPr>
                <a:t>Social Barriers</a:t>
              </a:r>
              <a:r>
                <a:rPr lang="en-US" sz="2400" b="1" dirty="0">
                  <a:solidFill>
                    <a:prstClr val="black"/>
                  </a:solidFill>
                </a:rPr>
                <a:t> </a:t>
              </a:r>
              <a:r>
                <a:rPr lang="en-US" sz="2000" b="1" dirty="0">
                  <a:solidFill>
                    <a:prstClr val="black"/>
                  </a:solidFill>
                </a:rPr>
                <a:t>to Care</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816" y="1525769"/>
              <a:ext cx="4195440" cy="3779675"/>
            </a:xfrm>
            <a:prstGeom prst="rect">
              <a:avLst/>
            </a:prstGeom>
          </p:spPr>
        </p:pic>
      </p:grpSp>
      <p:sp>
        <p:nvSpPr>
          <p:cNvPr id="16" name="Slide Number Placeholder 15"/>
          <p:cNvSpPr>
            <a:spLocks noGrp="1"/>
          </p:cNvSpPr>
          <p:nvPr>
            <p:ph type="sldNum" sz="quarter" idx="12"/>
          </p:nvPr>
        </p:nvSpPr>
        <p:spPr/>
        <p:txBody>
          <a:bodyPr/>
          <a:lstStyle/>
          <a:p>
            <a:fld id="{E860F963-8068-41FF-8F08-0BCAC939B687}" type="slidenum">
              <a:rPr lang="en-US" smtClean="0"/>
              <a:t>38</a:t>
            </a:fld>
            <a:endParaRPr lang="en-US" dirty="0"/>
          </a:p>
        </p:txBody>
      </p:sp>
    </p:spTree>
    <p:extLst>
      <p:ext uri="{BB962C8B-B14F-4D97-AF65-F5344CB8AC3E}">
        <p14:creationId xmlns:p14="http://schemas.microsoft.com/office/powerpoint/2010/main" val="13030067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46" y="1218711"/>
            <a:ext cx="12211346" cy="5639289"/>
          </a:xfrm>
          <a:prstGeom prst="rect">
            <a:avLst/>
          </a:prstGeom>
        </p:spPr>
      </p:pic>
      <p:sp>
        <p:nvSpPr>
          <p:cNvPr id="8" name="Title 1">
            <a:extLst>
              <a:ext uri="{FF2B5EF4-FFF2-40B4-BE49-F238E27FC236}">
                <a16:creationId xmlns:a16="http://schemas.microsoft.com/office/drawing/2014/main" id="{5E4D7E72-743C-5841-BEDA-C69B218309E6}"/>
              </a:ext>
            </a:extLst>
          </p:cNvPr>
          <p:cNvSpPr>
            <a:spLocks noGrp="1"/>
          </p:cNvSpPr>
          <p:nvPr>
            <p:ph type="title"/>
          </p:nvPr>
        </p:nvSpPr>
        <p:spPr>
          <a:xfrm>
            <a:off x="581392" y="101400"/>
            <a:ext cx="10515600" cy="1325563"/>
          </a:xfrm>
        </p:spPr>
        <p:txBody>
          <a:bodyPr/>
          <a:lstStyle/>
          <a:p>
            <a:r>
              <a:rPr lang="en-US" b="1" dirty="0" smtClean="0"/>
              <a:t>City-Wide Collaboration</a:t>
            </a:r>
            <a:endParaRPr lang="en-US" b="1" dirty="0"/>
          </a:p>
        </p:txBody>
      </p:sp>
      <p:pic>
        <p:nvPicPr>
          <p:cNvPr id="3" name="Picture 2"/>
          <p:cNvPicPr>
            <a:picLocks noChangeAspect="1"/>
          </p:cNvPicPr>
          <p:nvPr/>
        </p:nvPicPr>
        <p:blipFill>
          <a:blip r:embed="rId4"/>
          <a:stretch>
            <a:fillRect/>
          </a:stretch>
        </p:blipFill>
        <p:spPr>
          <a:xfrm>
            <a:off x="665168" y="1680597"/>
            <a:ext cx="10553091" cy="1322947"/>
          </a:xfrm>
          <a:prstGeom prst="rect">
            <a:avLst/>
          </a:prstGeom>
        </p:spPr>
      </p:pic>
      <p:pic>
        <p:nvPicPr>
          <p:cNvPr id="6" name="Picture 5"/>
          <p:cNvPicPr>
            <a:picLocks noChangeAspect="1"/>
          </p:cNvPicPr>
          <p:nvPr/>
        </p:nvPicPr>
        <p:blipFill rotWithShape="1">
          <a:blip r:embed="rId5"/>
          <a:srcRect l="-2153" t="5024" r="45558" b="-4747"/>
          <a:stretch/>
        </p:blipFill>
        <p:spPr>
          <a:xfrm>
            <a:off x="152398" y="3608357"/>
            <a:ext cx="6310669" cy="2133978"/>
          </a:xfrm>
          <a:prstGeom prst="rect">
            <a:avLst/>
          </a:prstGeom>
        </p:spPr>
      </p:pic>
      <p:pic>
        <p:nvPicPr>
          <p:cNvPr id="10" name="Picture 9"/>
          <p:cNvPicPr>
            <a:picLocks noChangeAspect="1"/>
          </p:cNvPicPr>
          <p:nvPr/>
        </p:nvPicPr>
        <p:blipFill>
          <a:blip r:embed="rId6"/>
          <a:stretch>
            <a:fillRect/>
          </a:stretch>
        </p:blipFill>
        <p:spPr>
          <a:xfrm>
            <a:off x="665168" y="5742335"/>
            <a:ext cx="8650974" cy="1115665"/>
          </a:xfrm>
          <a:prstGeom prst="rect">
            <a:avLst/>
          </a:prstGeom>
        </p:spPr>
      </p:pic>
      <p:pic>
        <p:nvPicPr>
          <p:cNvPr id="12" name="Picture 11"/>
          <p:cNvPicPr>
            <a:picLocks noChangeAspect="1"/>
          </p:cNvPicPr>
          <p:nvPr/>
        </p:nvPicPr>
        <p:blipFill>
          <a:blip r:embed="rId7"/>
          <a:stretch>
            <a:fillRect/>
          </a:stretch>
        </p:blipFill>
        <p:spPr>
          <a:xfrm>
            <a:off x="511052" y="3220498"/>
            <a:ext cx="3164098" cy="646232"/>
          </a:xfrm>
          <a:prstGeom prst="rect">
            <a:avLst/>
          </a:prstGeom>
        </p:spPr>
      </p:pic>
      <p:pic>
        <p:nvPicPr>
          <p:cNvPr id="5" name="Picture 4"/>
          <p:cNvPicPr>
            <a:picLocks noChangeAspect="1"/>
          </p:cNvPicPr>
          <p:nvPr/>
        </p:nvPicPr>
        <p:blipFill>
          <a:blip r:embed="rId8"/>
          <a:stretch>
            <a:fillRect/>
          </a:stretch>
        </p:blipFill>
        <p:spPr>
          <a:xfrm>
            <a:off x="6634811" y="4399843"/>
            <a:ext cx="2755631" cy="835224"/>
          </a:xfrm>
          <a:prstGeom prst="rect">
            <a:avLst/>
          </a:prstGeom>
        </p:spPr>
      </p:pic>
      <p:pic>
        <p:nvPicPr>
          <p:cNvPr id="7" name="Picture 6"/>
          <p:cNvPicPr>
            <a:picLocks noChangeAspect="1"/>
          </p:cNvPicPr>
          <p:nvPr/>
        </p:nvPicPr>
        <p:blipFill>
          <a:blip r:embed="rId9"/>
          <a:stretch>
            <a:fillRect/>
          </a:stretch>
        </p:blipFill>
        <p:spPr>
          <a:xfrm>
            <a:off x="9660016" y="4384734"/>
            <a:ext cx="2383743" cy="695004"/>
          </a:xfrm>
          <a:prstGeom prst="rect">
            <a:avLst/>
          </a:prstGeom>
        </p:spPr>
      </p:pic>
      <p:pic>
        <p:nvPicPr>
          <p:cNvPr id="9" name="Picture 8"/>
          <p:cNvPicPr>
            <a:picLocks noChangeAspect="1"/>
          </p:cNvPicPr>
          <p:nvPr/>
        </p:nvPicPr>
        <p:blipFill>
          <a:blip r:embed="rId10"/>
          <a:stretch>
            <a:fillRect/>
          </a:stretch>
        </p:blipFill>
        <p:spPr>
          <a:xfrm>
            <a:off x="6926481" y="3648957"/>
            <a:ext cx="1694835" cy="810838"/>
          </a:xfrm>
          <a:prstGeom prst="rect">
            <a:avLst/>
          </a:prstGeom>
        </p:spPr>
      </p:pic>
      <p:pic>
        <p:nvPicPr>
          <p:cNvPr id="13" name="Picture 12"/>
          <p:cNvPicPr>
            <a:picLocks noChangeAspect="1"/>
          </p:cNvPicPr>
          <p:nvPr/>
        </p:nvPicPr>
        <p:blipFill>
          <a:blip r:embed="rId11"/>
          <a:stretch>
            <a:fillRect/>
          </a:stretch>
        </p:blipFill>
        <p:spPr>
          <a:xfrm>
            <a:off x="9143736" y="3526758"/>
            <a:ext cx="3048264" cy="926672"/>
          </a:xfrm>
          <a:prstGeom prst="rect">
            <a:avLst/>
          </a:prstGeom>
        </p:spPr>
      </p:pic>
      <p:pic>
        <p:nvPicPr>
          <p:cNvPr id="14" name="Picture 13"/>
          <p:cNvPicPr>
            <a:picLocks noChangeAspect="1"/>
          </p:cNvPicPr>
          <p:nvPr/>
        </p:nvPicPr>
        <p:blipFill>
          <a:blip r:embed="rId12"/>
          <a:stretch>
            <a:fillRect/>
          </a:stretch>
        </p:blipFill>
        <p:spPr>
          <a:xfrm>
            <a:off x="9408076" y="5170168"/>
            <a:ext cx="2328874" cy="402371"/>
          </a:xfrm>
          <a:prstGeom prst="rect">
            <a:avLst/>
          </a:prstGeom>
        </p:spPr>
      </p:pic>
      <p:pic>
        <p:nvPicPr>
          <p:cNvPr id="15" name="Picture 14"/>
          <p:cNvPicPr>
            <a:picLocks noChangeAspect="1"/>
          </p:cNvPicPr>
          <p:nvPr/>
        </p:nvPicPr>
        <p:blipFill>
          <a:blip r:embed="rId13"/>
          <a:stretch>
            <a:fillRect/>
          </a:stretch>
        </p:blipFill>
        <p:spPr>
          <a:xfrm>
            <a:off x="7165208" y="5170168"/>
            <a:ext cx="1694835" cy="317019"/>
          </a:xfrm>
          <a:prstGeom prst="rect">
            <a:avLst/>
          </a:prstGeom>
        </p:spPr>
      </p:pic>
      <p:sp>
        <p:nvSpPr>
          <p:cNvPr id="18" name="TextBox 17"/>
          <p:cNvSpPr txBox="1"/>
          <p:nvPr/>
        </p:nvSpPr>
        <p:spPr>
          <a:xfrm>
            <a:off x="6311932" y="3265472"/>
            <a:ext cx="4267707" cy="461665"/>
          </a:xfrm>
          <a:prstGeom prst="rect">
            <a:avLst/>
          </a:prstGeom>
          <a:noFill/>
        </p:spPr>
        <p:txBody>
          <a:bodyPr wrap="none" rtlCol="0">
            <a:spAutoFit/>
          </a:bodyPr>
          <a:lstStyle/>
          <a:p>
            <a:r>
              <a:rPr lang="en-US" sz="2400" b="1" dirty="0" smtClean="0"/>
              <a:t>Local Academic Medical Centers</a:t>
            </a:r>
            <a:endParaRPr lang="en-US" sz="2400" b="1" dirty="0"/>
          </a:p>
        </p:txBody>
      </p:sp>
      <p:sp>
        <p:nvSpPr>
          <p:cNvPr id="17" name="TextBox 16"/>
          <p:cNvSpPr txBox="1"/>
          <p:nvPr/>
        </p:nvSpPr>
        <p:spPr>
          <a:xfrm>
            <a:off x="581392" y="1236365"/>
            <a:ext cx="2133084" cy="461665"/>
          </a:xfrm>
          <a:prstGeom prst="rect">
            <a:avLst/>
          </a:prstGeom>
          <a:noFill/>
        </p:spPr>
        <p:txBody>
          <a:bodyPr wrap="none" rtlCol="0">
            <a:spAutoFit/>
          </a:bodyPr>
          <a:lstStyle/>
          <a:p>
            <a:r>
              <a:rPr lang="en-US" sz="2400" b="1" dirty="0" smtClean="0"/>
              <a:t>Research Leads</a:t>
            </a:r>
            <a:endParaRPr lang="en-US" sz="2400" b="1" dirty="0"/>
          </a:p>
        </p:txBody>
      </p:sp>
      <p:pic>
        <p:nvPicPr>
          <p:cNvPr id="11" name="Picture 10"/>
          <p:cNvPicPr>
            <a:picLocks noChangeAspect="1"/>
          </p:cNvPicPr>
          <p:nvPr/>
        </p:nvPicPr>
        <p:blipFill>
          <a:blip r:embed="rId14"/>
          <a:stretch>
            <a:fillRect/>
          </a:stretch>
        </p:blipFill>
        <p:spPr>
          <a:xfrm>
            <a:off x="9929393" y="59032"/>
            <a:ext cx="2200847" cy="993734"/>
          </a:xfrm>
          <a:prstGeom prst="rect">
            <a:avLst/>
          </a:prstGeom>
        </p:spPr>
      </p:pic>
    </p:spTree>
    <p:extLst>
      <p:ext uri="{BB962C8B-B14F-4D97-AF65-F5344CB8AC3E}">
        <p14:creationId xmlns:p14="http://schemas.microsoft.com/office/powerpoint/2010/main" val="3867842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77" y="506758"/>
            <a:ext cx="11641015" cy="1325563"/>
          </a:xfrm>
        </p:spPr>
        <p:txBody>
          <a:bodyPr>
            <a:noAutofit/>
          </a:bodyPr>
          <a:lstStyle/>
          <a:p>
            <a:pPr algn="ctr"/>
            <a:r>
              <a:rPr lang="en-US" sz="4000" b="1" dirty="0"/>
              <a:t>Breast Cancer Incidence and Death Rates</a:t>
            </a:r>
            <a:br>
              <a:rPr lang="en-US" sz="4000" b="1" dirty="0"/>
            </a:br>
            <a:r>
              <a:rPr lang="en-US" sz="4000" b="1" dirty="0"/>
              <a:t>United States, 1975-2020</a:t>
            </a:r>
            <a:br>
              <a:rPr lang="en-US" sz="4000" b="1" dirty="0"/>
            </a:br>
            <a:endParaRPr lang="en-US" sz="4000" b="1" dirty="0"/>
          </a:p>
        </p:txBody>
      </p:sp>
      <p:pic>
        <p:nvPicPr>
          <p:cNvPr id="7" name="Picture 2" descr="Graph showing actual and projected incidence rates for female breast cancer by race, United States, 1975 to 202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4024" y="1883454"/>
            <a:ext cx="5555776" cy="3968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aph showing actual and projected death rates for female breast cancer by race, United States, 1975 to 202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199" y="1828214"/>
            <a:ext cx="5633113" cy="40236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9006" y="6488668"/>
            <a:ext cx="6583680" cy="261610"/>
          </a:xfrm>
          <a:prstGeom prst="rect">
            <a:avLst/>
          </a:prstGeom>
          <a:noFill/>
        </p:spPr>
        <p:txBody>
          <a:bodyPr wrap="square" rtlCol="0">
            <a:spAutoFit/>
          </a:bodyPr>
          <a:lstStyle/>
          <a:p>
            <a:r>
              <a:rPr lang="en-US" sz="1100" dirty="0"/>
              <a:t>Division of Cancer Prevention and Control Centers for Disease Control and Prevention (2018). </a:t>
            </a:r>
          </a:p>
        </p:txBody>
      </p:sp>
    </p:spTree>
    <p:extLst>
      <p:ext uri="{BB962C8B-B14F-4D97-AF65-F5344CB8AC3E}">
        <p14:creationId xmlns:p14="http://schemas.microsoft.com/office/powerpoint/2010/main" val="1180028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12468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B050"/>
                </a:solidFill>
              </a:rPr>
              <a:t>The Research Question</a:t>
            </a:r>
          </a:p>
        </p:txBody>
      </p:sp>
      <p:sp>
        <p:nvSpPr>
          <p:cNvPr id="5" name="Content Placeholder 2"/>
          <p:cNvSpPr txBox="1">
            <a:spLocks noGrp="1"/>
          </p:cNvSpPr>
          <p:nvPr>
            <p:ph idx="1"/>
          </p:nvPr>
        </p:nvSpPr>
        <p:spPr>
          <a:xfrm>
            <a:off x="838200" y="3180896"/>
            <a:ext cx="10689771" cy="1766661"/>
          </a:xfrm>
          <a:prstGeom prst="rect">
            <a:avLst/>
          </a:prstGeom>
          <a:solidFill>
            <a:schemeClr val="accent6"/>
          </a:solidFill>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3600" dirty="0">
                <a:solidFill>
                  <a:schemeClr val="bg1"/>
                </a:solidFill>
              </a:rPr>
              <a:t>“Can we </a:t>
            </a:r>
            <a:r>
              <a:rPr lang="en-US" sz="3600" u="sng" dirty="0">
                <a:solidFill>
                  <a:schemeClr val="bg1"/>
                </a:solidFill>
              </a:rPr>
              <a:t>systematically implement</a:t>
            </a:r>
            <a:r>
              <a:rPr lang="en-US" sz="3600" dirty="0">
                <a:solidFill>
                  <a:schemeClr val="bg1"/>
                </a:solidFill>
              </a:rPr>
              <a:t> evidence-based  </a:t>
            </a:r>
            <a:r>
              <a:rPr lang="en-US" sz="3600" dirty="0" smtClean="0">
                <a:solidFill>
                  <a:schemeClr val="bg1"/>
                </a:solidFill>
              </a:rPr>
              <a:t>navigation </a:t>
            </a:r>
            <a:r>
              <a:rPr lang="en-US" sz="3600" u="sng" dirty="0" smtClean="0">
                <a:solidFill>
                  <a:schemeClr val="bg1"/>
                </a:solidFill>
              </a:rPr>
              <a:t>across </a:t>
            </a:r>
            <a:r>
              <a:rPr lang="en-US" sz="3600" u="sng" dirty="0">
                <a:solidFill>
                  <a:schemeClr val="bg1"/>
                </a:solidFill>
              </a:rPr>
              <a:t>the city of Boston </a:t>
            </a:r>
            <a:r>
              <a:rPr lang="en-US" sz="3600" dirty="0">
                <a:solidFill>
                  <a:schemeClr val="bg1"/>
                </a:solidFill>
              </a:rPr>
              <a:t>to reduce delays in care for women?”</a:t>
            </a:r>
          </a:p>
        </p:txBody>
      </p:sp>
      <p:sp>
        <p:nvSpPr>
          <p:cNvPr id="6" name="Flowchart: Connector 5"/>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074494" y="59032"/>
            <a:ext cx="2055746" cy="928218"/>
          </a:xfrm>
          <a:prstGeom prst="rect">
            <a:avLst/>
          </a:prstGeom>
        </p:spPr>
      </p:pic>
    </p:spTree>
    <p:extLst>
      <p:ext uri="{BB962C8B-B14F-4D97-AF65-F5344CB8AC3E}">
        <p14:creationId xmlns:p14="http://schemas.microsoft.com/office/powerpoint/2010/main" val="34049747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1438" b="85289"/>
          <a:stretch/>
        </p:blipFill>
        <p:spPr>
          <a:xfrm>
            <a:off x="265539" y="179594"/>
            <a:ext cx="7667350" cy="1346331"/>
          </a:xfrm>
          <a:prstGeom prst="rect">
            <a:avLst/>
          </a:prstGeom>
        </p:spPr>
      </p:pic>
      <p:pic>
        <p:nvPicPr>
          <p:cNvPr id="3" name="Picture 2" descr="C:\Users\COWINKLE\Desktop\TRIP Logo_220X277.png"/>
          <p:cNvPicPr/>
          <p:nvPr/>
        </p:nvPicPr>
        <p:blipFill rotWithShape="1">
          <a:blip r:embed="rId4">
            <a:extLst>
              <a:ext uri="{28A0092B-C50C-407E-A947-70E740481C1C}">
                <a14:useLocalDpi xmlns:a14="http://schemas.microsoft.com/office/drawing/2010/main" val="0"/>
              </a:ext>
            </a:extLst>
          </a:blip>
          <a:srcRect t="31765" b="30980"/>
          <a:stretch/>
        </p:blipFill>
        <p:spPr bwMode="auto">
          <a:xfrm>
            <a:off x="9938656" y="179594"/>
            <a:ext cx="2062357" cy="816971"/>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5329083" y="1617911"/>
            <a:ext cx="667193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panose="020F0502020204030204"/>
                <a:ea typeface="+mn-ea"/>
                <a:cs typeface="+mn-cs"/>
              </a:rPr>
              <a:t>“Elimination of health disparities requires a paradigm shift from individual or institutional responsibility to regional responsibility; this revised focus is critical to address delivery gaps that promote disparities, and presses institutions to work collaboratively to take responsibility for events that occur outside of their walls.”</a:t>
            </a:r>
          </a:p>
        </p:txBody>
      </p:sp>
      <p:sp>
        <p:nvSpPr>
          <p:cNvPr id="5" name="TextBox 4"/>
          <p:cNvSpPr txBox="1"/>
          <p:nvPr/>
        </p:nvSpPr>
        <p:spPr>
          <a:xfrm>
            <a:off x="581891" y="6345382"/>
            <a:ext cx="6456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Journal of General Internal Medicine, volume 36</a:t>
            </a:r>
          </a:p>
        </p:txBody>
      </p:sp>
      <p:pic>
        <p:nvPicPr>
          <p:cNvPr id="6" name="Picture 5">
            <a:extLst>
              <a:ext uri="{FF2B5EF4-FFF2-40B4-BE49-F238E27FC236}">
                <a16:creationId xmlns:a16="http://schemas.microsoft.com/office/drawing/2014/main" id="{5A7373B0-958B-8039-9383-E35A32433784}"/>
              </a:ext>
            </a:extLst>
          </p:cNvPr>
          <p:cNvPicPr>
            <a:picLocks noChangeAspect="1"/>
          </p:cNvPicPr>
          <p:nvPr/>
        </p:nvPicPr>
        <p:blipFill rotWithShape="1">
          <a:blip r:embed="rId5"/>
          <a:srcRect t="18143" r="9796"/>
          <a:stretch/>
        </p:blipFill>
        <p:spPr>
          <a:xfrm>
            <a:off x="396776" y="1617911"/>
            <a:ext cx="4741934" cy="2983586"/>
          </a:xfrm>
          <a:prstGeom prst="rect">
            <a:avLst/>
          </a:prstGeom>
        </p:spPr>
      </p:pic>
    </p:spTree>
    <p:extLst>
      <p:ext uri="{BB962C8B-B14F-4D97-AF65-F5344CB8AC3E}">
        <p14:creationId xmlns:p14="http://schemas.microsoft.com/office/powerpoint/2010/main" val="22381088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655"/>
            <a:ext cx="10049912" cy="1325563"/>
          </a:xfrm>
        </p:spPr>
        <p:txBody>
          <a:bodyPr>
            <a:normAutofit/>
          </a:bodyPr>
          <a:lstStyle/>
          <a:p>
            <a:pPr algn="ctr"/>
            <a:r>
              <a:rPr lang="en-US" sz="4000" b="1" dirty="0" smtClean="0"/>
              <a:t>Research Methods</a:t>
            </a:r>
            <a:endParaRPr lang="en-US" sz="4000" b="1" dirty="0"/>
          </a:p>
        </p:txBody>
      </p:sp>
      <p:sp>
        <p:nvSpPr>
          <p:cNvPr id="3" name="Content Placeholder 2"/>
          <p:cNvSpPr>
            <a:spLocks noGrp="1"/>
          </p:cNvSpPr>
          <p:nvPr>
            <p:ph idx="1"/>
          </p:nvPr>
        </p:nvSpPr>
        <p:spPr/>
        <p:txBody>
          <a:bodyPr>
            <a:normAutofit lnSpcReduction="10000"/>
          </a:bodyPr>
          <a:lstStyle/>
          <a:p>
            <a:r>
              <a:rPr lang="en-US" u="sng" dirty="0" smtClean="0"/>
              <a:t>Community-engaged implementation science:</a:t>
            </a:r>
            <a:r>
              <a:rPr lang="en-US" dirty="0" smtClean="0"/>
              <a:t> </a:t>
            </a:r>
            <a:r>
              <a:rPr lang="en-US" dirty="0"/>
              <a:t>I</a:t>
            </a:r>
            <a:r>
              <a:rPr lang="en-US" dirty="0" smtClean="0"/>
              <a:t>ntegrating evidence-based interventions in partnership with key stakeholders</a:t>
            </a:r>
          </a:p>
          <a:p>
            <a:pPr marL="0" indent="0">
              <a:buNone/>
            </a:pPr>
            <a:endParaRPr lang="en-US" dirty="0" smtClean="0"/>
          </a:p>
          <a:p>
            <a:r>
              <a:rPr lang="en-US" u="sng" dirty="0" smtClean="0"/>
              <a:t>Type </a:t>
            </a:r>
            <a:r>
              <a:rPr lang="en-US" u="sng" dirty="0"/>
              <a:t>1 hybrid clinical effectiveness-implementation </a:t>
            </a:r>
            <a:r>
              <a:rPr lang="en-US" u="sng" dirty="0" smtClean="0"/>
              <a:t>trial:</a:t>
            </a:r>
          </a:p>
          <a:p>
            <a:pPr lvl="1"/>
            <a:r>
              <a:rPr lang="en-US" sz="2800" i="1" dirty="0" smtClean="0">
                <a:solidFill>
                  <a:srgbClr val="FF0000"/>
                </a:solidFill>
              </a:rPr>
              <a:t>Clinical outcomes</a:t>
            </a:r>
            <a:r>
              <a:rPr lang="en-US" sz="2800" dirty="0" smtClean="0"/>
              <a:t>: time to initiation of treatment; quality of care</a:t>
            </a:r>
          </a:p>
          <a:p>
            <a:pPr lvl="1"/>
            <a:r>
              <a:rPr lang="en-US" sz="2800" i="1" dirty="0" smtClean="0">
                <a:solidFill>
                  <a:srgbClr val="0070C0"/>
                </a:solidFill>
              </a:rPr>
              <a:t>Implementation outcomes</a:t>
            </a:r>
            <a:r>
              <a:rPr lang="en-US" sz="2800" dirty="0" smtClean="0"/>
              <a:t>: acceptability, adoption, fidelity to protocol, sustainability, and cost</a:t>
            </a:r>
          </a:p>
          <a:p>
            <a:pPr marL="457200" lvl="1" indent="0">
              <a:buNone/>
            </a:pPr>
            <a:endParaRPr lang="en-US" sz="2800" dirty="0"/>
          </a:p>
          <a:p>
            <a:r>
              <a:rPr lang="en-US" u="sng" dirty="0"/>
              <a:t>Pragmatic clinical trial:</a:t>
            </a:r>
            <a:r>
              <a:rPr lang="en-US" dirty="0"/>
              <a:t> Cluster stepped wedge study design allows for rolling out iteratively in real life practice settings</a:t>
            </a:r>
          </a:p>
          <a:p>
            <a:pPr marL="457200" lvl="1" indent="0">
              <a:buNone/>
            </a:pPr>
            <a:endParaRPr lang="en-US" sz="2800" dirty="0" smtClean="0"/>
          </a:p>
          <a:p>
            <a:endParaRPr lang="en-US" dirty="0" smtClean="0"/>
          </a:p>
          <a:p>
            <a:endParaRPr lang="en-US" b="1" i="1" dirty="0" smtClean="0"/>
          </a:p>
        </p:txBody>
      </p:sp>
      <p:sp>
        <p:nvSpPr>
          <p:cNvPr id="4" name="Slide Number Placeholder 3"/>
          <p:cNvSpPr>
            <a:spLocks noGrp="1"/>
          </p:cNvSpPr>
          <p:nvPr>
            <p:ph type="sldNum" sz="quarter" idx="12"/>
          </p:nvPr>
        </p:nvSpPr>
        <p:spPr/>
        <p:txBody>
          <a:bodyPr/>
          <a:lstStyle/>
          <a:p>
            <a:fld id="{749D563A-11F8-43A6-83B7-796F7E364536}" type="slidenum">
              <a:rPr lang="en-US" smtClean="0"/>
              <a:t>42</a:t>
            </a:fld>
            <a:endParaRPr lang="en-US" dirty="0"/>
          </a:p>
        </p:txBody>
      </p:sp>
      <p:pic>
        <p:nvPicPr>
          <p:cNvPr id="7" name="Picture 6" descr="C:\Users\COWINKLE\Desktop\TRIP Logo_220X277.png"/>
          <p:cNvPicPr/>
          <p:nvPr/>
        </p:nvPicPr>
        <p:blipFill rotWithShape="1">
          <a:blip r:embed="rId2">
            <a:extLst>
              <a:ext uri="{28A0092B-C50C-407E-A947-70E740481C1C}">
                <a14:useLocalDpi xmlns:a14="http://schemas.microsoft.com/office/drawing/2010/main" val="0"/>
              </a:ext>
            </a:extLst>
          </a:blip>
          <a:srcRect t="31765" b="30980"/>
          <a:stretch/>
        </p:blipFill>
        <p:spPr bwMode="auto">
          <a:xfrm>
            <a:off x="9900158" y="90797"/>
            <a:ext cx="2062357" cy="816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634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63" y="81994"/>
            <a:ext cx="10515600" cy="1325563"/>
          </a:xfrm>
        </p:spPr>
        <p:txBody>
          <a:bodyPr/>
          <a:lstStyle/>
          <a:p>
            <a:r>
              <a:rPr lang="en-US" dirty="0"/>
              <a:t>Stakeholder groups</a:t>
            </a:r>
          </a:p>
        </p:txBody>
      </p:sp>
      <p:graphicFrame>
        <p:nvGraphicFramePr>
          <p:cNvPr id="4" name="Diagram 3">
            <a:extLst>
              <a:ext uri="{FF2B5EF4-FFF2-40B4-BE49-F238E27FC236}">
                <a16:creationId xmlns:a16="http://schemas.microsoft.com/office/drawing/2014/main" id="{06DA3DF0-9588-1D4F-A0B9-9B4E1A90BB06}"/>
              </a:ext>
            </a:extLst>
          </p:cNvPr>
          <p:cNvGraphicFramePr/>
          <p:nvPr>
            <p:extLst/>
          </p:nvPr>
        </p:nvGraphicFramePr>
        <p:xfrm>
          <a:off x="-655872" y="4243753"/>
          <a:ext cx="5775616" cy="2545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2E7AAD59-AC68-E34E-AC0A-57ABB37CB547}"/>
              </a:ext>
            </a:extLst>
          </p:cNvPr>
          <p:cNvGraphicFramePr/>
          <p:nvPr>
            <p:extLst/>
          </p:nvPr>
        </p:nvGraphicFramePr>
        <p:xfrm>
          <a:off x="5579592" y="4436262"/>
          <a:ext cx="5778658" cy="24707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CE6D8BAE-130C-6440-8C46-5F47C5A49855}"/>
              </a:ext>
            </a:extLst>
          </p:cNvPr>
          <p:cNvGraphicFramePr/>
          <p:nvPr>
            <p:extLst/>
          </p:nvPr>
        </p:nvGraphicFramePr>
        <p:xfrm>
          <a:off x="4040571" y="-151595"/>
          <a:ext cx="5058570" cy="21501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E93BF850-A664-5B47-B5EF-E3130E62E265}"/>
              </a:ext>
            </a:extLst>
          </p:cNvPr>
          <p:cNvGraphicFramePr/>
          <p:nvPr>
            <p:extLst/>
          </p:nvPr>
        </p:nvGraphicFramePr>
        <p:xfrm>
          <a:off x="7923050" y="670299"/>
          <a:ext cx="4245916" cy="205973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 name="Diagram 7">
            <a:extLst>
              <a:ext uri="{FF2B5EF4-FFF2-40B4-BE49-F238E27FC236}">
                <a16:creationId xmlns:a16="http://schemas.microsoft.com/office/drawing/2014/main" id="{EDFBDA71-6665-F242-A427-B850860C486D}"/>
              </a:ext>
            </a:extLst>
          </p:cNvPr>
          <p:cNvGraphicFramePr/>
          <p:nvPr>
            <p:extLst/>
          </p:nvPr>
        </p:nvGraphicFramePr>
        <p:xfrm>
          <a:off x="8174353" y="2170040"/>
          <a:ext cx="3694253" cy="362496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9" name="Diagram 8">
            <a:extLst>
              <a:ext uri="{FF2B5EF4-FFF2-40B4-BE49-F238E27FC236}">
                <a16:creationId xmlns:a16="http://schemas.microsoft.com/office/drawing/2014/main" id="{D9824858-F2FE-EA4F-B3DB-44536A1D45DD}"/>
              </a:ext>
            </a:extLst>
          </p:cNvPr>
          <p:cNvGraphicFramePr/>
          <p:nvPr>
            <p:extLst/>
          </p:nvPr>
        </p:nvGraphicFramePr>
        <p:xfrm>
          <a:off x="-1007340" y="1318861"/>
          <a:ext cx="4937648" cy="279421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0" name="Diagram 9">
            <a:extLst>
              <a:ext uri="{FF2B5EF4-FFF2-40B4-BE49-F238E27FC236}">
                <a16:creationId xmlns:a16="http://schemas.microsoft.com/office/drawing/2014/main" id="{CDB55D0D-48F6-3641-8DCD-80F07A219E49}"/>
              </a:ext>
            </a:extLst>
          </p:cNvPr>
          <p:cNvGraphicFramePr/>
          <p:nvPr>
            <p:extLst/>
          </p:nvPr>
        </p:nvGraphicFramePr>
        <p:xfrm>
          <a:off x="2962866" y="1188181"/>
          <a:ext cx="2599407" cy="2152555"/>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2" name="Diagram 11">
            <a:extLst>
              <a:ext uri="{FF2B5EF4-FFF2-40B4-BE49-F238E27FC236}">
                <a16:creationId xmlns:a16="http://schemas.microsoft.com/office/drawing/2014/main" id="{BEAC344C-34AC-2446-9D90-9F2CCEC50F4B}"/>
              </a:ext>
            </a:extLst>
          </p:cNvPr>
          <p:cNvGraphicFramePr/>
          <p:nvPr>
            <p:extLst/>
          </p:nvPr>
        </p:nvGraphicFramePr>
        <p:xfrm>
          <a:off x="5607992" y="1286950"/>
          <a:ext cx="3218539" cy="2245236"/>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pic>
        <p:nvPicPr>
          <p:cNvPr id="13" name="Picture 12"/>
          <p:cNvPicPr>
            <a:picLocks noChangeAspect="1"/>
          </p:cNvPicPr>
          <p:nvPr/>
        </p:nvPicPr>
        <p:blipFill>
          <a:blip r:embed="rId43"/>
          <a:stretch>
            <a:fillRect/>
          </a:stretch>
        </p:blipFill>
        <p:spPr>
          <a:xfrm>
            <a:off x="10637379" y="59032"/>
            <a:ext cx="1492861" cy="674062"/>
          </a:xfrm>
          <a:prstGeom prst="rect">
            <a:avLst/>
          </a:prstGeom>
        </p:spPr>
      </p:pic>
      <p:grpSp>
        <p:nvGrpSpPr>
          <p:cNvPr id="14" name="Group 13"/>
          <p:cNvGrpSpPr/>
          <p:nvPr/>
        </p:nvGrpSpPr>
        <p:grpSpPr>
          <a:xfrm>
            <a:off x="8867966" y="2404238"/>
            <a:ext cx="2889963" cy="999092"/>
            <a:chOff x="3327623" y="1126058"/>
            <a:chExt cx="925947" cy="482452"/>
          </a:xfrm>
        </p:grpSpPr>
        <p:sp>
          <p:nvSpPr>
            <p:cNvPr id="15" name="Rectangle 14"/>
            <p:cNvSpPr/>
            <p:nvPr/>
          </p:nvSpPr>
          <p:spPr>
            <a:xfrm>
              <a:off x="3327623" y="1126058"/>
              <a:ext cx="916095" cy="458047"/>
            </a:xfrm>
            <a:prstGeom prst="rect">
              <a:avLst/>
            </a:pr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TextBox 15"/>
            <p:cNvSpPr txBox="1"/>
            <p:nvPr/>
          </p:nvSpPr>
          <p:spPr>
            <a:xfrm>
              <a:off x="3337475" y="1298651"/>
              <a:ext cx="916095" cy="309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2" spcCol="1270" anchor="ctr" anchorCtr="0">
              <a:noAutofit/>
            </a:bodyPr>
            <a:lstStyle/>
            <a:p>
              <a:pPr marL="171450" lvl="0" indent="-171450" defTabSz="444500">
                <a:lnSpc>
                  <a:spcPct val="90000"/>
                </a:lnSpc>
                <a:spcBef>
                  <a:spcPct val="0"/>
                </a:spcBef>
                <a:spcAft>
                  <a:spcPct val="35000"/>
                </a:spcAft>
                <a:buFont typeface="Arial" panose="020B0604020202020204" pitchFamily="34" charset="0"/>
                <a:buChar char="•"/>
              </a:pPr>
              <a:r>
                <a:rPr lang="en-US" sz="1000" dirty="0"/>
                <a:t>Sharon  Bak</a:t>
              </a:r>
            </a:p>
            <a:p>
              <a:pPr marL="171450" lvl="0" indent="-171450" defTabSz="444500">
                <a:lnSpc>
                  <a:spcPct val="90000"/>
                </a:lnSpc>
                <a:spcBef>
                  <a:spcPct val="0"/>
                </a:spcBef>
                <a:spcAft>
                  <a:spcPct val="35000"/>
                </a:spcAft>
                <a:buFont typeface="Arial" panose="020B0604020202020204" pitchFamily="34" charset="0"/>
                <a:buChar char="•"/>
              </a:pPr>
              <a:r>
                <a:rPr lang="en-US" sz="1000" dirty="0"/>
                <a:t>Courtney Winkle-Miller</a:t>
              </a:r>
            </a:p>
            <a:p>
              <a:pPr marL="171450" lvl="0" indent="-171450" defTabSz="444500">
                <a:lnSpc>
                  <a:spcPct val="90000"/>
                </a:lnSpc>
                <a:spcBef>
                  <a:spcPct val="0"/>
                </a:spcBef>
                <a:spcAft>
                  <a:spcPct val="35000"/>
                </a:spcAft>
                <a:buFont typeface="Arial" panose="020B0604020202020204" pitchFamily="34" charset="0"/>
                <a:buChar char="•"/>
              </a:pPr>
              <a:r>
                <a:rPr lang="en-US" sz="1000" dirty="0"/>
                <a:t>Nicole Casanova</a:t>
              </a:r>
            </a:p>
            <a:p>
              <a:pPr marL="171450" lvl="0" indent="-171450" defTabSz="444500">
                <a:lnSpc>
                  <a:spcPct val="90000"/>
                </a:lnSpc>
                <a:spcBef>
                  <a:spcPct val="0"/>
                </a:spcBef>
                <a:spcAft>
                  <a:spcPct val="35000"/>
                </a:spcAft>
                <a:buFont typeface="Arial" panose="020B0604020202020204" pitchFamily="34" charset="0"/>
                <a:buChar char="•"/>
              </a:pPr>
              <a:r>
                <a:rPr lang="en-US" sz="1000" dirty="0"/>
                <a:t>Victoria Xiao</a:t>
              </a:r>
            </a:p>
            <a:p>
              <a:pPr marL="171450" lvl="0" indent="-171450" defTabSz="444500">
                <a:lnSpc>
                  <a:spcPct val="90000"/>
                </a:lnSpc>
                <a:spcBef>
                  <a:spcPct val="0"/>
                </a:spcBef>
                <a:spcAft>
                  <a:spcPct val="35000"/>
                </a:spcAft>
                <a:buFont typeface="Arial" panose="020B0604020202020204" pitchFamily="34" charset="0"/>
                <a:buChar char="•"/>
              </a:pPr>
              <a:endParaRPr lang="en-US" sz="1000" dirty="0"/>
            </a:p>
            <a:p>
              <a:pPr marL="171450" lvl="0" indent="-171450" defTabSz="444500">
                <a:lnSpc>
                  <a:spcPct val="90000"/>
                </a:lnSpc>
                <a:spcBef>
                  <a:spcPct val="0"/>
                </a:spcBef>
                <a:spcAft>
                  <a:spcPct val="35000"/>
                </a:spcAft>
                <a:buFont typeface="Arial" panose="020B0604020202020204" pitchFamily="34" charset="0"/>
                <a:buChar char="•"/>
              </a:pPr>
              <a:endParaRPr lang="en-US" sz="1000" dirty="0"/>
            </a:p>
            <a:p>
              <a:pPr marL="171450" lvl="0" indent="-171450" defTabSz="444500">
                <a:lnSpc>
                  <a:spcPct val="90000"/>
                </a:lnSpc>
                <a:spcBef>
                  <a:spcPct val="0"/>
                </a:spcBef>
                <a:spcAft>
                  <a:spcPct val="35000"/>
                </a:spcAft>
                <a:buFont typeface="Arial" panose="020B0604020202020204" pitchFamily="34" charset="0"/>
                <a:buChar char="•"/>
              </a:pPr>
              <a:r>
                <a:rPr lang="en-US" sz="1000" dirty="0"/>
                <a:t>Katelyn </a:t>
              </a:r>
              <a:r>
                <a:rPr lang="en-US" sz="1000" dirty="0" err="1"/>
                <a:t>Mullkin</a:t>
              </a:r>
              <a:endParaRPr lang="en-US" sz="1000" dirty="0"/>
            </a:p>
            <a:p>
              <a:pPr marL="171450" lvl="0" indent="-171450" defTabSz="444500">
                <a:lnSpc>
                  <a:spcPct val="90000"/>
                </a:lnSpc>
                <a:spcBef>
                  <a:spcPct val="0"/>
                </a:spcBef>
                <a:spcAft>
                  <a:spcPct val="35000"/>
                </a:spcAft>
                <a:buFont typeface="Arial" panose="020B0604020202020204" pitchFamily="34" charset="0"/>
                <a:buChar char="•"/>
              </a:pPr>
              <a:r>
                <a:rPr lang="en-US" sz="1000" dirty="0"/>
                <a:t>Maha Ashraf</a:t>
              </a:r>
            </a:p>
            <a:p>
              <a:pPr marL="171450" lvl="0" indent="-171450" defTabSz="444500">
                <a:lnSpc>
                  <a:spcPct val="90000"/>
                </a:lnSpc>
                <a:spcBef>
                  <a:spcPct val="0"/>
                </a:spcBef>
                <a:spcAft>
                  <a:spcPct val="35000"/>
                </a:spcAft>
                <a:buFont typeface="Arial" panose="020B0604020202020204" pitchFamily="34" charset="0"/>
                <a:buChar char="•"/>
              </a:pPr>
              <a:r>
                <a:rPr lang="en-US" sz="1000" dirty="0"/>
                <a:t>Steve </a:t>
              </a:r>
              <a:r>
                <a:rPr lang="en-US" sz="1000" dirty="0" err="1"/>
                <a:t>Kanem</a:t>
              </a:r>
              <a:endParaRPr lang="en-US" sz="1000" dirty="0"/>
            </a:p>
            <a:p>
              <a:pPr marL="171450" lvl="0" indent="-171450" defTabSz="444500">
                <a:lnSpc>
                  <a:spcPct val="90000"/>
                </a:lnSpc>
                <a:spcBef>
                  <a:spcPct val="0"/>
                </a:spcBef>
                <a:spcAft>
                  <a:spcPct val="35000"/>
                </a:spcAft>
                <a:buFont typeface="Arial" panose="020B0604020202020204" pitchFamily="34" charset="0"/>
                <a:buChar char="•"/>
              </a:pPr>
              <a:r>
                <a:rPr lang="en-US" sz="1000" dirty="0"/>
                <a:t>Charlotte Robins</a:t>
              </a:r>
            </a:p>
            <a:p>
              <a:pPr marL="171450" lvl="0" indent="-171450" defTabSz="444500">
                <a:lnSpc>
                  <a:spcPct val="90000"/>
                </a:lnSpc>
                <a:spcBef>
                  <a:spcPct val="0"/>
                </a:spcBef>
                <a:spcAft>
                  <a:spcPct val="35000"/>
                </a:spcAft>
                <a:buFont typeface="Arial" panose="020B0604020202020204" pitchFamily="34" charset="0"/>
                <a:buChar char="•"/>
              </a:pPr>
              <a:endParaRPr lang="en-US" sz="1000" kern="1200" dirty="0"/>
            </a:p>
          </p:txBody>
        </p:sp>
      </p:grpSp>
      <p:grpSp>
        <p:nvGrpSpPr>
          <p:cNvPr id="20" name="Group 19"/>
          <p:cNvGrpSpPr/>
          <p:nvPr/>
        </p:nvGrpSpPr>
        <p:grpSpPr>
          <a:xfrm>
            <a:off x="4156237" y="6205157"/>
            <a:ext cx="1463041" cy="494936"/>
            <a:chOff x="0" y="1496736"/>
            <a:chExt cx="1116597" cy="585365"/>
          </a:xfrm>
        </p:grpSpPr>
        <p:sp>
          <p:nvSpPr>
            <p:cNvPr id="21" name="Rectangle 20"/>
            <p:cNvSpPr/>
            <p:nvPr/>
          </p:nvSpPr>
          <p:spPr>
            <a:xfrm>
              <a:off x="0" y="1496736"/>
              <a:ext cx="1046810" cy="58536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p:cNvSpPr txBox="1"/>
            <p:nvPr/>
          </p:nvSpPr>
          <p:spPr>
            <a:xfrm>
              <a:off x="69787" y="1496736"/>
              <a:ext cx="1046810" cy="585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171450" lvl="0" indent="-171450" defTabSz="355600">
                <a:lnSpc>
                  <a:spcPct val="90000"/>
                </a:lnSpc>
                <a:spcBef>
                  <a:spcPct val="0"/>
                </a:spcBef>
                <a:spcAft>
                  <a:spcPct val="35000"/>
                </a:spcAft>
                <a:buFont typeface="Arial" panose="020B0604020202020204" pitchFamily="34" charset="0"/>
                <a:buChar char="•"/>
              </a:pPr>
              <a:r>
                <a:rPr lang="en-US" sz="1000" dirty="0"/>
                <a:t>Alexis Higgins</a:t>
              </a:r>
            </a:p>
            <a:p>
              <a:pPr marL="171450" lvl="0" indent="-171450" defTabSz="355600">
                <a:lnSpc>
                  <a:spcPct val="90000"/>
                </a:lnSpc>
                <a:spcBef>
                  <a:spcPct val="0"/>
                </a:spcBef>
                <a:spcAft>
                  <a:spcPct val="35000"/>
                </a:spcAft>
                <a:buFont typeface="Arial" panose="020B0604020202020204" pitchFamily="34" charset="0"/>
                <a:buChar char="•"/>
              </a:pPr>
              <a:r>
                <a:rPr lang="en-US" sz="1000" kern="1200" dirty="0"/>
                <a:t>Sam </a:t>
              </a:r>
              <a:r>
                <a:rPr lang="en-US" sz="1000" kern="1200" dirty="0" err="1"/>
                <a:t>Steil</a:t>
              </a:r>
              <a:endParaRPr lang="en-US" sz="900" kern="1200" dirty="0"/>
            </a:p>
          </p:txBody>
        </p:sp>
      </p:grpSp>
      <p:grpSp>
        <p:nvGrpSpPr>
          <p:cNvPr id="31" name="Group 30"/>
          <p:cNvGrpSpPr/>
          <p:nvPr/>
        </p:nvGrpSpPr>
        <p:grpSpPr>
          <a:xfrm>
            <a:off x="2812284" y="2433784"/>
            <a:ext cx="3841464" cy="2402760"/>
            <a:chOff x="175063" y="4190238"/>
            <a:chExt cx="3841464" cy="2402760"/>
          </a:xfrm>
        </p:grpSpPr>
        <p:graphicFrame>
          <p:nvGraphicFramePr>
            <p:cNvPr id="11" name="Diagram 10">
              <a:extLst>
                <a:ext uri="{FF2B5EF4-FFF2-40B4-BE49-F238E27FC236}">
                  <a16:creationId xmlns:a16="http://schemas.microsoft.com/office/drawing/2014/main" id="{C522FF16-44C5-C041-BA84-5325E8AAEE92}"/>
                </a:ext>
              </a:extLst>
            </p:cNvPr>
            <p:cNvGraphicFramePr/>
            <p:nvPr>
              <p:extLst/>
            </p:nvPr>
          </p:nvGraphicFramePr>
          <p:xfrm>
            <a:off x="175063" y="4190238"/>
            <a:ext cx="3841464" cy="2215608"/>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grpSp>
          <p:nvGrpSpPr>
            <p:cNvPr id="23" name="Group 22"/>
            <p:cNvGrpSpPr/>
            <p:nvPr/>
          </p:nvGrpSpPr>
          <p:grpSpPr>
            <a:xfrm>
              <a:off x="1188974" y="6109917"/>
              <a:ext cx="1181353" cy="483081"/>
              <a:chOff x="0" y="1110270"/>
              <a:chExt cx="1266705" cy="483081"/>
            </a:xfrm>
          </p:grpSpPr>
          <p:sp>
            <p:nvSpPr>
              <p:cNvPr id="24" name="Rectangle 23"/>
              <p:cNvSpPr/>
              <p:nvPr/>
            </p:nvSpPr>
            <p:spPr>
              <a:xfrm>
                <a:off x="0" y="1110270"/>
                <a:ext cx="1266704" cy="483081"/>
              </a:xfrm>
              <a:prstGeom prst="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TextBox 24"/>
              <p:cNvSpPr txBox="1"/>
              <p:nvPr/>
            </p:nvSpPr>
            <p:spPr>
              <a:xfrm>
                <a:off x="82595" y="1110270"/>
                <a:ext cx="1184110" cy="4830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Joan Nagel</a:t>
                </a:r>
                <a:endParaRPr lang="en-US" sz="1300" kern="1200" dirty="0"/>
              </a:p>
            </p:txBody>
          </p:sp>
        </p:grpSp>
        <p:sp>
          <p:nvSpPr>
            <p:cNvPr id="26" name="Straight Connector 3"/>
            <p:cNvSpPr/>
            <p:nvPr/>
          </p:nvSpPr>
          <p:spPr>
            <a:xfrm rot="5400000">
              <a:off x="1245098" y="4977484"/>
              <a:ext cx="108872" cy="532244"/>
            </a:xfrm>
            <a:custGeom>
              <a:avLst/>
              <a:gdLst/>
              <a:ahLst/>
              <a:cxnLst/>
              <a:rect l="0" t="0" r="0" b="0"/>
              <a:pathLst>
                <a:path>
                  <a:moveTo>
                    <a:pt x="0" y="0"/>
                  </a:moveTo>
                  <a:lnTo>
                    <a:pt x="0" y="111646"/>
                  </a:lnTo>
                  <a:lnTo>
                    <a:pt x="1388292" y="111646"/>
                  </a:lnTo>
                  <a:lnTo>
                    <a:pt x="1388292" y="223292"/>
                  </a:lnTo>
                </a:path>
              </a:pathLst>
            </a:custGeom>
            <a:noFill/>
            <a:ln>
              <a:solidFill>
                <a:srgbClr val="0070C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7" name="Group 26"/>
            <p:cNvGrpSpPr/>
            <p:nvPr/>
          </p:nvGrpSpPr>
          <p:grpSpPr>
            <a:xfrm>
              <a:off x="2465451" y="6109917"/>
              <a:ext cx="1181353" cy="483081"/>
              <a:chOff x="0" y="1110270"/>
              <a:chExt cx="1266705" cy="483081"/>
            </a:xfrm>
          </p:grpSpPr>
          <p:sp>
            <p:nvSpPr>
              <p:cNvPr id="28" name="Rectangle 27"/>
              <p:cNvSpPr/>
              <p:nvPr/>
            </p:nvSpPr>
            <p:spPr>
              <a:xfrm>
                <a:off x="0" y="1110270"/>
                <a:ext cx="1266704" cy="483081"/>
              </a:xfrm>
              <a:prstGeom prst="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Box 28"/>
              <p:cNvSpPr txBox="1"/>
              <p:nvPr/>
            </p:nvSpPr>
            <p:spPr>
              <a:xfrm>
                <a:off x="82595" y="1110270"/>
                <a:ext cx="1184110" cy="4830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Anne Marie Murphy</a:t>
                </a:r>
                <a:endParaRPr lang="en-US" sz="1300" kern="1200" dirty="0"/>
              </a:p>
            </p:txBody>
          </p:sp>
        </p:grpSp>
        <p:sp>
          <p:nvSpPr>
            <p:cNvPr id="30" name="Straight Connector 3"/>
            <p:cNvSpPr/>
            <p:nvPr/>
          </p:nvSpPr>
          <p:spPr>
            <a:xfrm rot="5400000">
              <a:off x="2618905" y="5035717"/>
              <a:ext cx="56866" cy="363773"/>
            </a:xfrm>
            <a:custGeom>
              <a:avLst/>
              <a:gdLst/>
              <a:ahLst/>
              <a:cxnLst/>
              <a:rect l="0" t="0" r="0" b="0"/>
              <a:pathLst>
                <a:path>
                  <a:moveTo>
                    <a:pt x="0" y="0"/>
                  </a:moveTo>
                  <a:lnTo>
                    <a:pt x="0" y="111646"/>
                  </a:lnTo>
                  <a:lnTo>
                    <a:pt x="1388292" y="111646"/>
                  </a:lnTo>
                  <a:lnTo>
                    <a:pt x="1388292" y="223292"/>
                  </a:lnTo>
                </a:path>
              </a:pathLst>
            </a:custGeom>
            <a:noFill/>
            <a:ln>
              <a:solidFill>
                <a:srgbClr val="0070C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32" name="Group 31"/>
          <p:cNvGrpSpPr/>
          <p:nvPr/>
        </p:nvGrpSpPr>
        <p:grpSpPr>
          <a:xfrm>
            <a:off x="6734809" y="2846118"/>
            <a:ext cx="1392008" cy="833812"/>
            <a:chOff x="1257968" y="989858"/>
            <a:chExt cx="1102131" cy="531765"/>
          </a:xfrm>
        </p:grpSpPr>
        <p:sp>
          <p:nvSpPr>
            <p:cNvPr id="33" name="Rectangle 32"/>
            <p:cNvSpPr/>
            <p:nvPr/>
          </p:nvSpPr>
          <p:spPr>
            <a:xfrm>
              <a:off x="1257968" y="989858"/>
              <a:ext cx="1039185" cy="519592"/>
            </a:xfrm>
            <a:prstGeom prst="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TextBox 33"/>
            <p:cNvSpPr txBox="1"/>
            <p:nvPr/>
          </p:nvSpPr>
          <p:spPr>
            <a:xfrm>
              <a:off x="1320914" y="1002031"/>
              <a:ext cx="1039185" cy="519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285750" lvl="0" indent="-285750" defTabSz="577850">
                <a:lnSpc>
                  <a:spcPct val="90000"/>
                </a:lnSpc>
                <a:spcBef>
                  <a:spcPct val="0"/>
                </a:spcBef>
                <a:spcAft>
                  <a:spcPct val="35000"/>
                </a:spcAft>
                <a:buFont typeface="Arial" panose="020B0604020202020204" pitchFamily="34" charset="0"/>
                <a:buChar char="•"/>
              </a:pPr>
              <a:r>
                <a:rPr lang="en-US" sz="1100" b="0" i="0" kern="1200" dirty="0"/>
                <a:t>Christine Gunn</a:t>
              </a:r>
            </a:p>
            <a:p>
              <a:pPr marL="285750" lvl="0" indent="-285750" defTabSz="577850">
                <a:lnSpc>
                  <a:spcPct val="90000"/>
                </a:lnSpc>
                <a:spcBef>
                  <a:spcPct val="0"/>
                </a:spcBef>
                <a:spcAft>
                  <a:spcPct val="35000"/>
                </a:spcAft>
                <a:buFont typeface="Arial" panose="020B0604020202020204" pitchFamily="34" charset="0"/>
                <a:buChar char="•"/>
              </a:pPr>
              <a:r>
                <a:rPr lang="en-US" sz="1100" dirty="0"/>
                <a:t>Stephanie Loo</a:t>
              </a:r>
            </a:p>
            <a:p>
              <a:pPr marL="285750" lvl="0" indent="-285750" defTabSz="577850">
                <a:lnSpc>
                  <a:spcPct val="90000"/>
                </a:lnSpc>
                <a:spcBef>
                  <a:spcPct val="0"/>
                </a:spcBef>
                <a:spcAft>
                  <a:spcPct val="35000"/>
                </a:spcAft>
                <a:buFont typeface="Arial" panose="020B0604020202020204" pitchFamily="34" charset="0"/>
                <a:buChar char="•"/>
              </a:pPr>
              <a:r>
                <a:rPr lang="en-US" sz="1100" kern="1200" dirty="0"/>
                <a:t>Ariel </a:t>
              </a:r>
              <a:r>
                <a:rPr lang="en-US" sz="1100" kern="1200" dirty="0" err="1"/>
                <a:t>Maschke</a:t>
              </a:r>
              <a:endParaRPr lang="en-US" sz="1100" kern="1200" dirty="0"/>
            </a:p>
          </p:txBody>
        </p:sp>
      </p:grpSp>
      <p:grpSp>
        <p:nvGrpSpPr>
          <p:cNvPr id="35" name="Group 34"/>
          <p:cNvGrpSpPr/>
          <p:nvPr/>
        </p:nvGrpSpPr>
        <p:grpSpPr>
          <a:xfrm>
            <a:off x="7765673" y="2419330"/>
            <a:ext cx="1059902" cy="380907"/>
            <a:chOff x="1257968" y="989858"/>
            <a:chExt cx="1059902" cy="519592"/>
          </a:xfrm>
        </p:grpSpPr>
        <p:sp>
          <p:nvSpPr>
            <p:cNvPr id="36" name="Rectangle 35"/>
            <p:cNvSpPr/>
            <p:nvPr/>
          </p:nvSpPr>
          <p:spPr>
            <a:xfrm>
              <a:off x="1257968" y="989858"/>
              <a:ext cx="1039185" cy="519592"/>
            </a:xfrm>
            <a:prstGeom prst="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TextBox 36"/>
            <p:cNvSpPr txBox="1"/>
            <p:nvPr/>
          </p:nvSpPr>
          <p:spPr>
            <a:xfrm>
              <a:off x="1278685" y="1070379"/>
              <a:ext cx="1039185" cy="405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200" b="0" i="0" kern="1200" dirty="0"/>
                <a:t>Tracy Battaglia</a:t>
              </a:r>
              <a:endParaRPr lang="en-US" sz="1200" kern="1200" dirty="0"/>
            </a:p>
          </p:txBody>
        </p:sp>
      </p:grpSp>
    </p:spTree>
    <p:extLst>
      <p:ext uri="{BB962C8B-B14F-4D97-AF65-F5344CB8AC3E}">
        <p14:creationId xmlns:p14="http://schemas.microsoft.com/office/powerpoint/2010/main" val="3315525228"/>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6" y="1220236"/>
            <a:ext cx="10484186" cy="5436565"/>
          </a:xfrm>
          <a:prstGeom prst="rect">
            <a:avLst/>
          </a:prstGeom>
        </p:spPr>
      </p:pic>
      <p:sp>
        <p:nvSpPr>
          <p:cNvPr id="8" name="Title 7"/>
          <p:cNvSpPr>
            <a:spLocks noGrp="1"/>
          </p:cNvSpPr>
          <p:nvPr>
            <p:ph type="title"/>
          </p:nvPr>
        </p:nvSpPr>
        <p:spPr>
          <a:xfrm>
            <a:off x="838200" y="179594"/>
            <a:ext cx="10515600" cy="1325563"/>
          </a:xfrm>
        </p:spPr>
        <p:txBody>
          <a:bodyPr/>
          <a:lstStyle/>
          <a:p>
            <a:pPr algn="ctr"/>
            <a:r>
              <a:rPr lang="en-US" b="1" dirty="0"/>
              <a:t>Pre-TRIP Workflows Across 6 Sites</a:t>
            </a:r>
          </a:p>
        </p:txBody>
      </p:sp>
      <p:pic>
        <p:nvPicPr>
          <p:cNvPr id="4" name="Picture 3" descr="C:\Users\COWINKLE\Desktop\TRIP Logo_220X277.png"/>
          <p:cNvPicPr/>
          <p:nvPr/>
        </p:nvPicPr>
        <p:blipFill rotWithShape="1">
          <a:blip r:embed="rId4">
            <a:extLst>
              <a:ext uri="{28A0092B-C50C-407E-A947-70E740481C1C}">
                <a14:useLocalDpi xmlns:a14="http://schemas.microsoft.com/office/drawing/2010/main" val="0"/>
              </a:ext>
            </a:extLst>
          </a:blip>
          <a:srcRect t="31765" b="30980"/>
          <a:stretch/>
        </p:blipFill>
        <p:spPr bwMode="auto">
          <a:xfrm>
            <a:off x="9938656" y="179594"/>
            <a:ext cx="2062357" cy="816971"/>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798142" y="6341806"/>
            <a:ext cx="7393858" cy="369332"/>
          </a:xfrm>
          <a:prstGeom prst="rect">
            <a:avLst/>
          </a:prstGeom>
          <a:noFill/>
        </p:spPr>
        <p:txBody>
          <a:bodyPr wrap="square" rtlCol="0">
            <a:spAutoFit/>
          </a:bodyPr>
          <a:lstStyle/>
          <a:p>
            <a:pPr algn="r"/>
            <a:r>
              <a:rPr lang="en-US" dirty="0"/>
              <a:t>Casanova N, et al</a:t>
            </a:r>
            <a:r>
              <a:rPr lang="en-US" i="1" dirty="0"/>
              <a:t>, Cancer</a:t>
            </a:r>
            <a:r>
              <a:rPr lang="en-US" dirty="0"/>
              <a:t>, 2022 </a:t>
            </a:r>
            <a:r>
              <a:rPr lang="en-US" dirty="0" err="1"/>
              <a:t>vol</a:t>
            </a:r>
            <a:r>
              <a:rPr lang="en-US" dirty="0"/>
              <a:t> 128</a:t>
            </a:r>
          </a:p>
        </p:txBody>
      </p:sp>
      <p:sp>
        <p:nvSpPr>
          <p:cNvPr id="6" name="Flowchart: Connector 5"/>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554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21" y="220412"/>
            <a:ext cx="7295147" cy="1054601"/>
          </a:xfrm>
        </p:spPr>
        <p:txBody>
          <a:bodyPr>
            <a:normAutofit/>
          </a:bodyPr>
          <a:lstStyle/>
          <a:p>
            <a:r>
              <a:rPr lang="en-US" sz="4000" b="1" dirty="0" smtClean="0"/>
              <a:t>New Standard of Care Approach</a:t>
            </a:r>
            <a:endParaRPr lang="en-US" sz="4000" b="1" dirty="0"/>
          </a:p>
        </p:txBody>
      </p:sp>
      <p:pic>
        <p:nvPicPr>
          <p:cNvPr id="6" name="Picture 5"/>
          <p:cNvPicPr>
            <a:picLocks noChangeAspect="1"/>
          </p:cNvPicPr>
          <p:nvPr/>
        </p:nvPicPr>
        <p:blipFill>
          <a:blip r:embed="rId2"/>
          <a:stretch>
            <a:fillRect/>
          </a:stretch>
        </p:blipFill>
        <p:spPr>
          <a:xfrm>
            <a:off x="641444" y="1615781"/>
            <a:ext cx="10809027" cy="4034355"/>
          </a:xfrm>
          <a:prstGeom prst="rect">
            <a:avLst/>
          </a:prstGeom>
          <a:ln>
            <a:solidFill>
              <a:schemeClr val="tx1"/>
            </a:solidFill>
          </a:ln>
        </p:spPr>
      </p:pic>
    </p:spTree>
    <p:extLst>
      <p:ext uri="{BB962C8B-B14F-4D97-AF65-F5344CB8AC3E}">
        <p14:creationId xmlns:p14="http://schemas.microsoft.com/office/powerpoint/2010/main" val="25042899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Development of a shared Registry:</a:t>
            </a:r>
          </a:p>
        </p:txBody>
      </p:sp>
      <p:sp>
        <p:nvSpPr>
          <p:cNvPr id="5" name="Text Placeholder 4">
            <a:extLst>
              <a:ext uri="{FF2B5EF4-FFF2-40B4-BE49-F238E27FC236}">
                <a16:creationId xmlns:a16="http://schemas.microsoft.com/office/drawing/2014/main" id="{31B217AE-C882-4066-9CD2-FDC3B2070AD6}"/>
              </a:ext>
            </a:extLst>
          </p:cNvPr>
          <p:cNvSpPr>
            <a:spLocks noGrp="1"/>
          </p:cNvSpPr>
          <p:nvPr>
            <p:ph type="body" idx="1"/>
          </p:nvPr>
        </p:nvSpPr>
        <p:spPr>
          <a:xfrm>
            <a:off x="839788" y="1435501"/>
            <a:ext cx="5157787" cy="823912"/>
          </a:xfrm>
        </p:spPr>
        <p:txBody>
          <a:bodyPr>
            <a:normAutofit/>
          </a:bodyPr>
          <a:lstStyle/>
          <a:p>
            <a:r>
              <a:rPr lang="en-US" sz="3200" dirty="0"/>
              <a:t>Benefits</a:t>
            </a:r>
          </a:p>
        </p:txBody>
      </p:sp>
      <p:sp>
        <p:nvSpPr>
          <p:cNvPr id="3" name="Content Placeholder 2"/>
          <p:cNvSpPr>
            <a:spLocks noGrp="1"/>
          </p:cNvSpPr>
          <p:nvPr>
            <p:ph sz="half" idx="2"/>
          </p:nvPr>
        </p:nvSpPr>
        <p:spPr>
          <a:xfrm>
            <a:off x="1779688" y="2505075"/>
            <a:ext cx="3906217" cy="3684588"/>
          </a:xfrm>
        </p:spPr>
        <p:txBody>
          <a:bodyPr>
            <a:normAutofit/>
          </a:bodyPr>
          <a:lstStyle/>
          <a:p>
            <a:pPr marL="0" indent="0">
              <a:buNone/>
            </a:pPr>
            <a:r>
              <a:rPr lang="en-US" sz="3200" dirty="0"/>
              <a:t>HIPAA compliant</a:t>
            </a:r>
          </a:p>
          <a:p>
            <a:endParaRPr lang="en-US" sz="1000" dirty="0"/>
          </a:p>
          <a:p>
            <a:pPr marL="0" indent="0">
              <a:buNone/>
            </a:pPr>
            <a:r>
              <a:rPr lang="en-US" sz="3200" dirty="0"/>
              <a:t>Free for researchers - embedded within CTSA hubs</a:t>
            </a:r>
          </a:p>
          <a:p>
            <a:endParaRPr lang="en-US" sz="1000" dirty="0"/>
          </a:p>
          <a:p>
            <a:pPr marL="0" indent="0">
              <a:buNone/>
            </a:pPr>
            <a:r>
              <a:rPr lang="en-US" sz="3200" dirty="0"/>
              <a:t>Facilitates dissemination</a:t>
            </a:r>
          </a:p>
        </p:txBody>
      </p:sp>
      <p:pic>
        <p:nvPicPr>
          <p:cNvPr id="8" name="Picture 7">
            <a:extLst>
              <a:ext uri="{FF2B5EF4-FFF2-40B4-BE49-F238E27FC236}">
                <a16:creationId xmlns:a16="http://schemas.microsoft.com/office/drawing/2014/main" id="{0106D091-8349-41CC-9D3A-CDA59CC341D0}"/>
              </a:ext>
            </a:extLst>
          </p:cNvPr>
          <p:cNvPicPr>
            <a:picLocks noChangeAspect="1"/>
          </p:cNvPicPr>
          <p:nvPr/>
        </p:nvPicPr>
        <p:blipFill>
          <a:blip r:embed="rId3"/>
          <a:stretch>
            <a:fillRect/>
          </a:stretch>
        </p:blipFill>
        <p:spPr>
          <a:xfrm>
            <a:off x="7229122" y="1847457"/>
            <a:ext cx="3455041" cy="1199868"/>
          </a:xfrm>
          <a:prstGeom prst="rect">
            <a:avLst/>
          </a:prstGeom>
        </p:spPr>
      </p:pic>
      <p:pic>
        <p:nvPicPr>
          <p:cNvPr id="4" name="Picture 3"/>
          <p:cNvPicPr>
            <a:picLocks noChangeAspect="1"/>
          </p:cNvPicPr>
          <p:nvPr/>
        </p:nvPicPr>
        <p:blipFill>
          <a:blip r:embed="rId4"/>
          <a:stretch>
            <a:fillRect/>
          </a:stretch>
        </p:blipFill>
        <p:spPr>
          <a:xfrm>
            <a:off x="815052" y="2505075"/>
            <a:ext cx="939900" cy="542250"/>
          </a:xfrm>
          <a:prstGeom prst="rect">
            <a:avLst/>
          </a:prstGeom>
        </p:spPr>
      </p:pic>
      <p:pic>
        <p:nvPicPr>
          <p:cNvPr id="9" name="Picture 8"/>
          <p:cNvPicPr>
            <a:picLocks noChangeAspect="1"/>
          </p:cNvPicPr>
          <p:nvPr/>
        </p:nvPicPr>
        <p:blipFill>
          <a:blip r:embed="rId5"/>
          <a:stretch>
            <a:fillRect/>
          </a:stretch>
        </p:blipFill>
        <p:spPr>
          <a:xfrm>
            <a:off x="839332" y="3404601"/>
            <a:ext cx="795844" cy="914222"/>
          </a:xfrm>
          <a:prstGeom prst="rect">
            <a:avLst/>
          </a:prstGeom>
        </p:spPr>
      </p:pic>
      <p:pic>
        <p:nvPicPr>
          <p:cNvPr id="10" name="Picture 9"/>
          <p:cNvPicPr>
            <a:picLocks noChangeAspect="1"/>
          </p:cNvPicPr>
          <p:nvPr/>
        </p:nvPicPr>
        <p:blipFill>
          <a:blip r:embed="rId6"/>
          <a:stretch>
            <a:fillRect/>
          </a:stretch>
        </p:blipFill>
        <p:spPr>
          <a:xfrm>
            <a:off x="694819" y="4887883"/>
            <a:ext cx="995005" cy="990513"/>
          </a:xfrm>
          <a:prstGeom prst="rect">
            <a:avLst/>
          </a:prstGeom>
        </p:spPr>
      </p:pic>
      <p:pic>
        <p:nvPicPr>
          <p:cNvPr id="15" name="Picture 14" descr="C:\Users\COWINKLE\Desktop\TRIP Logo_220X277.png"/>
          <p:cNvPicPr/>
          <p:nvPr/>
        </p:nvPicPr>
        <p:blipFill rotWithShape="1">
          <a:blip r:embed="rId7">
            <a:extLst>
              <a:ext uri="{28A0092B-C50C-407E-A947-70E740481C1C}">
                <a14:useLocalDpi xmlns:a14="http://schemas.microsoft.com/office/drawing/2010/main" val="0"/>
              </a:ext>
            </a:extLst>
          </a:blip>
          <a:srcRect t="31765" b="30980"/>
          <a:stretch/>
        </p:blipFill>
        <p:spPr bwMode="auto">
          <a:xfrm>
            <a:off x="10129643" y="35024"/>
            <a:ext cx="2062357" cy="816971"/>
          </a:xfrm>
          <a:prstGeom prst="rect">
            <a:avLst/>
          </a:prstGeom>
          <a:noFill/>
          <a:ln>
            <a:noFill/>
          </a:ln>
          <a:extLst>
            <a:ext uri="{53640926-AAD7-44D8-BBD7-CCE9431645EC}">
              <a14:shadowObscured xmlns:a14="http://schemas.microsoft.com/office/drawing/2010/main"/>
            </a:ext>
          </a:extLst>
        </p:spPr>
      </p:pic>
      <p:sp>
        <p:nvSpPr>
          <p:cNvPr id="11" name="Flowchart: Connector 10"/>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2584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41618" cy="5245966"/>
          </a:xfrm>
        </p:spPr>
        <p:txBody>
          <a:bodyPr>
            <a:normAutofit/>
          </a:bodyPr>
          <a:lstStyle/>
          <a:p>
            <a:r>
              <a:rPr lang="en-US" b="1" dirty="0"/>
              <a:t>Development of a social needs survey and referral platform</a:t>
            </a:r>
            <a:endParaRPr lang="en-US" dirty="0"/>
          </a:p>
        </p:txBody>
      </p:sp>
      <p:pic>
        <p:nvPicPr>
          <p:cNvPr id="4" name="Content Placeholder 3"/>
          <p:cNvPicPr>
            <a:picLocks noGrp="1" noChangeAspect="1"/>
          </p:cNvPicPr>
          <p:nvPr>
            <p:ph idx="1"/>
          </p:nvPr>
        </p:nvPicPr>
        <p:blipFill>
          <a:blip r:embed="rId3"/>
          <a:stretch>
            <a:fillRect/>
          </a:stretch>
        </p:blipFill>
        <p:spPr>
          <a:xfrm>
            <a:off x="5661773" y="365125"/>
            <a:ext cx="5192493" cy="6029775"/>
          </a:xfrm>
          <a:prstGeom prst="rect">
            <a:avLst/>
          </a:prstGeom>
        </p:spPr>
      </p:pic>
      <p:pic>
        <p:nvPicPr>
          <p:cNvPr id="5" name="Picture 4" descr="C:\Users\COWINKLE\Desktop\TRIP Logo_220X277.png"/>
          <p:cNvPicPr/>
          <p:nvPr/>
        </p:nvPicPr>
        <p:blipFill rotWithShape="1">
          <a:blip r:embed="rId4">
            <a:extLst>
              <a:ext uri="{28A0092B-C50C-407E-A947-70E740481C1C}">
                <a14:useLocalDpi xmlns:a14="http://schemas.microsoft.com/office/drawing/2010/main" val="0"/>
              </a:ext>
            </a:extLst>
          </a:blip>
          <a:srcRect t="31765" b="30980"/>
          <a:stretch/>
        </p:blipFill>
        <p:spPr bwMode="auto">
          <a:xfrm>
            <a:off x="10504926" y="32358"/>
            <a:ext cx="1637813" cy="665534"/>
          </a:xfrm>
          <a:prstGeom prst="rect">
            <a:avLst/>
          </a:prstGeom>
          <a:noFill/>
          <a:ln>
            <a:noFill/>
          </a:ln>
          <a:extLst>
            <a:ext uri="{53640926-AAD7-44D8-BBD7-CCE9431645EC}">
              <a14:shadowObscured xmlns:a14="http://schemas.microsoft.com/office/drawing/2010/main"/>
            </a:ext>
          </a:extLst>
        </p:spPr>
      </p:pic>
      <p:sp>
        <p:nvSpPr>
          <p:cNvPr id="6" name="Flowchart: Connector 5"/>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5447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06" y="392845"/>
            <a:ext cx="8965632" cy="601328"/>
          </a:xfrm>
        </p:spPr>
        <p:txBody>
          <a:bodyPr>
            <a:noAutofit/>
          </a:bodyPr>
          <a:lstStyle/>
          <a:p>
            <a:pPr algn="ctr"/>
            <a:r>
              <a:rPr lang="en-US" sz="4000" b="1" dirty="0"/>
              <a:t/>
            </a:r>
            <a:br>
              <a:rPr lang="en-US" sz="4000" b="1" dirty="0"/>
            </a:br>
            <a:r>
              <a:rPr lang="en-US" sz="4800" b="1" dirty="0" smtClean="0"/>
              <a:t>Randomized Stepped Wedge Design</a:t>
            </a:r>
            <a:r>
              <a:rPr lang="en-US" sz="4000" b="1" dirty="0"/>
              <a:t/>
            </a:r>
            <a:br>
              <a:rPr lang="en-US" sz="4000" b="1" dirty="0"/>
            </a:br>
            <a:endParaRPr lang="en-US" sz="2800" b="1" dirty="0"/>
          </a:p>
        </p:txBody>
      </p:sp>
      <p:graphicFrame>
        <p:nvGraphicFramePr>
          <p:cNvPr id="10" name="Content Placeholder 3"/>
          <p:cNvGraphicFramePr>
            <a:graphicFrameLocks/>
          </p:cNvGraphicFramePr>
          <p:nvPr>
            <p:extLst/>
          </p:nvPr>
        </p:nvGraphicFramePr>
        <p:xfrm>
          <a:off x="1006848" y="2156690"/>
          <a:ext cx="10284688" cy="3897745"/>
        </p:xfrm>
        <a:graphic>
          <a:graphicData uri="http://schemas.openxmlformats.org/drawingml/2006/table">
            <a:tbl>
              <a:tblPr firstRow="1" firstCol="1" bandRow="1"/>
              <a:tblGrid>
                <a:gridCol w="549564">
                  <a:extLst>
                    <a:ext uri="{9D8B030D-6E8A-4147-A177-3AD203B41FA5}">
                      <a16:colId xmlns:a16="http://schemas.microsoft.com/office/drawing/2014/main" val="20000"/>
                    </a:ext>
                  </a:extLst>
                </a:gridCol>
                <a:gridCol w="557194">
                  <a:extLst>
                    <a:ext uri="{9D8B030D-6E8A-4147-A177-3AD203B41FA5}">
                      <a16:colId xmlns:a16="http://schemas.microsoft.com/office/drawing/2014/main" val="20001"/>
                    </a:ext>
                  </a:extLst>
                </a:gridCol>
                <a:gridCol w="1641055">
                  <a:extLst>
                    <a:ext uri="{9D8B030D-6E8A-4147-A177-3AD203B41FA5}">
                      <a16:colId xmlns:a16="http://schemas.microsoft.com/office/drawing/2014/main" val="20002"/>
                    </a:ext>
                  </a:extLst>
                </a:gridCol>
                <a:gridCol w="549564">
                  <a:extLst>
                    <a:ext uri="{9D8B030D-6E8A-4147-A177-3AD203B41FA5}">
                      <a16:colId xmlns:a16="http://schemas.microsoft.com/office/drawing/2014/main" val="20005"/>
                    </a:ext>
                  </a:extLst>
                </a:gridCol>
                <a:gridCol w="549564">
                  <a:extLst>
                    <a:ext uri="{9D8B030D-6E8A-4147-A177-3AD203B41FA5}">
                      <a16:colId xmlns:a16="http://schemas.microsoft.com/office/drawing/2014/main" val="20006"/>
                    </a:ext>
                  </a:extLst>
                </a:gridCol>
                <a:gridCol w="549564">
                  <a:extLst>
                    <a:ext uri="{9D8B030D-6E8A-4147-A177-3AD203B41FA5}">
                      <a16:colId xmlns:a16="http://schemas.microsoft.com/office/drawing/2014/main" val="20007"/>
                    </a:ext>
                  </a:extLst>
                </a:gridCol>
                <a:gridCol w="549564">
                  <a:extLst>
                    <a:ext uri="{9D8B030D-6E8A-4147-A177-3AD203B41FA5}">
                      <a16:colId xmlns:a16="http://schemas.microsoft.com/office/drawing/2014/main" val="20008"/>
                    </a:ext>
                  </a:extLst>
                </a:gridCol>
                <a:gridCol w="549564">
                  <a:extLst>
                    <a:ext uri="{9D8B030D-6E8A-4147-A177-3AD203B41FA5}">
                      <a16:colId xmlns:a16="http://schemas.microsoft.com/office/drawing/2014/main" val="20009"/>
                    </a:ext>
                  </a:extLst>
                </a:gridCol>
                <a:gridCol w="1648691">
                  <a:extLst>
                    <a:ext uri="{9D8B030D-6E8A-4147-A177-3AD203B41FA5}">
                      <a16:colId xmlns:a16="http://schemas.microsoft.com/office/drawing/2014/main" val="20010"/>
                    </a:ext>
                  </a:extLst>
                </a:gridCol>
                <a:gridCol w="2198255">
                  <a:extLst>
                    <a:ext uri="{9D8B030D-6E8A-4147-A177-3AD203B41FA5}">
                      <a16:colId xmlns:a16="http://schemas.microsoft.com/office/drawing/2014/main" val="20013"/>
                    </a:ext>
                  </a:extLst>
                </a:gridCol>
                <a:gridCol w="942109">
                  <a:extLst>
                    <a:ext uri="{9D8B030D-6E8A-4147-A177-3AD203B41FA5}">
                      <a16:colId xmlns:a16="http://schemas.microsoft.com/office/drawing/2014/main" val="20017"/>
                    </a:ext>
                  </a:extLst>
                </a:gridCol>
              </a:tblGrid>
              <a:tr h="939451">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Pre-TRIP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Year 1: 2018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Year 2: 2019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Year 3: 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Year 4: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71755" marR="71755"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Year 5: 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475980">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ctr">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D5FE"/>
                    </a:solidFill>
                  </a:tcPr>
                </a:tc>
                <a:tc hMerge="1">
                  <a:txBody>
                    <a:bodyPr/>
                    <a:lstStyle/>
                    <a:p>
                      <a:endParaRPr lang="en-US"/>
                    </a:p>
                  </a:txBody>
                  <a:tcPr/>
                </a:tc>
                <a:tc gridSpan="8">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l">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BW-Faulkner Hospital</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AA2AE">
                        <a:lumMod val="7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5980">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ctr">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3">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D5FE"/>
                    </a:solidFill>
                  </a:tcPr>
                </a:tc>
                <a:tc hMerge="1">
                  <a:txBody>
                    <a:bodyPr/>
                    <a:lstStyle/>
                    <a:p>
                      <a:endParaRPr lang="en-US"/>
                    </a:p>
                  </a:txBody>
                  <a:tcPr/>
                </a:tc>
                <a:tc hMerge="1">
                  <a:txBody>
                    <a:bodyPr/>
                    <a:lstStyle/>
                    <a:p>
                      <a:endParaRPr lang="en-US"/>
                    </a:p>
                  </a:txBody>
                  <a:tcPr/>
                </a:tc>
                <a:tc gridSpan="7">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Beth Israel Deaconess Medical Center</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AA2AE">
                        <a:lumMod val="7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03981">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ctr">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4">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D5FE"/>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Tufts Medical Center</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AA2AE">
                        <a:lumMod val="7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17977">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ctr">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4</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5">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D5F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Boston Medical Center</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AA2AE">
                        <a:lumMod val="7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7979">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ctr">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5</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6">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D5F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Mass. General Hospital</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AA2AE">
                        <a:lumMod val="7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66397">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gn="ctr">
                        <a:lnSpc>
                          <a:spcPct val="107000"/>
                        </a:lnSpc>
                        <a:spcBef>
                          <a:spcPts val="0"/>
                        </a:spcBef>
                        <a:spcAft>
                          <a:spcPts val="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7">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ED5F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marL="0" marR="0">
                        <a:lnSpc>
                          <a:spcPct val="107000"/>
                        </a:lnSpc>
                        <a:spcBef>
                          <a:spcPts val="0"/>
                        </a:spcBef>
                        <a:spcAft>
                          <a:spcPts val="0"/>
                        </a:spcAft>
                      </a:pP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Dana-Farber Cancer Institute</a:t>
                      </a:r>
                      <a:endParaRPr lang="en-US" sz="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53" marR="59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AA2AE">
                        <a:lumMod val="75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6" name="Picture 5" descr="C:\Users\COWINKLE\Desktop\TRIP Logo_220X277.png"/>
          <p:cNvPicPr/>
          <p:nvPr/>
        </p:nvPicPr>
        <p:blipFill rotWithShape="1">
          <a:blip r:embed="rId3">
            <a:extLst>
              <a:ext uri="{28A0092B-C50C-407E-A947-70E740481C1C}">
                <a14:useLocalDpi xmlns:a14="http://schemas.microsoft.com/office/drawing/2010/main" val="0"/>
              </a:ext>
            </a:extLst>
          </a:blip>
          <a:srcRect t="31765" b="30980"/>
          <a:stretch/>
        </p:blipFill>
        <p:spPr bwMode="auto">
          <a:xfrm>
            <a:off x="9952511" y="177202"/>
            <a:ext cx="2062357" cy="816971"/>
          </a:xfrm>
          <a:prstGeom prst="rect">
            <a:avLst/>
          </a:prstGeom>
          <a:noFill/>
          <a:ln>
            <a:noFill/>
          </a:ln>
          <a:extLst>
            <a:ext uri="{53640926-AAD7-44D8-BBD7-CCE9431645EC}">
              <a14:shadowObscured xmlns:a14="http://schemas.microsoft.com/office/drawing/2010/main"/>
            </a:ext>
          </a:extLst>
        </p:spPr>
      </p:pic>
      <p:sp>
        <p:nvSpPr>
          <p:cNvPr id="3" name="Down Arrow 2"/>
          <p:cNvSpPr/>
          <p:nvPr/>
        </p:nvSpPr>
        <p:spPr>
          <a:xfrm rot="973504">
            <a:off x="11527011" y="1477420"/>
            <a:ext cx="238909" cy="7214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6518182" y="2156690"/>
            <a:ext cx="1" cy="4194949"/>
          </a:xfrm>
          <a:prstGeom prst="line">
            <a:avLst/>
          </a:prstGeom>
          <a:ln w="38100">
            <a:solidFill>
              <a:srgbClr val="FF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a:off x="5963326" y="1539433"/>
            <a:ext cx="1321388" cy="617257"/>
          </a:xfrm>
          <a:prstGeom prst="rect">
            <a:avLst/>
          </a:prstGeom>
        </p:spPr>
      </p:pic>
      <p:sp>
        <p:nvSpPr>
          <p:cNvPr id="8" name="Flowchart: Connector 7"/>
          <p:cNvSpPr/>
          <p:nvPr/>
        </p:nvSpPr>
        <p:spPr>
          <a:xfrm>
            <a:off x="11974286" y="6617196"/>
            <a:ext cx="137437" cy="118126"/>
          </a:xfrm>
          <a:prstGeom prst="flowChartConnector">
            <a:avLst/>
          </a:prstGeom>
          <a:solidFill>
            <a:srgbClr val="B57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99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90" y="365125"/>
            <a:ext cx="11265310" cy="1325563"/>
          </a:xfrm>
        </p:spPr>
        <p:txBody>
          <a:bodyPr/>
          <a:lstStyle/>
          <a:p>
            <a:pPr algn="ctr"/>
            <a:r>
              <a:rPr lang="en-US" b="1" dirty="0" smtClean="0"/>
              <a:t>Eligibility Criteria</a:t>
            </a:r>
            <a:endParaRPr lang="en-US" b="1" dirty="0"/>
          </a:p>
        </p:txBody>
      </p:sp>
      <p:sp>
        <p:nvSpPr>
          <p:cNvPr id="5" name="Rectangle 4"/>
          <p:cNvSpPr/>
          <p:nvPr/>
        </p:nvSpPr>
        <p:spPr>
          <a:xfrm>
            <a:off x="247330" y="2202919"/>
            <a:ext cx="11697340" cy="2668020"/>
          </a:xfrm>
          <a:prstGeom prst="rect">
            <a:avLst/>
          </a:prstGeom>
          <a:ln w="12700">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7017411" y="2380505"/>
            <a:ext cx="4659923" cy="156966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least 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Black and/or Hispanic/Latina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Preferred language is not English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Uninsured or on public insurance</a:t>
            </a:r>
          </a:p>
        </p:txBody>
      </p:sp>
      <p:sp>
        <p:nvSpPr>
          <p:cNvPr id="7" name="TextBox 6"/>
          <p:cNvSpPr txBox="1"/>
          <p:nvPr/>
        </p:nvSpPr>
        <p:spPr>
          <a:xfrm>
            <a:off x="1088158" y="2380505"/>
            <a:ext cx="4167014" cy="193899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Age ≥ 18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Sex: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Female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Diagnosis: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Breast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Lives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within 25 mi</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of Boston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Connector 7"/>
          <p:cNvCxnSpPr>
            <a:stCxn id="5" idx="0"/>
            <a:endCxn id="5" idx="2"/>
          </p:cNvCxnSpPr>
          <p:nvPr/>
        </p:nvCxnSpPr>
        <p:spPr>
          <a:xfrm>
            <a:off x="6096000" y="2202919"/>
            <a:ext cx="0" cy="2668020"/>
          </a:xfrm>
          <a:prstGeom prst="line">
            <a:avLst/>
          </a:prstGeom>
          <a:ln w="12700">
            <a:solidFill>
              <a:srgbClr val="92D050"/>
            </a:solidFill>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5640557" y="3488501"/>
            <a:ext cx="1109518" cy="461665"/>
          </a:xfrm>
          <a:prstGeom prst="rect">
            <a:avLst/>
          </a:prstGeom>
          <a:solidFill>
            <a:schemeClr val="bg1"/>
          </a:solidFill>
          <a:ln w="12700">
            <a:solidFill>
              <a:srgbClr val="92D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a:t>
            </a:r>
          </a:p>
        </p:txBody>
      </p:sp>
      <p:pic>
        <p:nvPicPr>
          <p:cNvPr id="3" name="Picture 2"/>
          <p:cNvPicPr>
            <a:picLocks noChangeAspect="1"/>
          </p:cNvPicPr>
          <p:nvPr/>
        </p:nvPicPr>
        <p:blipFill>
          <a:blip r:embed="rId2"/>
          <a:stretch>
            <a:fillRect/>
          </a:stretch>
        </p:blipFill>
        <p:spPr>
          <a:xfrm>
            <a:off x="9743823" y="179101"/>
            <a:ext cx="2200847" cy="993734"/>
          </a:xfrm>
          <a:prstGeom prst="rect">
            <a:avLst/>
          </a:prstGeom>
        </p:spPr>
      </p:pic>
      <p:pic>
        <p:nvPicPr>
          <p:cNvPr id="4" name="Picture 3"/>
          <p:cNvPicPr>
            <a:picLocks noChangeAspect="1"/>
          </p:cNvPicPr>
          <p:nvPr/>
        </p:nvPicPr>
        <p:blipFill>
          <a:blip r:embed="rId3"/>
          <a:stretch>
            <a:fillRect/>
          </a:stretch>
        </p:blipFill>
        <p:spPr>
          <a:xfrm>
            <a:off x="4414665" y="4666469"/>
            <a:ext cx="3362670" cy="2148153"/>
          </a:xfrm>
          <a:prstGeom prst="rect">
            <a:avLst/>
          </a:prstGeom>
        </p:spPr>
      </p:pic>
    </p:spTree>
    <p:extLst>
      <p:ext uri="{BB962C8B-B14F-4D97-AF65-F5344CB8AC3E}">
        <p14:creationId xmlns:p14="http://schemas.microsoft.com/office/powerpoint/2010/main" val="4183545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194" y="1917508"/>
            <a:ext cx="476316" cy="1752845"/>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9194" y="1917508"/>
            <a:ext cx="5153744" cy="4010585"/>
          </a:xfrm>
        </p:spPr>
      </p:pic>
      <p:sp>
        <p:nvSpPr>
          <p:cNvPr id="5" name="Title 1"/>
          <p:cNvSpPr txBox="1">
            <a:spLocks/>
          </p:cNvSpPr>
          <p:nvPr/>
        </p:nvSpPr>
        <p:spPr>
          <a:xfrm>
            <a:off x="630195" y="157161"/>
            <a:ext cx="10908662"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a:t>Cancer Mortality Rates by County-Level Poverty, United States, 1970-2016</a:t>
            </a:r>
          </a:p>
        </p:txBody>
      </p:sp>
      <p:sp>
        <p:nvSpPr>
          <p:cNvPr id="8" name="Rectangle 7"/>
          <p:cNvSpPr/>
          <p:nvPr/>
        </p:nvSpPr>
        <p:spPr>
          <a:xfrm>
            <a:off x="7330164" y="4308865"/>
            <a:ext cx="3988865" cy="1107996"/>
          </a:xfrm>
          <a:prstGeom prst="rect">
            <a:avLst/>
          </a:prstGeom>
        </p:spPr>
        <p:txBody>
          <a:bodyPr wrap="square">
            <a:spAutoFit/>
          </a:bodyPr>
          <a:lstStyle/>
          <a:p>
            <a:r>
              <a:rPr lang="en-US" sz="1100" dirty="0"/>
              <a:t>Cancer Mortality Rates by County‐Level Poverty, United States, 1970 to 2016. Rates are per 100,000 population and are age adjusted to the 2000 US standard population. County‐level poverty was derived from the 2012 to 2016 American Community Survey. “Poor” and “affluent” refer to extreme county‐level poverty categories: 21.18% to 53.95% and 1.81% to 10.84%, respectively.</a:t>
            </a:r>
          </a:p>
        </p:txBody>
      </p:sp>
      <p:sp>
        <p:nvSpPr>
          <p:cNvPr id="9" name="TextBox 8"/>
          <p:cNvSpPr txBox="1"/>
          <p:nvPr/>
        </p:nvSpPr>
        <p:spPr>
          <a:xfrm>
            <a:off x="226423" y="6589529"/>
            <a:ext cx="6583680" cy="261610"/>
          </a:xfrm>
          <a:prstGeom prst="rect">
            <a:avLst/>
          </a:prstGeom>
          <a:noFill/>
        </p:spPr>
        <p:txBody>
          <a:bodyPr wrap="square" rtlCol="0">
            <a:spAutoFit/>
          </a:bodyPr>
          <a:lstStyle/>
          <a:p>
            <a:r>
              <a:rPr lang="en-US" sz="1100" dirty="0"/>
              <a:t>Siegel, R.L., et al. (2019). CA: A Cancer Journal for Clinicians.</a:t>
            </a:r>
          </a:p>
        </p:txBody>
      </p:sp>
    </p:spTree>
    <p:extLst>
      <p:ext uri="{BB962C8B-B14F-4D97-AF65-F5344CB8AC3E}">
        <p14:creationId xmlns:p14="http://schemas.microsoft.com/office/powerpoint/2010/main" val="1510316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Implementation Strategies </a:t>
            </a:r>
            <a:endParaRPr lang="en-US" b="1" dirty="0"/>
          </a:p>
        </p:txBody>
      </p:sp>
      <p:sp>
        <p:nvSpPr>
          <p:cNvPr id="3" name="Content Placeholder 2"/>
          <p:cNvSpPr>
            <a:spLocks noGrp="1"/>
          </p:cNvSpPr>
          <p:nvPr>
            <p:ph idx="1"/>
          </p:nvPr>
        </p:nvSpPr>
        <p:spPr/>
        <p:txBody>
          <a:bodyPr>
            <a:normAutofit/>
          </a:bodyPr>
          <a:lstStyle/>
          <a:p>
            <a:r>
              <a:rPr lang="en-US" dirty="0"/>
              <a:t>Multidisciplinary leadership through the </a:t>
            </a:r>
            <a:r>
              <a:rPr lang="en-US" b="1" i="1" dirty="0"/>
              <a:t>Clinical Advisory Panel </a:t>
            </a:r>
            <a:r>
              <a:rPr lang="en-US" dirty="0"/>
              <a:t>and the </a:t>
            </a:r>
            <a:r>
              <a:rPr lang="en-US" b="1" i="1" dirty="0"/>
              <a:t>Scientific Steering Committee</a:t>
            </a:r>
          </a:p>
          <a:p>
            <a:r>
              <a:rPr lang="en-US" dirty="0"/>
              <a:t>Community Engagement: BBCEC quarterly meetings, Annual Stakeholder meeting </a:t>
            </a:r>
            <a:endParaRPr lang="en-US" dirty="0" smtClean="0"/>
          </a:p>
          <a:p>
            <a:r>
              <a:rPr lang="en-US" dirty="0" smtClean="0"/>
              <a:t>Protocol adaptation to existing workflow in each health system</a:t>
            </a:r>
          </a:p>
          <a:p>
            <a:r>
              <a:rPr lang="en-US" dirty="0" smtClean="0"/>
              <a:t>Training and education through the </a:t>
            </a:r>
            <a:r>
              <a:rPr lang="en-US" b="1" i="1" dirty="0" smtClean="0"/>
              <a:t>Boston Navigation Network</a:t>
            </a:r>
            <a:r>
              <a:rPr lang="en-US" dirty="0" smtClean="0"/>
              <a:t> and </a:t>
            </a:r>
            <a:r>
              <a:rPr lang="en-US" b="1" i="1" dirty="0" smtClean="0"/>
              <a:t>TRIP Navigator </a:t>
            </a:r>
            <a:r>
              <a:rPr lang="en-US" dirty="0" smtClean="0"/>
              <a:t>meetings</a:t>
            </a:r>
            <a:endParaRPr lang="en-US" b="1" i="1" dirty="0" smtClean="0"/>
          </a:p>
          <a:p>
            <a:r>
              <a:rPr lang="en-US" dirty="0" smtClean="0"/>
              <a:t>Monitoring and feedback to each study site</a:t>
            </a:r>
          </a:p>
          <a:p>
            <a:r>
              <a:rPr lang="en-US" dirty="0" smtClean="0"/>
              <a:t>Communication: Monthly Newsletter</a:t>
            </a:r>
            <a:endParaRPr lang="en-US" dirty="0"/>
          </a:p>
        </p:txBody>
      </p:sp>
      <p:pic>
        <p:nvPicPr>
          <p:cNvPr id="4" name="Picture 3"/>
          <p:cNvPicPr>
            <a:picLocks noChangeAspect="1"/>
          </p:cNvPicPr>
          <p:nvPr/>
        </p:nvPicPr>
        <p:blipFill>
          <a:blip r:embed="rId2"/>
          <a:stretch>
            <a:fillRect/>
          </a:stretch>
        </p:blipFill>
        <p:spPr>
          <a:xfrm>
            <a:off x="9708367" y="5643517"/>
            <a:ext cx="2371550" cy="1066892"/>
          </a:xfrm>
          <a:prstGeom prst="rect">
            <a:avLst/>
          </a:prstGeom>
        </p:spPr>
      </p:pic>
      <p:sp>
        <p:nvSpPr>
          <p:cNvPr id="5" name="TextBox 4"/>
          <p:cNvSpPr txBox="1"/>
          <p:nvPr/>
        </p:nvSpPr>
        <p:spPr>
          <a:xfrm>
            <a:off x="5810491" y="6279266"/>
            <a:ext cx="3952755" cy="276999"/>
          </a:xfrm>
          <a:prstGeom prst="rect">
            <a:avLst/>
          </a:prstGeom>
          <a:noFill/>
        </p:spPr>
        <p:txBody>
          <a:bodyPr wrap="square" rtlCol="0">
            <a:spAutoFit/>
          </a:bodyPr>
          <a:lstStyle/>
          <a:p>
            <a:r>
              <a:rPr lang="en-US" sz="1200" dirty="0" smtClean="0"/>
              <a:t>Powell et al. Implementation Science 2015</a:t>
            </a:r>
            <a:endParaRPr lang="en-US" sz="1200" dirty="0"/>
          </a:p>
        </p:txBody>
      </p:sp>
    </p:spTree>
    <p:extLst>
      <p:ext uri="{BB962C8B-B14F-4D97-AF65-F5344CB8AC3E}">
        <p14:creationId xmlns:p14="http://schemas.microsoft.com/office/powerpoint/2010/main" val="11461683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7444141"/>
              </p:ext>
            </p:extLst>
          </p:nvPr>
        </p:nvGraphicFramePr>
        <p:xfrm>
          <a:off x="954911" y="393542"/>
          <a:ext cx="9745884" cy="6169304"/>
        </p:xfrm>
        <a:graphic>
          <a:graphicData uri="http://schemas.openxmlformats.org/drawingml/2006/table">
            <a:tbl>
              <a:tblPr firstRow="1" firstCol="1" bandRow="1">
                <a:tableStyleId>{93296810-A885-4BE3-A3E7-6D5BEEA58F35}</a:tableStyleId>
              </a:tblPr>
              <a:tblGrid>
                <a:gridCol w="1756240">
                  <a:extLst>
                    <a:ext uri="{9D8B030D-6E8A-4147-A177-3AD203B41FA5}">
                      <a16:colId xmlns:a16="http://schemas.microsoft.com/office/drawing/2014/main" val="3148742841"/>
                    </a:ext>
                  </a:extLst>
                </a:gridCol>
                <a:gridCol w="2613130">
                  <a:extLst>
                    <a:ext uri="{9D8B030D-6E8A-4147-A177-3AD203B41FA5}">
                      <a16:colId xmlns:a16="http://schemas.microsoft.com/office/drawing/2014/main" val="4184864008"/>
                    </a:ext>
                  </a:extLst>
                </a:gridCol>
                <a:gridCol w="2688257">
                  <a:extLst>
                    <a:ext uri="{9D8B030D-6E8A-4147-A177-3AD203B41FA5}">
                      <a16:colId xmlns:a16="http://schemas.microsoft.com/office/drawing/2014/main" val="4235322188"/>
                    </a:ext>
                  </a:extLst>
                </a:gridCol>
                <a:gridCol w="2688257">
                  <a:extLst>
                    <a:ext uri="{9D8B030D-6E8A-4147-A177-3AD203B41FA5}">
                      <a16:colId xmlns:a16="http://schemas.microsoft.com/office/drawing/2014/main" val="126784510"/>
                    </a:ext>
                  </a:extLst>
                </a:gridCol>
              </a:tblGrid>
              <a:tr h="885676">
                <a:tc gridSpan="2">
                  <a:txBody>
                    <a:bodyPr/>
                    <a:lstStyle/>
                    <a:p>
                      <a:pPr marL="0" marR="0" algn="ctr">
                        <a:lnSpc>
                          <a:spcPct val="107000"/>
                        </a:lnSpc>
                        <a:spcBef>
                          <a:spcPts val="0"/>
                        </a:spcBef>
                        <a:spcAft>
                          <a:spcPts val="0"/>
                        </a:spcAft>
                      </a:pPr>
                      <a:r>
                        <a:rPr lang="en-US" sz="2400" dirty="0">
                          <a:effectLst/>
                        </a:rPr>
                        <a:t>TRIP Study Participants </a:t>
                      </a:r>
                      <a:endParaRPr lang="en-US" sz="2400" dirty="0" smtClean="0">
                        <a:effectLst/>
                      </a:endParaRPr>
                    </a:p>
                    <a:p>
                      <a:pPr marL="0" marR="0" algn="ctr">
                        <a:lnSpc>
                          <a:spcPct val="107000"/>
                        </a:lnSpc>
                        <a:spcBef>
                          <a:spcPts val="0"/>
                        </a:spcBef>
                        <a:spcAft>
                          <a:spcPts val="0"/>
                        </a:spcAft>
                      </a:pPr>
                      <a:r>
                        <a:rPr lang="en-US" sz="2400" dirty="0" smtClean="0">
                          <a:effectLst/>
                        </a:rPr>
                        <a:t>N=1732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2400" dirty="0">
                          <a:effectLst/>
                        </a:rPr>
                        <a:t>Historical </a:t>
                      </a:r>
                      <a:r>
                        <a:rPr lang="en-US" sz="2400" dirty="0" smtClean="0">
                          <a:effectLst/>
                        </a:rPr>
                        <a:t>Control</a:t>
                      </a:r>
                    </a:p>
                    <a:p>
                      <a:pPr marL="0" marR="0" algn="ctr">
                        <a:lnSpc>
                          <a:spcPct val="107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n=553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smtClean="0">
                          <a:effectLst/>
                        </a:rPr>
                        <a:t>Intervention</a:t>
                      </a:r>
                    </a:p>
                    <a:p>
                      <a:pPr marL="0" marR="0" algn="ctr">
                        <a:lnSpc>
                          <a:spcPct val="107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n=1179</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6661948"/>
                  </a:ext>
                </a:extLst>
              </a:tr>
              <a:tr h="377402">
                <a:tc rowSpan="3">
                  <a:txBody>
                    <a:bodyPr/>
                    <a:lstStyle/>
                    <a:p>
                      <a:pPr marL="0" marR="0">
                        <a:lnSpc>
                          <a:spcPct val="107000"/>
                        </a:lnSpc>
                        <a:spcBef>
                          <a:spcPts val="0"/>
                        </a:spcBef>
                        <a:spcAft>
                          <a:spcPts val="0"/>
                        </a:spcAft>
                      </a:pPr>
                      <a:r>
                        <a:rPr lang="en-US" sz="2000" dirty="0">
                          <a:effectLst/>
                        </a:rPr>
                        <a:t>Age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a:effectLst/>
                        </a:rPr>
                        <a:t>&lt;50</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 24%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9636629"/>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a:effectLst/>
                        </a:rPr>
                        <a:t>50-64</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 39%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41%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955790"/>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dirty="0">
                          <a:effectLst/>
                        </a:rPr>
                        <a:t>65+</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38%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34%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7984879"/>
                  </a:ext>
                </a:extLst>
              </a:tr>
              <a:tr h="377402">
                <a:tc rowSpan="4">
                  <a:txBody>
                    <a:bodyPr/>
                    <a:lstStyle/>
                    <a:p>
                      <a:pPr marL="0" marR="0">
                        <a:lnSpc>
                          <a:spcPct val="107000"/>
                        </a:lnSpc>
                        <a:spcBef>
                          <a:spcPts val="0"/>
                        </a:spcBef>
                        <a:spcAft>
                          <a:spcPts val="0"/>
                        </a:spcAft>
                      </a:pPr>
                      <a:r>
                        <a:rPr lang="en-US" sz="2000">
                          <a:effectLst/>
                        </a:rPr>
                        <a:t>Race/ethnicity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a:effectLst/>
                        </a:rPr>
                        <a:t>Hispanic</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 23%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25%</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6293439"/>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a:effectLst/>
                        </a:rPr>
                        <a:t>Non-Hispanic White</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6890144"/>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a:effectLst/>
                        </a:rPr>
                        <a:t>Non-Hispanic Black</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44%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41%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9710703"/>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a:effectLst/>
                        </a:rPr>
                        <a:t>Non-Hispanic Asian</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4067080"/>
                  </a:ext>
                </a:extLst>
              </a:tr>
              <a:tr h="377402">
                <a:tc rowSpan="3">
                  <a:txBody>
                    <a:bodyPr/>
                    <a:lstStyle/>
                    <a:p>
                      <a:pPr marL="0" marR="0">
                        <a:lnSpc>
                          <a:spcPct val="107000"/>
                        </a:lnSpc>
                        <a:spcBef>
                          <a:spcPts val="0"/>
                        </a:spcBef>
                        <a:spcAft>
                          <a:spcPts val="0"/>
                        </a:spcAft>
                      </a:pPr>
                      <a:r>
                        <a:rPr lang="en-US" sz="2000" dirty="0">
                          <a:effectLst/>
                        </a:rPr>
                        <a:t>Insurance </a:t>
                      </a:r>
                      <a:endParaRPr lang="en-US" sz="3600" dirty="0">
                        <a:effectLst/>
                      </a:endParaRPr>
                    </a:p>
                    <a:p>
                      <a:pPr marL="0" marR="0">
                        <a:lnSpc>
                          <a:spcPct val="107000"/>
                        </a:lnSpc>
                        <a:spcBef>
                          <a:spcPts val="0"/>
                        </a:spcBef>
                        <a:spcAft>
                          <a:spcPts val="0"/>
                        </a:spcAft>
                      </a:pPr>
                      <a:r>
                        <a:rPr lang="en-US" sz="2000" dirty="0">
                          <a:effectLst/>
                        </a:rPr>
                        <a:t> </a:t>
                      </a:r>
                      <a:endParaRPr lang="en-US" sz="3600" dirty="0">
                        <a:effectLst/>
                      </a:endParaRPr>
                    </a:p>
                    <a:p>
                      <a:pPr marL="0" marR="0">
                        <a:lnSpc>
                          <a:spcPct val="107000"/>
                        </a:lnSpc>
                        <a:spcBef>
                          <a:spcPts val="0"/>
                        </a:spcBef>
                        <a:spcAft>
                          <a:spcPts val="0"/>
                        </a:spcAft>
                      </a:pPr>
                      <a:r>
                        <a:rPr lang="en-US" sz="2000" dirty="0">
                          <a:effectLst/>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a:effectLst/>
                        </a:rPr>
                        <a:t>Private/Commercial</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25%</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6071317"/>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a:effectLst/>
                        </a:rPr>
                        <a:t>Medicare </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425429"/>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dirty="0">
                          <a:effectLst/>
                        </a:rPr>
                        <a:t>Medicaid </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43%</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5740925"/>
                  </a:ext>
                </a:extLst>
              </a:tr>
              <a:tr h="377402">
                <a:tc rowSpan="2">
                  <a:txBody>
                    <a:bodyPr/>
                    <a:lstStyle/>
                    <a:p>
                      <a:pPr marL="0" marR="0">
                        <a:lnSpc>
                          <a:spcPct val="107000"/>
                        </a:lnSpc>
                        <a:spcBef>
                          <a:spcPts val="0"/>
                        </a:spcBef>
                        <a:spcAft>
                          <a:spcPts val="0"/>
                        </a:spcAft>
                      </a:pPr>
                      <a:r>
                        <a:rPr lang="en-US" sz="2000" dirty="0">
                          <a:effectLst/>
                        </a:rPr>
                        <a:t>Language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a:effectLst/>
                        </a:rPr>
                        <a:t>English</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50%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58%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50020"/>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dirty="0">
                          <a:effectLst/>
                        </a:rPr>
                        <a:t>Non-English</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 50%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4126766"/>
                  </a:ext>
                </a:extLst>
              </a:tr>
              <a:tr h="377402">
                <a:tc rowSpan="2">
                  <a:txBody>
                    <a:bodyPr/>
                    <a:lstStyle/>
                    <a:p>
                      <a:pPr marL="0" marR="0">
                        <a:lnSpc>
                          <a:spcPct val="107000"/>
                        </a:lnSpc>
                        <a:spcBef>
                          <a:spcPts val="0"/>
                        </a:spcBef>
                        <a:spcAft>
                          <a:spcPts val="0"/>
                        </a:spcAft>
                      </a:pPr>
                      <a:r>
                        <a:rPr lang="en-US" sz="2000">
                          <a:effectLst/>
                        </a:rPr>
                        <a:t>Region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a:effectLst/>
                        </a:rPr>
                        <a:t>Boston Area</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70%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54%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6257751"/>
                  </a:ext>
                </a:extLst>
              </a:tr>
              <a:tr h="377402">
                <a:tc vMerge="1">
                  <a:txBody>
                    <a:bodyPr/>
                    <a:lstStyle/>
                    <a:p>
                      <a:endParaRPr lang="en-US"/>
                    </a:p>
                  </a:txBody>
                  <a:tcPr/>
                </a:tc>
                <a:tc>
                  <a:txBody>
                    <a:bodyPr/>
                    <a:lstStyle/>
                    <a:p>
                      <a:pPr marL="0" marR="0">
                        <a:lnSpc>
                          <a:spcPct val="107000"/>
                        </a:lnSpc>
                        <a:spcBef>
                          <a:spcPts val="0"/>
                        </a:spcBef>
                        <a:spcAft>
                          <a:spcPts val="0"/>
                        </a:spcAft>
                      </a:pPr>
                      <a:r>
                        <a:rPr lang="en-US" sz="2000" b="1" dirty="0">
                          <a:effectLst/>
                        </a:rPr>
                        <a:t>Greater Boston Area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30%</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46%</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4741184"/>
                  </a:ext>
                </a:extLst>
              </a:tr>
            </a:tbl>
          </a:graphicData>
        </a:graphic>
      </p:graphicFrame>
    </p:spTree>
    <p:extLst>
      <p:ext uri="{BB962C8B-B14F-4D97-AF65-F5344CB8AC3E}">
        <p14:creationId xmlns:p14="http://schemas.microsoft.com/office/powerpoint/2010/main" val="1578692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Implementation Fidelity</a:t>
            </a:r>
            <a:r>
              <a:rPr lang="en-US" dirty="0"/>
              <a:t>: did study sites successfully adopt the navigation protocol?</a:t>
            </a:r>
          </a:p>
        </p:txBody>
      </p:sp>
      <p:graphicFrame>
        <p:nvGraphicFramePr>
          <p:cNvPr id="5" name="Content Placeholder 4"/>
          <p:cNvGraphicFramePr>
            <a:graphicFrameLocks noGrp="1"/>
          </p:cNvGraphicFramePr>
          <p:nvPr>
            <p:ph idx="1"/>
            <p:extLst/>
          </p:nvPr>
        </p:nvGraphicFramePr>
        <p:xfrm>
          <a:off x="838200" y="1825627"/>
          <a:ext cx="10515600" cy="4609562"/>
        </p:xfrm>
        <a:graphic>
          <a:graphicData uri="http://schemas.openxmlformats.org/drawingml/2006/table">
            <a:tbl>
              <a:tblPr firstRow="1" bandRow="1">
                <a:tableStyleId>{5C22544A-7EE6-4342-B048-85BDC9FD1C3A}</a:tableStyleId>
              </a:tblPr>
              <a:tblGrid>
                <a:gridCol w="2923309">
                  <a:extLst>
                    <a:ext uri="{9D8B030D-6E8A-4147-A177-3AD203B41FA5}">
                      <a16:colId xmlns:a16="http://schemas.microsoft.com/office/drawing/2014/main" val="1583747592"/>
                    </a:ext>
                  </a:extLst>
                </a:gridCol>
                <a:gridCol w="7592291">
                  <a:extLst>
                    <a:ext uri="{9D8B030D-6E8A-4147-A177-3AD203B41FA5}">
                      <a16:colId xmlns:a16="http://schemas.microsoft.com/office/drawing/2014/main" val="1712507750"/>
                    </a:ext>
                  </a:extLst>
                </a:gridCol>
              </a:tblGrid>
              <a:tr h="689118">
                <a:tc>
                  <a:txBody>
                    <a:bodyPr/>
                    <a:lstStyle/>
                    <a:p>
                      <a:pPr algn="ctr"/>
                      <a:r>
                        <a:rPr lang="en-US" sz="2400" dirty="0"/>
                        <a:t>Levels of Fidelity</a:t>
                      </a:r>
                    </a:p>
                  </a:txBody>
                  <a:tcPr>
                    <a:lnB w="12700" cap="flat" cmpd="sng" algn="ctr">
                      <a:solidFill>
                        <a:schemeClr val="tx1"/>
                      </a:solidFill>
                      <a:prstDash val="solid"/>
                      <a:round/>
                      <a:headEnd type="none" w="med" len="med"/>
                      <a:tailEnd type="none" w="med" len="med"/>
                    </a:lnB>
                  </a:tcPr>
                </a:tc>
                <a:tc>
                  <a:txBody>
                    <a:bodyPr/>
                    <a:lstStyle/>
                    <a:p>
                      <a:pPr algn="ctr"/>
                      <a:r>
                        <a:rPr lang="en-US" sz="2400" dirty="0"/>
                        <a:t>Definition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091636"/>
                  </a:ext>
                </a:extLst>
              </a:tr>
              <a:tr h="926545">
                <a:tc>
                  <a:txBody>
                    <a:bodyPr/>
                    <a:lstStyle/>
                    <a:p>
                      <a:pPr algn="ctr"/>
                      <a:r>
                        <a:rPr lang="en-US" sz="2400" dirty="0" smtClean="0"/>
                        <a:t>0</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No Navigation</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6545">
                <a:tc>
                  <a:txBody>
                    <a:bodyPr/>
                    <a:lstStyle/>
                    <a:p>
                      <a:pPr algn="ctr"/>
                      <a:r>
                        <a:rPr lang="en-US" sz="2400" dirty="0"/>
                        <a:t>1</a:t>
                      </a:r>
                    </a:p>
                  </a:txBody>
                  <a:tcPr>
                    <a:lnT w="12700" cap="flat" cmpd="sng" algn="ctr">
                      <a:solidFill>
                        <a:schemeClr val="tx1"/>
                      </a:solidFill>
                      <a:prstDash val="solid"/>
                      <a:round/>
                      <a:headEnd type="none" w="med" len="med"/>
                      <a:tailEnd type="none" w="med" len="med"/>
                    </a:lnT>
                  </a:tcPr>
                </a:tc>
                <a:tc>
                  <a:txBody>
                    <a:bodyPr/>
                    <a:lstStyle/>
                    <a:p>
                      <a:r>
                        <a:rPr lang="en-US" sz="2400" baseline="0" dirty="0"/>
                        <a:t> Navigator identified patient and entered in Shared Registry</a:t>
                      </a:r>
                      <a:endParaRPr lang="en-US" sz="2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48616468"/>
                  </a:ext>
                </a:extLst>
              </a:tr>
              <a:tr h="689118">
                <a:tc>
                  <a:txBody>
                    <a:bodyPr/>
                    <a:lstStyle/>
                    <a:p>
                      <a:pPr algn="ctr"/>
                      <a:r>
                        <a:rPr lang="en-US" sz="2400" dirty="0"/>
                        <a:t>2</a:t>
                      </a:r>
                    </a:p>
                  </a:txBody>
                  <a:tcPr/>
                </a:tc>
                <a:tc>
                  <a:txBody>
                    <a:bodyPr/>
                    <a:lstStyle/>
                    <a:p>
                      <a:r>
                        <a:rPr lang="en-US" sz="2400" dirty="0"/>
                        <a:t>Social</a:t>
                      </a:r>
                      <a:r>
                        <a:rPr lang="en-US" sz="2400" baseline="0" dirty="0"/>
                        <a:t> needs assessment completed</a:t>
                      </a:r>
                      <a:r>
                        <a:rPr lang="en-US" sz="2400" dirty="0"/>
                        <a:t> at</a:t>
                      </a:r>
                      <a:r>
                        <a:rPr lang="en-US" sz="2400" baseline="0" dirty="0"/>
                        <a:t> time of diagnosis</a:t>
                      </a:r>
                      <a:endParaRPr lang="en-US" sz="2400" dirty="0"/>
                    </a:p>
                  </a:txBody>
                  <a:tcPr/>
                </a:tc>
                <a:extLst>
                  <a:ext uri="{0D108BD9-81ED-4DB2-BD59-A6C34878D82A}">
                    <a16:rowId xmlns:a16="http://schemas.microsoft.com/office/drawing/2014/main" val="1332110496"/>
                  </a:ext>
                </a:extLst>
              </a:tr>
              <a:tr h="689118">
                <a:tc>
                  <a:txBody>
                    <a:bodyPr/>
                    <a:lstStyle/>
                    <a:p>
                      <a:pPr algn="ctr"/>
                      <a:r>
                        <a:rPr lang="en-US" sz="2400" dirty="0"/>
                        <a:t>3</a:t>
                      </a:r>
                    </a:p>
                  </a:txBody>
                  <a:tcPr/>
                </a:tc>
                <a:tc>
                  <a:txBody>
                    <a:bodyPr/>
                    <a:lstStyle/>
                    <a:p>
                      <a:r>
                        <a:rPr lang="en-US" sz="2400" dirty="0"/>
                        <a:t>Social</a:t>
                      </a:r>
                      <a:r>
                        <a:rPr lang="en-US" sz="2400" baseline="0" dirty="0"/>
                        <a:t> needs assessment repeated within 6 months</a:t>
                      </a:r>
                      <a:endParaRPr lang="en-US" sz="2400" dirty="0"/>
                    </a:p>
                  </a:txBody>
                  <a:tcPr/>
                </a:tc>
                <a:extLst>
                  <a:ext uri="{0D108BD9-81ED-4DB2-BD59-A6C34878D82A}">
                    <a16:rowId xmlns:a16="http://schemas.microsoft.com/office/drawing/2014/main" val="4166503860"/>
                  </a:ext>
                </a:extLst>
              </a:tr>
              <a:tr h="689118">
                <a:tc>
                  <a:txBody>
                    <a:bodyPr/>
                    <a:lstStyle/>
                    <a:p>
                      <a:pPr algn="ctr"/>
                      <a:r>
                        <a:rPr lang="en-US" sz="2400" dirty="0"/>
                        <a:t>Total</a:t>
                      </a:r>
                      <a:r>
                        <a:rPr lang="en-US" sz="2400" baseline="0" dirty="0"/>
                        <a:t> of all 3</a:t>
                      </a:r>
                      <a:endParaRPr lang="en-US" sz="2400" dirty="0"/>
                    </a:p>
                  </a:txBody>
                  <a:tcPr/>
                </a:tc>
                <a:tc>
                  <a:txBody>
                    <a:bodyPr/>
                    <a:lstStyle/>
                    <a:p>
                      <a:r>
                        <a:rPr lang="en-US" sz="2400" dirty="0"/>
                        <a:t>In</a:t>
                      </a:r>
                      <a:r>
                        <a:rPr lang="en-US" sz="2400" baseline="0" dirty="0"/>
                        <a:t> registry and two social needs assessments completed</a:t>
                      </a:r>
                      <a:endParaRPr lang="en-US" sz="2400" dirty="0"/>
                    </a:p>
                  </a:txBody>
                  <a:tcPr/>
                </a:tc>
                <a:extLst>
                  <a:ext uri="{0D108BD9-81ED-4DB2-BD59-A6C34878D82A}">
                    <a16:rowId xmlns:a16="http://schemas.microsoft.com/office/drawing/2014/main" val="1860624542"/>
                  </a:ext>
                </a:extLst>
              </a:tr>
            </a:tbl>
          </a:graphicData>
        </a:graphic>
      </p:graphicFrame>
      <p:pic>
        <p:nvPicPr>
          <p:cNvPr id="4" name="Picture 3" descr="C:\Users\COWINKLE\Desktop\TRIP Logo_220X277.png"/>
          <p:cNvPicPr/>
          <p:nvPr/>
        </p:nvPicPr>
        <p:blipFill rotWithShape="1">
          <a:blip r:embed="rId3">
            <a:extLst>
              <a:ext uri="{28A0092B-C50C-407E-A947-70E740481C1C}">
                <a14:useLocalDpi xmlns:a14="http://schemas.microsoft.com/office/drawing/2010/main" val="0"/>
              </a:ext>
            </a:extLst>
          </a:blip>
          <a:srcRect t="31765" b="30980"/>
          <a:stretch/>
        </p:blipFill>
        <p:spPr bwMode="auto">
          <a:xfrm>
            <a:off x="10136777" y="0"/>
            <a:ext cx="1952547" cy="836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4327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Implementation Fidelity</a:t>
            </a:r>
            <a:r>
              <a:rPr lang="en-US" dirty="0"/>
              <a:t>: did study sites successfully adopt the navigation protocol?</a:t>
            </a:r>
          </a:p>
        </p:txBody>
      </p:sp>
      <p:graphicFrame>
        <p:nvGraphicFramePr>
          <p:cNvPr id="26" name="Content Placeholder 25"/>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C:\Users\COWINKLE\Desktop\TRIP Logo_220X277.png"/>
          <p:cNvPicPr/>
          <p:nvPr/>
        </p:nvPicPr>
        <p:blipFill rotWithShape="1">
          <a:blip r:embed="rId4">
            <a:extLst>
              <a:ext uri="{28A0092B-C50C-407E-A947-70E740481C1C}">
                <a14:useLocalDpi xmlns:a14="http://schemas.microsoft.com/office/drawing/2010/main" val="0"/>
              </a:ext>
            </a:extLst>
          </a:blip>
          <a:srcRect t="31765" b="30980"/>
          <a:stretch/>
        </p:blipFill>
        <p:spPr bwMode="auto">
          <a:xfrm>
            <a:off x="10136777" y="0"/>
            <a:ext cx="1952547" cy="836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99054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2" y="256268"/>
            <a:ext cx="10123715" cy="1325563"/>
          </a:xfrm>
        </p:spPr>
        <p:txBody>
          <a:bodyPr/>
          <a:lstStyle/>
          <a:p>
            <a:pPr algn="ctr"/>
            <a:r>
              <a:rPr lang="en-US" dirty="0"/>
              <a:t>Social Needs Assessments at </a:t>
            </a:r>
            <a:r>
              <a:rPr lang="en-US" dirty="0" smtClean="0"/>
              <a:t>diagnosis</a:t>
            </a:r>
            <a:br>
              <a:rPr lang="en-US" dirty="0" smtClean="0"/>
            </a:br>
            <a:r>
              <a:rPr lang="en-US" dirty="0" smtClean="0"/>
              <a:t>N=407 </a:t>
            </a:r>
            <a:endParaRPr lang="en-US" dirty="0"/>
          </a:p>
        </p:txBody>
      </p:sp>
      <p:pic>
        <p:nvPicPr>
          <p:cNvPr id="11" name="Picture 10"/>
          <p:cNvPicPr>
            <a:picLocks noChangeAspect="1"/>
          </p:cNvPicPr>
          <p:nvPr/>
        </p:nvPicPr>
        <p:blipFill>
          <a:blip r:embed="rId3"/>
          <a:stretch>
            <a:fillRect/>
          </a:stretch>
        </p:blipFill>
        <p:spPr>
          <a:xfrm>
            <a:off x="9929393" y="59032"/>
            <a:ext cx="2200847" cy="993734"/>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2416648277"/>
              </p:ext>
            </p:extLst>
          </p:nvPr>
        </p:nvGraphicFramePr>
        <p:xfrm>
          <a:off x="379845" y="1812924"/>
          <a:ext cx="10146145" cy="47136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7807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38" y="278039"/>
            <a:ext cx="9285514" cy="1325563"/>
          </a:xfrm>
        </p:spPr>
        <p:txBody>
          <a:bodyPr/>
          <a:lstStyle/>
          <a:p>
            <a:pPr algn="ctr"/>
            <a:r>
              <a:rPr lang="en-US" dirty="0"/>
              <a:t>Social Needs Assessments at diagnosis </a:t>
            </a:r>
            <a:r>
              <a:rPr lang="en-US" dirty="0" smtClean="0"/>
              <a:t/>
            </a:r>
            <a:br>
              <a:rPr lang="en-US" dirty="0" smtClean="0"/>
            </a:br>
            <a:r>
              <a:rPr lang="en-US" dirty="0" smtClean="0"/>
              <a:t>N=196</a:t>
            </a:r>
            <a:endParaRPr lang="en-US" dirty="0"/>
          </a:p>
        </p:txBody>
      </p:sp>
      <p:graphicFrame>
        <p:nvGraphicFramePr>
          <p:cNvPr id="12" name="Content Placeholder 11"/>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a:blip r:embed="rId4"/>
          <a:stretch>
            <a:fillRect/>
          </a:stretch>
        </p:blipFill>
        <p:spPr>
          <a:xfrm>
            <a:off x="9929393" y="59032"/>
            <a:ext cx="2200847" cy="993734"/>
          </a:xfrm>
          <a:prstGeom prst="rect">
            <a:avLst/>
          </a:prstGeom>
        </p:spPr>
      </p:pic>
      <p:sp>
        <p:nvSpPr>
          <p:cNvPr id="13" name="TextBox 12"/>
          <p:cNvSpPr txBox="1"/>
          <p:nvPr/>
        </p:nvSpPr>
        <p:spPr>
          <a:xfrm rot="16200000">
            <a:off x="-748148" y="3143183"/>
            <a:ext cx="2317173" cy="461665"/>
          </a:xfrm>
          <a:prstGeom prst="rect">
            <a:avLst/>
          </a:prstGeom>
          <a:noFill/>
        </p:spPr>
        <p:txBody>
          <a:bodyPr wrap="square" rtlCol="0">
            <a:spAutoFit/>
          </a:bodyPr>
          <a:lstStyle/>
          <a:p>
            <a:r>
              <a:rPr lang="en-US" sz="2400" dirty="0" smtClean="0"/>
              <a:t>Percentage (%)</a:t>
            </a:r>
            <a:endParaRPr lang="en-US" sz="2400" dirty="0"/>
          </a:p>
        </p:txBody>
      </p:sp>
    </p:spTree>
    <p:extLst>
      <p:ext uri="{BB962C8B-B14F-4D97-AF65-F5344CB8AC3E}">
        <p14:creationId xmlns:p14="http://schemas.microsoft.com/office/powerpoint/2010/main" val="22794869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OWINKLE\Desktop\TRIP Logo_220X277.png"/>
          <p:cNvPicPr/>
          <p:nvPr/>
        </p:nvPicPr>
        <p:blipFill rotWithShape="1">
          <a:blip r:embed="rId3">
            <a:extLst>
              <a:ext uri="{28A0092B-C50C-407E-A947-70E740481C1C}">
                <a14:useLocalDpi xmlns:a14="http://schemas.microsoft.com/office/drawing/2010/main" val="0"/>
              </a:ext>
            </a:extLst>
          </a:blip>
          <a:srcRect t="31765" b="30980"/>
          <a:stretch/>
        </p:blipFill>
        <p:spPr bwMode="auto">
          <a:xfrm>
            <a:off x="10136777" y="0"/>
            <a:ext cx="1952547" cy="836023"/>
          </a:xfrm>
          <a:prstGeom prst="rect">
            <a:avLst/>
          </a:prstGeom>
          <a:noFill/>
          <a:ln>
            <a:noFill/>
          </a:ln>
          <a:extLst>
            <a:ext uri="{53640926-AAD7-44D8-BBD7-CCE9431645EC}">
              <a14:shadowObscured xmlns:a14="http://schemas.microsoft.com/office/drawing/2010/main"/>
            </a:ext>
          </a:extLst>
        </p:spPr>
      </p:pic>
      <p:graphicFrame>
        <p:nvGraphicFramePr>
          <p:cNvPr id="5" name="Content Placeholder 4"/>
          <p:cNvGraphicFramePr>
            <a:graphicFrameLocks noGrp="1"/>
          </p:cNvGraphicFramePr>
          <p:nvPr>
            <p:ph idx="1"/>
            <p:extLst/>
          </p:nvPr>
        </p:nvGraphicFramePr>
        <p:xfrm>
          <a:off x="609600" y="1054100"/>
          <a:ext cx="10706100" cy="55579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4045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16" y="365125"/>
            <a:ext cx="11511116" cy="1325563"/>
          </a:xfrm>
        </p:spPr>
        <p:txBody>
          <a:bodyPr/>
          <a:lstStyle/>
          <a:p>
            <a:pPr algn="ctr"/>
            <a:r>
              <a:rPr lang="en-US" b="1" dirty="0" smtClean="0"/>
              <a:t>Preliminary Implementation Data:</a:t>
            </a:r>
            <a:br>
              <a:rPr lang="en-US" b="1" dirty="0" smtClean="0"/>
            </a:br>
            <a:r>
              <a:rPr lang="en-US" b="1" dirty="0" smtClean="0"/>
              <a:t> Interviews and Field Observations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6935374"/>
              </p:ext>
            </p:extLst>
          </p:nvPr>
        </p:nvGraphicFramePr>
        <p:xfrm>
          <a:off x="491925" y="1825625"/>
          <a:ext cx="11163780" cy="4206240"/>
        </p:xfrm>
        <a:graphic>
          <a:graphicData uri="http://schemas.openxmlformats.org/drawingml/2006/table">
            <a:tbl>
              <a:tblPr firstRow="1" bandRow="1">
                <a:tableStyleId>{93296810-A885-4BE3-A3E7-6D5BEEA58F35}</a:tableStyleId>
              </a:tblPr>
              <a:tblGrid>
                <a:gridCol w="3721260">
                  <a:extLst>
                    <a:ext uri="{9D8B030D-6E8A-4147-A177-3AD203B41FA5}">
                      <a16:colId xmlns:a16="http://schemas.microsoft.com/office/drawing/2014/main" val="20000"/>
                    </a:ext>
                  </a:extLst>
                </a:gridCol>
                <a:gridCol w="3802283">
                  <a:extLst>
                    <a:ext uri="{9D8B030D-6E8A-4147-A177-3AD203B41FA5}">
                      <a16:colId xmlns:a16="http://schemas.microsoft.com/office/drawing/2014/main" val="20001"/>
                    </a:ext>
                  </a:extLst>
                </a:gridCol>
                <a:gridCol w="3640237">
                  <a:extLst>
                    <a:ext uri="{9D8B030D-6E8A-4147-A177-3AD203B41FA5}">
                      <a16:colId xmlns:a16="http://schemas.microsoft.com/office/drawing/2014/main" val="20002"/>
                    </a:ext>
                  </a:extLst>
                </a:gridCol>
              </a:tblGrid>
              <a:tr h="370840">
                <a:tc>
                  <a:txBody>
                    <a:bodyPr/>
                    <a:lstStyle/>
                    <a:p>
                      <a:pPr algn="ctr"/>
                      <a:r>
                        <a:rPr lang="en-US" sz="2400" dirty="0" smtClean="0"/>
                        <a:t>Barriers</a:t>
                      </a:r>
                      <a:endParaRPr lang="en-US" sz="2400" dirty="0"/>
                    </a:p>
                  </a:txBody>
                  <a:tcPr/>
                </a:tc>
                <a:tc>
                  <a:txBody>
                    <a:bodyPr/>
                    <a:lstStyle/>
                    <a:p>
                      <a:pPr algn="ctr"/>
                      <a:r>
                        <a:rPr lang="en-US" sz="2400" dirty="0" smtClean="0"/>
                        <a:t>Facilitators</a:t>
                      </a:r>
                      <a:endParaRPr lang="en-US" sz="2400" dirty="0"/>
                    </a:p>
                  </a:txBody>
                  <a:tcPr/>
                </a:tc>
                <a:tc>
                  <a:txBody>
                    <a:bodyPr/>
                    <a:lstStyle/>
                    <a:p>
                      <a:pPr algn="ctr"/>
                      <a:r>
                        <a:rPr lang="en-US" sz="2400" dirty="0" smtClean="0"/>
                        <a:t>Value Added</a:t>
                      </a:r>
                      <a:endParaRPr lang="en-US" sz="2400" dirty="0"/>
                    </a:p>
                  </a:txBody>
                  <a:tcPr/>
                </a:tc>
                <a:extLst>
                  <a:ext uri="{0D108BD9-81ED-4DB2-BD59-A6C34878D82A}">
                    <a16:rowId xmlns:a16="http://schemas.microsoft.com/office/drawing/2014/main" val="10000"/>
                  </a:ext>
                </a:extLst>
              </a:tr>
              <a:tr h="370840">
                <a:tc>
                  <a:txBody>
                    <a:bodyPr/>
                    <a:lstStyle/>
                    <a:p>
                      <a:pPr marL="342900" indent="-342900" rtl="0" eaLnBrk="1" fontAlgn="t"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Competing demands </a:t>
                      </a:r>
                      <a:r>
                        <a:rPr lang="en-US" sz="2400" b="0" i="0" u="none" strike="noStrike" kern="1200" baseline="0" dirty="0" smtClean="0">
                          <a:solidFill>
                            <a:schemeClr val="tx1"/>
                          </a:solidFill>
                          <a:effectLst/>
                          <a:latin typeface="+mn-lt"/>
                          <a:ea typeface="+mn-ea"/>
                          <a:cs typeface="+mn-cs"/>
                        </a:rPr>
                        <a:t>(</a:t>
                      </a:r>
                      <a:r>
                        <a:rPr lang="en-US" sz="2400" b="0" i="0" u="none" strike="noStrike" kern="1200" baseline="0" dirty="0" smtClean="0">
                          <a:solidFill>
                            <a:schemeClr val="tx1"/>
                          </a:solidFill>
                          <a:effectLst/>
                          <a:latin typeface="+mn-lt"/>
                          <a:ea typeface="+mn-ea"/>
                          <a:cs typeface="+mn-cs"/>
                        </a:rPr>
                        <a:t>COVID)</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Relative priority of TRIP</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Tension</a:t>
                      </a:r>
                      <a:r>
                        <a:rPr lang="en-US" sz="2400" b="0" i="0" u="none" strike="noStrike" kern="1200" baseline="0" dirty="0" smtClean="0">
                          <a:solidFill>
                            <a:schemeClr val="tx1"/>
                          </a:solidFill>
                          <a:effectLst/>
                          <a:latin typeface="+mn-lt"/>
                          <a:ea typeface="+mn-ea"/>
                          <a:cs typeface="+mn-cs"/>
                        </a:rPr>
                        <a:t> for change related to </a:t>
                      </a:r>
                      <a:r>
                        <a:rPr lang="en-US" sz="2400" b="0" i="0" u="none" strike="noStrike" kern="1200" baseline="0" dirty="0" smtClean="0">
                          <a:solidFill>
                            <a:schemeClr val="tx1"/>
                          </a:solidFill>
                          <a:effectLst/>
                          <a:latin typeface="+mn-lt"/>
                          <a:ea typeface="+mn-ea"/>
                          <a:cs typeface="+mn-cs"/>
                        </a:rPr>
                        <a:t>navigation</a:t>
                      </a:r>
                      <a:endParaRPr lang="en-US" sz="2400" b="0" i="0" u="none" strike="noStrike" kern="1200" baseline="0" dirty="0" smtClean="0">
                        <a:solidFill>
                          <a:schemeClr val="tx1"/>
                        </a:solidFill>
                        <a:effectLst/>
                        <a:latin typeface="+mn-lt"/>
                        <a:ea typeface="+mn-ea"/>
                        <a:cs typeface="+mn-cs"/>
                      </a:endParaRPr>
                    </a:p>
                    <a:p>
                      <a:pPr marL="342900" indent="-342900" rtl="0" eaLnBrk="1" fontAlgn="t"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Navigator turnover</a:t>
                      </a:r>
                      <a:endParaRPr lang="en-US" sz="2400" b="0" i="0" u="none" strike="noStrike" kern="1200" dirty="0" smtClean="0">
                        <a:solidFill>
                          <a:schemeClr val="tx1"/>
                        </a:solidFill>
                        <a:effectLst/>
                        <a:latin typeface="+mn-lt"/>
                        <a:ea typeface="+mn-ea"/>
                        <a:cs typeface="+mn-cs"/>
                      </a:endParaRP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Incompatible</a:t>
                      </a:r>
                      <a:r>
                        <a:rPr lang="en-US" sz="2400" b="0" i="0" u="none" strike="noStrike" kern="1200" baseline="0" dirty="0" smtClean="0">
                          <a:solidFill>
                            <a:schemeClr val="tx1"/>
                          </a:solidFill>
                          <a:effectLst/>
                          <a:latin typeface="+mn-lt"/>
                          <a:ea typeface="+mn-ea"/>
                          <a:cs typeface="+mn-cs"/>
                        </a:rPr>
                        <a:t> data systems </a:t>
                      </a:r>
                    </a:p>
                    <a:p>
                      <a:pPr marL="342900" indent="-342900" rtl="0" eaLnBrk="1" fontAlgn="t"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documentation </a:t>
                      </a:r>
                      <a:r>
                        <a:rPr lang="en-US" sz="2400" b="0" i="0" u="none" strike="noStrike" kern="1200" baseline="0" dirty="0" smtClean="0">
                          <a:solidFill>
                            <a:schemeClr val="tx1"/>
                          </a:solidFill>
                          <a:effectLst/>
                          <a:latin typeface="+mn-lt"/>
                          <a:ea typeface="+mn-ea"/>
                          <a:cs typeface="+mn-cs"/>
                        </a:rPr>
                        <a:t>burden</a:t>
                      </a:r>
                      <a:endParaRPr lang="en-US" sz="2400" b="0" i="0" u="none" strike="noStrike" kern="1200" dirty="0" smtClean="0">
                        <a:solidFill>
                          <a:schemeClr val="tx1"/>
                        </a:solidFill>
                        <a:effectLst/>
                        <a:latin typeface="+mn-lt"/>
                        <a:ea typeface="+mn-ea"/>
                        <a:cs typeface="+mn-cs"/>
                      </a:endParaRPr>
                    </a:p>
                    <a:p>
                      <a:pPr marL="342900" indent="-342900">
                        <a:buFont typeface="Arial" panose="020B0604020202020204" pitchFamily="34" charset="0"/>
                        <a:buChar char="•"/>
                      </a:pPr>
                      <a:endParaRPr lang="en-US" sz="2400" b="0" dirty="0"/>
                    </a:p>
                  </a:txBody>
                  <a:tcPr/>
                </a:tc>
                <a:tc>
                  <a:txBody>
                    <a:bodyPr/>
                    <a:lstStyle/>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Alignment with </a:t>
                      </a:r>
                      <a:r>
                        <a:rPr lang="en-US" sz="2400" b="0" i="0" u="none" strike="noStrike" kern="1200" dirty="0" smtClean="0">
                          <a:solidFill>
                            <a:schemeClr val="tx1"/>
                          </a:solidFill>
                          <a:effectLst/>
                          <a:latin typeface="+mn-lt"/>
                          <a:ea typeface="+mn-ea"/>
                          <a:cs typeface="+mn-cs"/>
                        </a:rPr>
                        <a:t>hospital focus</a:t>
                      </a:r>
                      <a:r>
                        <a:rPr lang="en-US" sz="2400" b="0" i="0" u="none" strike="noStrike" kern="1200" baseline="0" dirty="0" smtClean="0">
                          <a:solidFill>
                            <a:schemeClr val="tx1"/>
                          </a:solidFill>
                          <a:effectLst/>
                          <a:latin typeface="+mn-lt"/>
                          <a:ea typeface="+mn-ea"/>
                          <a:cs typeface="+mn-cs"/>
                        </a:rPr>
                        <a:t> on social needs</a:t>
                      </a:r>
                      <a:endParaRPr lang="en-US" sz="2400" b="0" i="0" u="none" strike="noStrike" kern="1200" dirty="0" smtClean="0">
                        <a:solidFill>
                          <a:schemeClr val="tx1"/>
                        </a:solidFill>
                        <a:effectLst/>
                        <a:latin typeface="+mn-lt"/>
                        <a:ea typeface="+mn-ea"/>
                        <a:cs typeface="+mn-cs"/>
                      </a:endParaRP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Adapting protocol to existing workflow</a:t>
                      </a:r>
                    </a:p>
                    <a:p>
                      <a:pPr marL="342900" indent="-342900" rtl="0" eaLnBrk="1" fontAlgn="auto"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Navigator</a:t>
                      </a:r>
                      <a:r>
                        <a:rPr lang="en-US" sz="2400" b="0" i="0" u="none" strike="noStrike" kern="1200" baseline="0" dirty="0" smtClean="0">
                          <a:solidFill>
                            <a:schemeClr val="tx1"/>
                          </a:solidFill>
                          <a:effectLst/>
                          <a:latin typeface="+mn-lt"/>
                          <a:ea typeface="+mn-ea"/>
                          <a:cs typeface="+mn-cs"/>
                        </a:rPr>
                        <a:t> integrated into care team</a:t>
                      </a:r>
                    </a:p>
                    <a:p>
                      <a:pPr marL="342900" indent="-342900" rtl="0" eaLnBrk="1" fontAlgn="auto"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Established relationships</a:t>
                      </a:r>
                    </a:p>
                    <a:p>
                      <a:pPr marL="342900" indent="-342900" rtl="0" eaLnBrk="1" fontAlgn="auto"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Language concordance</a:t>
                      </a:r>
                    </a:p>
                    <a:p>
                      <a:pPr marL="342900" indent="-342900" rtl="0" eaLnBrk="1" fontAlgn="auto"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Empathic inquiry</a:t>
                      </a:r>
                      <a:endParaRPr lang="en-US" sz="2400" b="0" i="0" u="none" strike="noStrike" kern="1200" dirty="0" smtClean="0">
                        <a:solidFill>
                          <a:schemeClr val="tx1"/>
                        </a:solidFill>
                        <a:effectLst/>
                        <a:latin typeface="+mn-lt"/>
                        <a:ea typeface="+mn-ea"/>
                        <a:cs typeface="+mn-cs"/>
                      </a:endParaRPr>
                    </a:p>
                    <a:p>
                      <a:pPr marL="342900" indent="-342900">
                        <a:buFont typeface="Arial" panose="020B0604020202020204" pitchFamily="34" charset="0"/>
                        <a:buChar char="•"/>
                      </a:pPr>
                      <a:endParaRPr lang="en-US" sz="2400" b="0" dirty="0"/>
                    </a:p>
                  </a:txBody>
                  <a:tcPr/>
                </a:tc>
                <a:tc>
                  <a:txBody>
                    <a:bodyPr/>
                    <a:lstStyle/>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Evidence-based </a:t>
                      </a:r>
                      <a:r>
                        <a:rPr lang="en-US" sz="2400" b="0" i="0" u="none" strike="noStrike" kern="1200" dirty="0" smtClean="0">
                          <a:solidFill>
                            <a:schemeClr val="tx1"/>
                          </a:solidFill>
                          <a:effectLst/>
                          <a:latin typeface="+mn-lt"/>
                          <a:ea typeface="+mn-ea"/>
                          <a:cs typeface="+mn-cs"/>
                        </a:rPr>
                        <a:t>navigation process</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Regional </a:t>
                      </a:r>
                      <a:r>
                        <a:rPr lang="en-US" sz="2400" b="0" i="0" u="none" strike="noStrike" kern="1200" dirty="0" smtClean="0">
                          <a:solidFill>
                            <a:schemeClr val="tx1"/>
                          </a:solidFill>
                          <a:effectLst/>
                          <a:latin typeface="+mn-lt"/>
                          <a:ea typeface="+mn-ea"/>
                          <a:cs typeface="+mn-cs"/>
                        </a:rPr>
                        <a:t>approach</a:t>
                      </a:r>
                      <a:endParaRPr lang="en-US" sz="2400" b="0" i="0" u="none" strike="noStrike" kern="1200" dirty="0" smtClean="0">
                        <a:solidFill>
                          <a:schemeClr val="tx1"/>
                        </a:solidFill>
                        <a:effectLst/>
                        <a:latin typeface="+mn-lt"/>
                        <a:ea typeface="+mn-ea"/>
                        <a:cs typeface="+mn-cs"/>
                      </a:endParaRP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Communication across systems</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Patients</a:t>
                      </a:r>
                      <a:r>
                        <a:rPr lang="en-US" sz="2400" b="0" i="0" u="none" strike="noStrike" kern="1200" baseline="0" dirty="0" smtClean="0">
                          <a:solidFill>
                            <a:schemeClr val="tx1"/>
                          </a:solidFill>
                          <a:effectLst/>
                          <a:latin typeface="+mn-lt"/>
                          <a:ea typeface="+mn-ea"/>
                          <a:cs typeface="+mn-cs"/>
                        </a:rPr>
                        <a:t> felt ‘cared’ for</a:t>
                      </a:r>
                      <a:endParaRPr lang="en-US" sz="2400" b="0" i="0" u="none" strike="noStrike" kern="1200" dirty="0" smtClean="0">
                        <a:solidFill>
                          <a:schemeClr val="tx1"/>
                        </a:solidFill>
                        <a:effectLst/>
                        <a:latin typeface="+mn-lt"/>
                        <a:ea typeface="+mn-ea"/>
                        <a:cs typeface="+mn-cs"/>
                      </a:endParaRPr>
                    </a:p>
                    <a:p>
                      <a:pPr marL="0" indent="0" rtl="0" eaLnBrk="1" fontAlgn="t" latinLnBrk="0" hangingPunct="1">
                        <a:buFont typeface="Arial" panose="020B0604020202020204" pitchFamily="34" charset="0"/>
                        <a:buNone/>
                      </a:pPr>
                      <a:endParaRPr lang="en-US" sz="2400" b="0" i="0" u="none" strike="noStrike" kern="1200" dirty="0" smtClean="0">
                        <a:solidFill>
                          <a:schemeClr val="tx1"/>
                        </a:solidFill>
                        <a:effectLst/>
                        <a:latin typeface="+mn-lt"/>
                        <a:ea typeface="+mn-ea"/>
                        <a:cs typeface="+mn-cs"/>
                      </a:endParaRPr>
                    </a:p>
                    <a:p>
                      <a:pPr marL="342900" indent="-342900">
                        <a:buFont typeface="Arial" panose="020B0604020202020204" pitchFamily="34" charset="0"/>
                        <a:buChar char="•"/>
                      </a:pPr>
                      <a:endParaRPr lang="en-US" sz="2400" b="0" dirty="0"/>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5259501" y="6301729"/>
            <a:ext cx="6784258" cy="461665"/>
          </a:xfrm>
          <a:prstGeom prst="rect">
            <a:avLst/>
          </a:prstGeom>
          <a:noFill/>
        </p:spPr>
        <p:txBody>
          <a:bodyPr wrap="square" rtlCol="0">
            <a:spAutoFit/>
          </a:bodyPr>
          <a:lstStyle/>
          <a:p>
            <a:r>
              <a:rPr lang="en-US" sz="1200" dirty="0" smtClean="0"/>
              <a:t>S Loo et al. Patient navigator team perceptions on the implementation of a city-wide breast cancer navigation protocol: a qualitative study. BMC Health Services Research. 2022.</a:t>
            </a:r>
            <a:endParaRPr lang="en-US" sz="1200" dirty="0"/>
          </a:p>
        </p:txBody>
      </p:sp>
      <p:pic>
        <p:nvPicPr>
          <p:cNvPr id="6" name="Picture 5"/>
          <p:cNvPicPr>
            <a:picLocks noChangeAspect="1"/>
          </p:cNvPicPr>
          <p:nvPr/>
        </p:nvPicPr>
        <p:blipFill>
          <a:blip r:embed="rId3"/>
          <a:stretch>
            <a:fillRect/>
          </a:stretch>
        </p:blipFill>
        <p:spPr>
          <a:xfrm>
            <a:off x="9842912" y="34172"/>
            <a:ext cx="2200847" cy="993734"/>
          </a:xfrm>
          <a:prstGeom prst="rect">
            <a:avLst/>
          </a:prstGeom>
        </p:spPr>
      </p:pic>
    </p:spTree>
    <p:extLst>
      <p:ext uri="{BB962C8B-B14F-4D97-AF65-F5344CB8AC3E}">
        <p14:creationId xmlns:p14="http://schemas.microsoft.com/office/powerpoint/2010/main" val="13793697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616" y="59032"/>
            <a:ext cx="7940112" cy="1325563"/>
          </a:xfrm>
        </p:spPr>
        <p:txBody>
          <a:bodyPr/>
          <a:lstStyle/>
          <a:p>
            <a:r>
              <a:rPr lang="en-US" b="1" dirty="0" smtClean="0"/>
              <a:t>Summary</a:t>
            </a:r>
            <a:endParaRPr lang="en-US" b="1" dirty="0"/>
          </a:p>
        </p:txBody>
      </p:sp>
      <p:sp>
        <p:nvSpPr>
          <p:cNvPr id="3" name="Content Placeholder 2"/>
          <p:cNvSpPr>
            <a:spLocks noGrp="1"/>
          </p:cNvSpPr>
          <p:nvPr>
            <p:ph idx="1"/>
          </p:nvPr>
        </p:nvSpPr>
        <p:spPr>
          <a:xfrm>
            <a:off x="517236" y="1666754"/>
            <a:ext cx="11508509" cy="4964956"/>
          </a:xfrm>
        </p:spPr>
        <p:txBody>
          <a:bodyPr>
            <a:normAutofit/>
          </a:bodyPr>
          <a:lstStyle/>
          <a:p>
            <a:r>
              <a:rPr lang="en-US" sz="3500" dirty="0" smtClean="0"/>
              <a:t>Co-created an </a:t>
            </a:r>
            <a:r>
              <a:rPr lang="en-US" sz="3500" dirty="0"/>
              <a:t>evidence-based </a:t>
            </a:r>
            <a:r>
              <a:rPr lang="en-US" sz="3500" dirty="0" smtClean="0"/>
              <a:t>patient navigation </a:t>
            </a:r>
            <a:r>
              <a:rPr lang="en-US" sz="3500" dirty="0"/>
              <a:t>protocol</a:t>
            </a:r>
          </a:p>
          <a:p>
            <a:r>
              <a:rPr lang="en-US" sz="3500" dirty="0"/>
              <a:t>I</a:t>
            </a:r>
            <a:r>
              <a:rPr lang="en-US" sz="3500" dirty="0" smtClean="0"/>
              <a:t>ncluded </a:t>
            </a:r>
            <a:r>
              <a:rPr lang="en-US" sz="3500" dirty="0"/>
              <a:t>a diverse group </a:t>
            </a:r>
            <a:r>
              <a:rPr lang="en-US" sz="3500" dirty="0" smtClean="0"/>
              <a:t>of </a:t>
            </a:r>
            <a:r>
              <a:rPr lang="en-US" sz="3500" dirty="0"/>
              <a:t>breast cancer patients across </a:t>
            </a:r>
            <a:r>
              <a:rPr lang="en-US" sz="3500" dirty="0" smtClean="0"/>
              <a:t>City</a:t>
            </a:r>
            <a:endParaRPr lang="en-US" sz="3500" dirty="0"/>
          </a:p>
          <a:p>
            <a:r>
              <a:rPr lang="en-US" sz="3500" dirty="0" smtClean="0"/>
              <a:t>Despite resources, implementing navigation </a:t>
            </a:r>
            <a:r>
              <a:rPr lang="en-US" sz="3500" dirty="0"/>
              <a:t>challenging</a:t>
            </a:r>
          </a:p>
          <a:p>
            <a:r>
              <a:rPr lang="en-US" sz="3500" dirty="0"/>
              <a:t>L</a:t>
            </a:r>
            <a:r>
              <a:rPr lang="en-US" sz="3500" dirty="0" smtClean="0"/>
              <a:t>ack systems to identify patients</a:t>
            </a:r>
          </a:p>
          <a:p>
            <a:r>
              <a:rPr lang="en-US" sz="3500" dirty="0" smtClean="0"/>
              <a:t>Social needs screening challenging but feasible</a:t>
            </a:r>
          </a:p>
          <a:p>
            <a:r>
              <a:rPr lang="en-US" sz="3500" dirty="0" smtClean="0"/>
              <a:t> </a:t>
            </a:r>
            <a:r>
              <a:rPr lang="en-US" sz="3600" dirty="0" smtClean="0"/>
              <a:t>COVID impacted treatment </a:t>
            </a:r>
          </a:p>
          <a:p>
            <a:r>
              <a:rPr lang="en-US" sz="3500" dirty="0" smtClean="0">
                <a:solidFill>
                  <a:srgbClr val="FF0000"/>
                </a:solidFill>
              </a:rPr>
              <a:t>When </a:t>
            </a:r>
            <a:r>
              <a:rPr lang="en-US" sz="3500" dirty="0">
                <a:solidFill>
                  <a:srgbClr val="FF0000"/>
                </a:solidFill>
              </a:rPr>
              <a:t>we do </a:t>
            </a:r>
            <a:r>
              <a:rPr lang="en-US" sz="3500" dirty="0" smtClean="0">
                <a:solidFill>
                  <a:srgbClr val="FF0000"/>
                </a:solidFill>
              </a:rPr>
              <a:t>navigate, it </a:t>
            </a:r>
            <a:r>
              <a:rPr lang="en-US" sz="3500" dirty="0">
                <a:solidFill>
                  <a:srgbClr val="FF0000"/>
                </a:solidFill>
              </a:rPr>
              <a:t>improves timely </a:t>
            </a:r>
            <a:r>
              <a:rPr lang="en-US" sz="3500" dirty="0" smtClean="0">
                <a:solidFill>
                  <a:srgbClr val="FF0000"/>
                </a:solidFill>
              </a:rPr>
              <a:t>treatment!</a:t>
            </a:r>
          </a:p>
          <a:p>
            <a:pPr marL="0" indent="0">
              <a:buNone/>
            </a:pPr>
            <a:endParaRPr lang="en-US" dirty="0"/>
          </a:p>
        </p:txBody>
      </p:sp>
      <p:pic>
        <p:nvPicPr>
          <p:cNvPr id="4" name="Picture 3"/>
          <p:cNvPicPr>
            <a:picLocks noChangeAspect="1"/>
          </p:cNvPicPr>
          <p:nvPr/>
        </p:nvPicPr>
        <p:blipFill>
          <a:blip r:embed="rId3"/>
          <a:stretch>
            <a:fillRect/>
          </a:stretch>
        </p:blipFill>
        <p:spPr>
          <a:xfrm>
            <a:off x="957777" y="260326"/>
            <a:ext cx="2044132" cy="922973"/>
          </a:xfrm>
          <a:prstGeom prst="rect">
            <a:avLst/>
          </a:prstGeom>
        </p:spPr>
      </p:pic>
    </p:spTree>
    <p:extLst>
      <p:ext uri="{BB962C8B-B14F-4D97-AF65-F5344CB8AC3E}">
        <p14:creationId xmlns:p14="http://schemas.microsoft.com/office/powerpoint/2010/main" val="28571417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43" y="84932"/>
            <a:ext cx="10900357" cy="1325563"/>
          </a:xfrm>
        </p:spPr>
        <p:txBody>
          <a:bodyPr>
            <a:normAutofit/>
          </a:bodyPr>
          <a:lstStyle/>
          <a:p>
            <a:r>
              <a:rPr lang="en-US" sz="4000" b="1" dirty="0" smtClean="0"/>
              <a:t>Obstacles to Patient Navigation </a:t>
            </a:r>
            <a:endParaRPr lang="en-US" sz="4000" b="1" dirty="0"/>
          </a:p>
        </p:txBody>
      </p:sp>
      <p:sp>
        <p:nvSpPr>
          <p:cNvPr id="4" name="Slide Number Placeholder 3"/>
          <p:cNvSpPr>
            <a:spLocks noGrp="1"/>
          </p:cNvSpPr>
          <p:nvPr>
            <p:ph type="sldNum" sz="quarter" idx="12"/>
          </p:nvPr>
        </p:nvSpPr>
        <p:spPr/>
        <p:txBody>
          <a:bodyPr/>
          <a:lstStyle/>
          <a:p>
            <a:fld id="{749D563A-11F8-43A6-83B7-796F7E364536}" type="slidenum">
              <a:rPr lang="en-US" smtClean="0"/>
              <a:t>59</a:t>
            </a:fld>
            <a:endParaRPr lang="en-US" dirty="0"/>
          </a:p>
        </p:txBody>
      </p:sp>
      <p:sp>
        <p:nvSpPr>
          <p:cNvPr id="6" name="Content Placeholder 5"/>
          <p:cNvSpPr>
            <a:spLocks noGrp="1"/>
          </p:cNvSpPr>
          <p:nvPr>
            <p:ph idx="1"/>
          </p:nvPr>
        </p:nvSpPr>
        <p:spPr>
          <a:xfrm>
            <a:off x="723899" y="1380226"/>
            <a:ext cx="11319859" cy="4796737"/>
          </a:xfrm>
        </p:spPr>
        <p:txBody>
          <a:bodyPr>
            <a:normAutofit fontScale="92500" lnSpcReduction="10000"/>
          </a:bodyPr>
          <a:lstStyle/>
          <a:p>
            <a:pPr marL="514350" indent="-514350">
              <a:buFont typeface="+mj-lt"/>
              <a:buAutoNum type="arabicPeriod"/>
            </a:pPr>
            <a:r>
              <a:rPr lang="en-US" dirty="0">
                <a:solidFill>
                  <a:srgbClr val="92D050"/>
                </a:solidFill>
              </a:rPr>
              <a:t>Patient level</a:t>
            </a:r>
            <a:endParaRPr lang="en-US" dirty="0"/>
          </a:p>
          <a:p>
            <a:pPr lvl="1"/>
            <a:r>
              <a:rPr lang="en-US" dirty="0"/>
              <a:t>Social Needs (financial, housing, employment,</a:t>
            </a:r>
          </a:p>
          <a:p>
            <a:pPr marL="457200" lvl="1" indent="0">
              <a:buNone/>
            </a:pPr>
            <a:r>
              <a:rPr lang="en-US" dirty="0"/>
              <a:t>transportation, language, cultural)</a:t>
            </a:r>
            <a:endParaRPr lang="en-US" dirty="0" smtClean="0">
              <a:solidFill>
                <a:schemeClr val="accent2"/>
              </a:solidFill>
            </a:endParaRPr>
          </a:p>
          <a:p>
            <a:pPr marL="514350" indent="-514350">
              <a:buFont typeface="+mj-lt"/>
              <a:buAutoNum type="arabicPeriod"/>
            </a:pPr>
            <a:r>
              <a:rPr lang="en-US" dirty="0">
                <a:solidFill>
                  <a:schemeClr val="accent1"/>
                </a:solidFill>
              </a:rPr>
              <a:t>Provider/team level</a:t>
            </a:r>
          </a:p>
          <a:p>
            <a:pPr lvl="1"/>
            <a:r>
              <a:rPr lang="en-US" dirty="0"/>
              <a:t>Lack of defined roles in ‘navigation’ process</a:t>
            </a:r>
          </a:p>
          <a:p>
            <a:pPr lvl="1"/>
            <a:r>
              <a:rPr lang="en-US" dirty="0"/>
              <a:t>Communication between providers and </a:t>
            </a:r>
            <a:r>
              <a:rPr lang="en-US" dirty="0" smtClean="0"/>
              <a:t>navigators</a:t>
            </a:r>
            <a:endParaRPr lang="en-US" dirty="0" smtClean="0">
              <a:solidFill>
                <a:schemeClr val="accent2"/>
              </a:solidFill>
            </a:endParaRPr>
          </a:p>
          <a:p>
            <a:pPr marL="514350" indent="-514350">
              <a:buFont typeface="+mj-lt"/>
              <a:buAutoNum type="arabicPeriod"/>
            </a:pPr>
            <a:r>
              <a:rPr lang="en-US" dirty="0" smtClean="0">
                <a:solidFill>
                  <a:schemeClr val="accent2"/>
                </a:solidFill>
              </a:rPr>
              <a:t>Organization level</a:t>
            </a:r>
            <a:endParaRPr lang="en-US" dirty="0">
              <a:solidFill>
                <a:schemeClr val="accent2"/>
              </a:solidFill>
            </a:endParaRPr>
          </a:p>
          <a:p>
            <a:pPr lvl="1"/>
            <a:r>
              <a:rPr lang="en-US" dirty="0"/>
              <a:t>Lack of tracking systems for at risk women</a:t>
            </a:r>
          </a:p>
          <a:p>
            <a:pPr lvl="1"/>
            <a:r>
              <a:rPr lang="en-US" dirty="0"/>
              <a:t>Fragmentation of oncology </a:t>
            </a:r>
            <a:r>
              <a:rPr lang="en-US" dirty="0" smtClean="0"/>
              <a:t>services</a:t>
            </a:r>
          </a:p>
          <a:p>
            <a:pPr lvl="1"/>
            <a:r>
              <a:rPr lang="en-US" dirty="0" smtClean="0"/>
              <a:t>Resources to hire and train navigators</a:t>
            </a:r>
          </a:p>
          <a:p>
            <a:pPr marL="514350" indent="-514350">
              <a:buFont typeface="+mj-lt"/>
              <a:buAutoNum type="arabicPeriod"/>
            </a:pPr>
            <a:r>
              <a:rPr lang="en-US" dirty="0" smtClean="0">
                <a:solidFill>
                  <a:srgbClr val="7030A0"/>
                </a:solidFill>
              </a:rPr>
              <a:t>Community Resources</a:t>
            </a:r>
          </a:p>
          <a:p>
            <a:pPr marL="514350" indent="-514350">
              <a:buFont typeface="+mj-lt"/>
              <a:buAutoNum type="arabicPeriod"/>
            </a:pPr>
            <a:r>
              <a:rPr lang="en-US" dirty="0" smtClean="0">
                <a:solidFill>
                  <a:srgbClr val="FF0000"/>
                </a:solidFill>
              </a:rPr>
              <a:t>Policy to fund and support workforce</a:t>
            </a:r>
            <a:endParaRPr lang="en-US" dirty="0">
              <a:solidFill>
                <a:srgbClr val="FF0000"/>
              </a:solidFill>
            </a:endParaRPr>
          </a:p>
          <a:p>
            <a:pPr marL="0" indent="0">
              <a:buNone/>
            </a:pPr>
            <a:endParaRPr lang="en-US" dirty="0"/>
          </a:p>
          <a:p>
            <a:pPr marL="514350" indent="-514350">
              <a:buFont typeface="+mj-lt"/>
              <a:buAutoNum type="arabicPeriod"/>
            </a:pPr>
            <a:endParaRPr lang="en-US" dirty="0"/>
          </a:p>
          <a:p>
            <a:pPr marL="0" indent="0">
              <a:buNone/>
            </a:pPr>
            <a:endParaRPr lang="en-US" dirty="0"/>
          </a:p>
        </p:txBody>
      </p:sp>
      <p:pic>
        <p:nvPicPr>
          <p:cNvPr id="3" name="Picture 2"/>
          <p:cNvPicPr>
            <a:picLocks noChangeAspect="1"/>
          </p:cNvPicPr>
          <p:nvPr/>
        </p:nvPicPr>
        <p:blipFill>
          <a:blip r:embed="rId3"/>
          <a:stretch>
            <a:fillRect/>
          </a:stretch>
        </p:blipFill>
        <p:spPr>
          <a:xfrm>
            <a:off x="7910184" y="1509248"/>
            <a:ext cx="3686831" cy="4748349"/>
          </a:xfrm>
          <a:prstGeom prst="rect">
            <a:avLst/>
          </a:prstGeom>
        </p:spPr>
      </p:pic>
    </p:spTree>
    <p:extLst>
      <p:ext uri="{BB962C8B-B14F-4D97-AF65-F5344CB8AC3E}">
        <p14:creationId xmlns:p14="http://schemas.microsoft.com/office/powerpoint/2010/main" val="3799253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7280" y="707886"/>
            <a:ext cx="9479280" cy="5725485"/>
          </a:xfrm>
          <a:prstGeom prst="rect">
            <a:avLst/>
          </a:prstGeom>
        </p:spPr>
      </p:pic>
      <p:sp>
        <p:nvSpPr>
          <p:cNvPr id="6" name="TextBox 5"/>
          <p:cNvSpPr txBox="1"/>
          <p:nvPr/>
        </p:nvSpPr>
        <p:spPr>
          <a:xfrm>
            <a:off x="5791200" y="6581001"/>
            <a:ext cx="7178040" cy="276999"/>
          </a:xfrm>
          <a:prstGeom prst="rect">
            <a:avLst/>
          </a:prstGeom>
          <a:noFill/>
        </p:spPr>
        <p:txBody>
          <a:bodyPr wrap="square" rtlCol="0">
            <a:spAutoFit/>
          </a:bodyPr>
          <a:lstStyle/>
          <a:p>
            <a:r>
              <a:rPr lang="en-US" sz="1200" b="1" spc="-1" dirty="0">
                <a:solidFill>
                  <a:srgbClr val="0054A6"/>
                </a:solidFill>
                <a:latin typeface="Arial"/>
              </a:rPr>
              <a:t>CA A Cancer J Clinicians, Volume: 72, Issue: 2, Pages: </a:t>
            </a:r>
            <a:r>
              <a:rPr lang="en-US" sz="1200" b="1" spc="-1" dirty="0" smtClean="0">
                <a:solidFill>
                  <a:srgbClr val="0054A6"/>
                </a:solidFill>
                <a:latin typeface="Arial"/>
              </a:rPr>
              <a:t>112-143 </a:t>
            </a:r>
            <a:r>
              <a:rPr lang="en-US" sz="1200" b="1" spc="-1" dirty="0">
                <a:solidFill>
                  <a:srgbClr val="0054A6"/>
                </a:solidFill>
                <a:latin typeface="Arial"/>
              </a:rPr>
              <a:t>December </a:t>
            </a:r>
            <a:r>
              <a:rPr lang="en-US" sz="1200" b="1" spc="-1" dirty="0" smtClean="0">
                <a:solidFill>
                  <a:srgbClr val="0054A6"/>
                </a:solidFill>
                <a:latin typeface="Arial"/>
              </a:rPr>
              <a:t>2021</a:t>
            </a:r>
            <a:endParaRPr lang="en-US" sz="1200" spc="-1" dirty="0">
              <a:solidFill>
                <a:srgbClr val="000000"/>
              </a:solidFill>
              <a:latin typeface="Arial"/>
            </a:endParaRPr>
          </a:p>
        </p:txBody>
      </p:sp>
      <p:sp>
        <p:nvSpPr>
          <p:cNvPr id="7" name="TextBox 6"/>
          <p:cNvSpPr txBox="1"/>
          <p:nvPr/>
        </p:nvSpPr>
        <p:spPr>
          <a:xfrm>
            <a:off x="533400" y="0"/>
            <a:ext cx="10607040" cy="707886"/>
          </a:xfrm>
          <a:prstGeom prst="rect">
            <a:avLst/>
          </a:prstGeom>
          <a:noFill/>
        </p:spPr>
        <p:txBody>
          <a:bodyPr wrap="square" rtlCol="0">
            <a:spAutoFit/>
          </a:bodyPr>
          <a:lstStyle/>
          <a:p>
            <a:pPr algn="ctr"/>
            <a:r>
              <a:rPr lang="en-US" sz="4000" dirty="0" smtClean="0"/>
              <a:t>Social Determinants and Cancer Disparities</a:t>
            </a:r>
            <a:endParaRPr lang="en-US" sz="4000" dirty="0"/>
          </a:p>
        </p:txBody>
      </p:sp>
    </p:spTree>
    <p:extLst>
      <p:ext uri="{BB962C8B-B14F-4D97-AF65-F5344CB8AC3E}">
        <p14:creationId xmlns:p14="http://schemas.microsoft.com/office/powerpoint/2010/main" val="617843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7008" y="422398"/>
            <a:ext cx="551180" cy="1384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00B294"/>
                </a:solidFill>
                <a:effectLst/>
                <a:uLnTx/>
                <a:uFillTx/>
                <a:latin typeface="Calibri"/>
                <a:ea typeface="+mn-ea"/>
                <a:cs typeface="Calibri"/>
              </a:rPr>
              <a:t>Proprietary</a:t>
            </a:r>
            <a:endParaRPr kumimoji="0" sz="9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967666" y="671939"/>
            <a:ext cx="8542350" cy="609398"/>
          </a:xfrm>
          <a:prstGeom prst="rect">
            <a:avLst/>
          </a:prstGeom>
        </p:spPr>
        <p:txBody>
          <a:bodyPr vert="horz" wrap="square" lIns="0" tIns="0" rIns="0" bIns="0" rtlCol="0">
            <a:spAutoFit/>
          </a:bodyPr>
          <a:lstStyle/>
          <a:p>
            <a:pPr marL="12700"/>
            <a:r>
              <a:rPr spc="-5" dirty="0"/>
              <a:t>Alliance </a:t>
            </a:r>
            <a:r>
              <a:rPr spc="-15" dirty="0"/>
              <a:t>for </a:t>
            </a:r>
            <a:r>
              <a:rPr spc="-10" dirty="0"/>
              <a:t>Equity </a:t>
            </a:r>
            <a:r>
              <a:rPr dirty="0"/>
              <a:t>in </a:t>
            </a:r>
            <a:r>
              <a:rPr spc="-5" dirty="0"/>
              <a:t>Cancer</a:t>
            </a:r>
            <a:r>
              <a:rPr spc="-10" dirty="0"/>
              <a:t> Care</a:t>
            </a:r>
          </a:p>
        </p:txBody>
      </p:sp>
      <p:sp>
        <p:nvSpPr>
          <p:cNvPr id="4" name="object 4"/>
          <p:cNvSpPr txBox="1"/>
          <p:nvPr/>
        </p:nvSpPr>
        <p:spPr>
          <a:xfrm>
            <a:off x="10337018" y="6547153"/>
            <a:ext cx="59690" cy="769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10" normalizeH="0" baseline="0" noProof="0" dirty="0">
                <a:ln>
                  <a:noFill/>
                </a:ln>
                <a:solidFill>
                  <a:srgbClr val="9EA7B3"/>
                </a:solidFill>
                <a:effectLst/>
                <a:uLnTx/>
                <a:uFillTx/>
                <a:latin typeface="Calibri"/>
                <a:ea typeface="+mn-ea"/>
                <a:cs typeface="Calibri"/>
              </a:rPr>
              <a:t>1</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967666" y="1435730"/>
            <a:ext cx="9159560" cy="584775"/>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5" normalizeH="0" baseline="0" noProof="0" dirty="0">
                <a:ln>
                  <a:noFill/>
                </a:ln>
                <a:solidFill>
                  <a:srgbClr val="0C2340"/>
                </a:solidFill>
                <a:effectLst/>
                <a:uLnTx/>
                <a:uFillTx/>
                <a:latin typeface="Calibri"/>
                <a:ea typeface="+mn-ea"/>
                <a:cs typeface="Calibri"/>
              </a:rPr>
              <a:t>National, multi-site </a:t>
            </a:r>
            <a:r>
              <a:rPr kumimoji="0" sz="1800" b="1" i="0" u="none" strike="noStrike" kern="1200" cap="none" spc="-10" normalizeH="0" baseline="0" noProof="0" dirty="0">
                <a:ln>
                  <a:noFill/>
                </a:ln>
                <a:solidFill>
                  <a:srgbClr val="0C2340"/>
                </a:solidFill>
                <a:effectLst/>
                <a:uLnTx/>
                <a:uFillTx/>
                <a:latin typeface="Calibri"/>
                <a:ea typeface="+mn-ea"/>
                <a:cs typeface="Calibri"/>
              </a:rPr>
              <a:t>initiative </a:t>
            </a:r>
            <a:r>
              <a:rPr kumimoji="0" sz="1800" b="0" i="0" u="none" strike="noStrike" kern="1200" cap="none" spc="-10" normalizeH="0" baseline="0" noProof="0" dirty="0">
                <a:ln>
                  <a:noFill/>
                </a:ln>
                <a:solidFill>
                  <a:srgbClr val="0C2340"/>
                </a:solidFill>
                <a:effectLst/>
                <a:uLnTx/>
                <a:uFillTx/>
                <a:latin typeface="Calibri"/>
                <a:ea typeface="+mn-ea"/>
                <a:cs typeface="Calibri"/>
              </a:rPr>
              <a:t>to </a:t>
            </a:r>
            <a:r>
              <a:rPr kumimoji="0" sz="1800" b="1" i="0" u="none" strike="noStrike" kern="1200" cap="none" spc="-5" normalizeH="0" baseline="0" noProof="0" dirty="0">
                <a:ln>
                  <a:noFill/>
                </a:ln>
                <a:solidFill>
                  <a:srgbClr val="0C2340"/>
                </a:solidFill>
                <a:effectLst/>
                <a:uLnTx/>
                <a:uFillTx/>
                <a:latin typeface="Calibri"/>
                <a:ea typeface="+mn-ea"/>
                <a:cs typeface="Calibri"/>
              </a:rPr>
              <a:t>advance health equity </a:t>
            </a:r>
            <a:r>
              <a:rPr kumimoji="0" sz="1800" b="0" i="0" u="none" strike="noStrike" kern="1200" cap="none" spc="-5" normalizeH="0" baseline="0" noProof="0" dirty="0">
                <a:ln>
                  <a:noFill/>
                </a:ln>
                <a:solidFill>
                  <a:srgbClr val="0C2340"/>
                </a:solidFill>
                <a:effectLst/>
                <a:uLnTx/>
                <a:uFillTx/>
                <a:latin typeface="Calibri"/>
                <a:ea typeface="+mn-ea"/>
                <a:cs typeface="Calibri"/>
              </a:rPr>
              <a:t>by improving </a:t>
            </a:r>
            <a:r>
              <a:rPr kumimoji="0" sz="1800" b="0" i="0" u="none" strike="noStrike" kern="1200" cap="none" spc="0" normalizeH="0" baseline="0" noProof="0" dirty="0">
                <a:ln>
                  <a:noFill/>
                </a:ln>
                <a:solidFill>
                  <a:srgbClr val="0C2340"/>
                </a:solidFill>
                <a:effectLst/>
                <a:uLnTx/>
                <a:uFillTx/>
                <a:latin typeface="Calibri"/>
                <a:ea typeface="+mn-ea"/>
                <a:cs typeface="Calibri"/>
              </a:rPr>
              <a:t>timely  </a:t>
            </a:r>
            <a:r>
              <a:rPr kumimoji="0" sz="1800" b="0" i="0" u="none" strike="noStrike" kern="1200" cap="none" spc="-5" normalizeH="0" baseline="0" noProof="0" dirty="0">
                <a:ln>
                  <a:noFill/>
                </a:ln>
                <a:solidFill>
                  <a:srgbClr val="0C2340"/>
                </a:solidFill>
                <a:effectLst/>
                <a:uLnTx/>
                <a:uFillTx/>
                <a:latin typeface="Calibri"/>
                <a:ea typeface="+mn-ea"/>
                <a:cs typeface="Calibri"/>
              </a:rPr>
              <a:t>access </a:t>
            </a:r>
            <a:r>
              <a:rPr kumimoji="0" sz="1800" b="0" i="0" u="none" strike="noStrike" kern="1200" cap="none" spc="-10" normalizeH="0" baseline="0" noProof="0" dirty="0">
                <a:ln>
                  <a:noFill/>
                </a:ln>
                <a:solidFill>
                  <a:srgbClr val="0C2340"/>
                </a:solidFill>
                <a:effectLst/>
                <a:uLnTx/>
                <a:uFillTx/>
                <a:latin typeface="Calibri"/>
                <a:ea typeface="+mn-ea"/>
                <a:cs typeface="Calibri"/>
              </a:rPr>
              <a:t>to </a:t>
            </a:r>
            <a:r>
              <a:rPr kumimoji="0" sz="1800" b="1" i="0" u="none" strike="noStrike" kern="1200" cap="none" spc="-10" normalizeH="0" baseline="0" noProof="0" dirty="0">
                <a:ln>
                  <a:noFill/>
                </a:ln>
                <a:solidFill>
                  <a:srgbClr val="0C2340"/>
                </a:solidFill>
                <a:effectLst/>
                <a:uLnTx/>
                <a:uFillTx/>
                <a:latin typeface="Calibri"/>
                <a:ea typeface="+mn-ea"/>
                <a:cs typeface="Calibri"/>
              </a:rPr>
              <a:t>high-quality, culturally </a:t>
            </a:r>
            <a:r>
              <a:rPr kumimoji="0" sz="1800" b="1" i="0" u="none" strike="noStrike" kern="1200" cap="none" spc="-5" normalizeH="0" baseline="0" noProof="0" dirty="0">
                <a:ln>
                  <a:noFill/>
                </a:ln>
                <a:solidFill>
                  <a:srgbClr val="0C2340"/>
                </a:solidFill>
                <a:effectLst/>
                <a:uLnTx/>
                <a:uFillTx/>
                <a:latin typeface="Calibri"/>
                <a:ea typeface="+mn-ea"/>
                <a:cs typeface="Calibri"/>
              </a:rPr>
              <a:t>responsive cancer care </a:t>
            </a:r>
            <a:r>
              <a:rPr kumimoji="0" sz="1800" b="0" i="0" u="none" strike="noStrike" kern="1200" cap="none" spc="-10" normalizeH="0" baseline="0" noProof="0" dirty="0">
                <a:ln>
                  <a:noFill/>
                </a:ln>
                <a:solidFill>
                  <a:srgbClr val="0C2340"/>
                </a:solidFill>
                <a:effectLst/>
                <a:uLnTx/>
                <a:uFillTx/>
                <a:latin typeface="Calibri"/>
                <a:ea typeface="+mn-ea"/>
                <a:cs typeface="Calibri"/>
              </a:rPr>
              <a:t>for </a:t>
            </a:r>
            <a:r>
              <a:rPr kumimoji="0" sz="1800" b="0" i="0" u="none" strike="noStrike" kern="1200" cap="none" spc="-5" normalizeH="0" baseline="0" noProof="0" dirty="0">
                <a:ln>
                  <a:noFill/>
                </a:ln>
                <a:solidFill>
                  <a:srgbClr val="0C2340"/>
                </a:solidFill>
                <a:effectLst/>
                <a:uLnTx/>
                <a:uFillTx/>
                <a:latin typeface="Calibri"/>
                <a:ea typeface="+mn-ea"/>
                <a:cs typeface="Calibri"/>
              </a:rPr>
              <a:t>patients </a:t>
            </a:r>
            <a:r>
              <a:rPr kumimoji="0" sz="1800" b="0" i="0" u="none" strike="noStrike" kern="1200" cap="none" spc="-10" normalizeH="0" baseline="0" noProof="0" dirty="0">
                <a:ln>
                  <a:noFill/>
                </a:ln>
                <a:solidFill>
                  <a:srgbClr val="0C2340"/>
                </a:solidFill>
                <a:effectLst/>
                <a:uLnTx/>
                <a:uFillTx/>
                <a:latin typeface="Calibri"/>
                <a:ea typeface="+mn-ea"/>
                <a:cs typeface="Calibri"/>
              </a:rPr>
              <a:t>from  </a:t>
            </a:r>
            <a:r>
              <a:rPr kumimoji="0" sz="2000" b="1" i="0" u="none" strike="noStrike" kern="1200" cap="none" spc="-5" normalizeH="0" baseline="0" noProof="0" dirty="0">
                <a:ln>
                  <a:noFill/>
                </a:ln>
                <a:solidFill>
                  <a:srgbClr val="0C2340"/>
                </a:solidFill>
                <a:effectLst/>
                <a:uLnTx/>
                <a:uFillTx/>
                <a:latin typeface="Calibri"/>
                <a:ea typeface="+mn-ea"/>
                <a:cs typeface="Calibri"/>
              </a:rPr>
              <a:t>underserved</a:t>
            </a:r>
            <a:r>
              <a:rPr kumimoji="0" sz="1800" b="1" i="0" u="none" strike="noStrike" kern="1200" cap="none" spc="-50" normalizeH="0" baseline="0" noProof="0" dirty="0">
                <a:ln>
                  <a:noFill/>
                </a:ln>
                <a:solidFill>
                  <a:srgbClr val="0C2340"/>
                </a:solidFill>
                <a:effectLst/>
                <a:uLnTx/>
                <a:uFillTx/>
                <a:latin typeface="Calibri"/>
                <a:ea typeface="+mn-ea"/>
                <a:cs typeface="Calibri"/>
              </a:rPr>
              <a:t> </a:t>
            </a:r>
            <a:r>
              <a:rPr kumimoji="0" sz="1800" b="1" i="0" u="none" strike="noStrike" kern="1200" cap="none" spc="-5" normalizeH="0" baseline="0" noProof="0" dirty="0">
                <a:ln>
                  <a:noFill/>
                </a:ln>
                <a:solidFill>
                  <a:srgbClr val="0C2340"/>
                </a:solidFill>
                <a:effectLst/>
                <a:uLnTx/>
                <a:uFillTx/>
                <a:latin typeface="Calibri"/>
                <a:ea typeface="+mn-ea"/>
                <a:cs typeface="Calibri"/>
              </a:rPr>
              <a:t>communities</a:t>
            </a:r>
            <a:r>
              <a:rPr kumimoji="0" sz="1800" b="0" i="0" u="none" strike="noStrike" kern="1200" cap="none" spc="-5" normalizeH="0" baseline="0" noProof="0" dirty="0">
                <a:ln>
                  <a:noFill/>
                </a:ln>
                <a:solidFill>
                  <a:srgbClr val="0C234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p:nvPr/>
        </p:nvSpPr>
        <p:spPr>
          <a:xfrm>
            <a:off x="3008731" y="2296907"/>
            <a:ext cx="2575649" cy="215444"/>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0C2340"/>
                </a:solidFill>
                <a:effectLst/>
                <a:uLnTx/>
                <a:uFillTx/>
                <a:latin typeface="Calibri"/>
                <a:ea typeface="+mn-ea"/>
                <a:cs typeface="Calibri"/>
              </a:rPr>
              <a:t>Seven </a:t>
            </a:r>
            <a:r>
              <a:rPr kumimoji="0" sz="1400" b="1" i="1" u="none" strike="noStrike" kern="1200" cap="none" spc="-5" normalizeH="0" baseline="0" noProof="0" dirty="0">
                <a:ln>
                  <a:noFill/>
                </a:ln>
                <a:solidFill>
                  <a:srgbClr val="0C2340"/>
                </a:solidFill>
                <a:effectLst/>
                <a:uLnTx/>
                <a:uFillTx/>
                <a:latin typeface="Calibri"/>
                <a:ea typeface="+mn-ea"/>
                <a:cs typeface="Calibri"/>
              </a:rPr>
              <a:t>Alliance </a:t>
            </a:r>
            <a:r>
              <a:rPr kumimoji="0" sz="1400" b="1" i="0" u="none" strike="noStrike" kern="1200" cap="none" spc="-10" normalizeH="0" baseline="0" noProof="0" dirty="0">
                <a:ln>
                  <a:noFill/>
                </a:ln>
                <a:solidFill>
                  <a:srgbClr val="0C2340"/>
                </a:solidFill>
                <a:effectLst/>
                <a:uLnTx/>
                <a:uFillTx/>
                <a:latin typeface="Calibri"/>
                <a:ea typeface="+mn-ea"/>
                <a:cs typeface="Calibri"/>
              </a:rPr>
              <a:t>program </a:t>
            </a:r>
            <a:r>
              <a:rPr kumimoji="0" sz="1400" b="1" i="0" u="none" strike="noStrike" kern="1200" cap="none" spc="-5" normalizeH="0" baseline="0" noProof="0" dirty="0" smtClean="0">
                <a:ln>
                  <a:noFill/>
                </a:ln>
                <a:solidFill>
                  <a:srgbClr val="0C2340"/>
                </a:solidFill>
                <a:effectLst/>
                <a:uLnTx/>
                <a:uFillTx/>
                <a:latin typeface="Calibri"/>
                <a:ea typeface="+mn-ea"/>
                <a:cs typeface="Calibri"/>
              </a:rPr>
              <a:t>sites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txBox="1"/>
          <p:nvPr/>
        </p:nvSpPr>
        <p:spPr>
          <a:xfrm>
            <a:off x="3003798" y="2701442"/>
            <a:ext cx="3697284"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0C2340"/>
                </a:solidFill>
                <a:effectLst/>
                <a:uLnTx/>
                <a:uFillTx/>
                <a:latin typeface="Calibri"/>
                <a:ea typeface="+mn-ea"/>
                <a:cs typeface="Calibri"/>
              </a:rPr>
              <a:t>Investment</a:t>
            </a:r>
            <a:r>
              <a:rPr kumimoji="0" sz="1400" b="0" i="0" u="none" strike="noStrike" kern="1200" cap="none" spc="-5" normalizeH="0" baseline="0" noProof="0" dirty="0">
                <a:ln>
                  <a:noFill/>
                </a:ln>
                <a:solidFill>
                  <a:srgbClr val="0C2340"/>
                </a:solidFill>
                <a:effectLst/>
                <a:uLnTx/>
                <a:uFillTx/>
                <a:latin typeface="Calibri"/>
                <a:ea typeface="+mn-ea"/>
                <a:cs typeface="Calibri"/>
              </a:rPr>
              <a:t>: $20 Million </a:t>
            </a:r>
            <a:r>
              <a:rPr kumimoji="0" sz="1400" b="0" i="0" u="none" strike="noStrike" kern="1200" cap="none" spc="-10" normalizeH="0" baseline="0" noProof="0" dirty="0">
                <a:ln>
                  <a:noFill/>
                </a:ln>
                <a:solidFill>
                  <a:srgbClr val="0C2340"/>
                </a:solidFill>
                <a:effectLst/>
                <a:uLnTx/>
                <a:uFillTx/>
                <a:latin typeface="Calibri"/>
                <a:ea typeface="+mn-ea"/>
                <a:cs typeface="Calibri"/>
              </a:rPr>
              <a:t>over </a:t>
            </a:r>
            <a:r>
              <a:rPr kumimoji="0" sz="1400" b="0" i="0" u="none" strike="noStrike" kern="1200" cap="none" spc="0" normalizeH="0" baseline="0" noProof="0" dirty="0">
                <a:ln>
                  <a:noFill/>
                </a:ln>
                <a:solidFill>
                  <a:srgbClr val="0C2340"/>
                </a:solidFill>
                <a:effectLst/>
                <a:uLnTx/>
                <a:uFillTx/>
                <a:latin typeface="Calibri"/>
                <a:ea typeface="+mn-ea"/>
                <a:cs typeface="Calibri"/>
              </a:rPr>
              <a:t>5 </a:t>
            </a:r>
            <a:r>
              <a:rPr kumimoji="0" sz="1400" b="0" i="0" u="none" strike="noStrike" kern="1200" cap="none" spc="-10" normalizeH="0" baseline="0" noProof="0" dirty="0">
                <a:ln>
                  <a:noFill/>
                </a:ln>
                <a:solidFill>
                  <a:srgbClr val="0C2340"/>
                </a:solidFill>
                <a:effectLst/>
                <a:uLnTx/>
                <a:uFillTx/>
                <a:latin typeface="Calibri"/>
                <a:ea typeface="+mn-ea"/>
                <a:cs typeface="Calibri"/>
              </a:rPr>
              <a:t>years</a:t>
            </a:r>
            <a:r>
              <a:rPr kumimoji="0" sz="1400" b="0" i="0" u="none" strike="noStrike" kern="1200" cap="none" spc="100" normalizeH="0" baseline="0" noProof="0" dirty="0">
                <a:ln>
                  <a:noFill/>
                </a:ln>
                <a:solidFill>
                  <a:srgbClr val="0C2340"/>
                </a:solidFill>
                <a:effectLst/>
                <a:uLnTx/>
                <a:uFillTx/>
                <a:latin typeface="Calibri"/>
                <a:ea typeface="+mn-ea"/>
                <a:cs typeface="Calibri"/>
              </a:rPr>
              <a:t> </a:t>
            </a:r>
            <a:r>
              <a:rPr kumimoji="0" sz="1400" b="0" i="0" u="none" strike="noStrike" kern="1200" cap="none" spc="-5" normalizeH="0" baseline="0" noProof="0" dirty="0">
                <a:ln>
                  <a:noFill/>
                </a:ln>
                <a:solidFill>
                  <a:srgbClr val="0C2340"/>
                </a:solidFill>
                <a:effectLst/>
                <a:uLnTx/>
                <a:uFillTx/>
                <a:latin typeface="Calibri"/>
                <a:ea typeface="+mn-ea"/>
                <a:cs typeface="Calibri"/>
              </a:rPr>
              <a:t>(2022-2027</a:t>
            </a:r>
            <a:r>
              <a:rPr kumimoji="0" sz="1200" b="0" i="0" u="none" strike="noStrike" kern="1200" cap="none" spc="-5" normalizeH="0" baseline="0" noProof="0" dirty="0">
                <a:ln>
                  <a:noFill/>
                </a:ln>
                <a:solidFill>
                  <a:srgbClr val="0C2340"/>
                </a:solidFill>
                <a:effectLst/>
                <a:uLnTx/>
                <a:uFillTx/>
                <a:latin typeface="Calibri"/>
                <a:ea typeface="+mn-ea"/>
                <a:cs typeface="Calibri"/>
              </a:rPr>
              <a: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967666" y="3788159"/>
            <a:ext cx="5937887" cy="2338461"/>
          </a:xfrm>
          <a:prstGeom prst="rect">
            <a:avLst/>
          </a:prstGeom>
          <a:solidFill>
            <a:srgbClr val="E2F5F0"/>
          </a:solidFill>
        </p:spPr>
        <p:txBody>
          <a:bodyPr vert="horz" wrap="square" lIns="0" tIns="57785" rIns="0" bIns="0" rtlCol="0">
            <a:spAutoFit/>
          </a:bodyPr>
          <a:lstStyle/>
          <a:p>
            <a:pPr marL="0" marR="0" lvl="0" indent="0" algn="ctr" defTabSz="914400" rtl="0" eaLnBrk="1" fontAlgn="auto" latinLnBrk="0" hangingPunct="1">
              <a:lnSpc>
                <a:spcPct val="100000"/>
              </a:lnSpc>
              <a:spcBef>
                <a:spcPts val="455"/>
              </a:spcBef>
              <a:spcAft>
                <a:spcPts val="0"/>
              </a:spcAft>
              <a:buClrTx/>
              <a:buSzTx/>
              <a:buFontTx/>
              <a:buNone/>
              <a:tabLst/>
              <a:defRPr/>
            </a:pPr>
            <a:r>
              <a:rPr kumimoji="0" sz="1600" b="1" i="0" u="none" strike="noStrike" kern="1200" cap="none" spc="-5" normalizeH="0" baseline="0" noProof="0" dirty="0">
                <a:ln>
                  <a:noFill/>
                </a:ln>
                <a:solidFill>
                  <a:srgbClr val="0C2340"/>
                </a:solidFill>
                <a:effectLst/>
                <a:uLnTx/>
                <a:uFillTx/>
                <a:latin typeface="Calibri"/>
                <a:ea typeface="+mn-ea"/>
                <a:cs typeface="Calibri"/>
              </a:rPr>
              <a:t>Our</a:t>
            </a:r>
            <a:r>
              <a:rPr kumimoji="0" sz="1600" b="1" i="0" u="none" strike="noStrike" kern="1200" cap="none" spc="-95" normalizeH="0" baseline="0" noProof="0" dirty="0">
                <a:ln>
                  <a:noFill/>
                </a:ln>
                <a:solidFill>
                  <a:srgbClr val="0C2340"/>
                </a:solidFill>
                <a:effectLst/>
                <a:uLnTx/>
                <a:uFillTx/>
                <a:latin typeface="Calibri"/>
                <a:ea typeface="+mn-ea"/>
                <a:cs typeface="Calibri"/>
              </a:rPr>
              <a:t> </a:t>
            </a:r>
            <a:r>
              <a:rPr kumimoji="0" sz="1600" b="1" i="0" u="none" strike="noStrike" kern="1200" cap="none" spc="-5" normalizeH="0" baseline="0" noProof="0" dirty="0">
                <a:ln>
                  <a:noFill/>
                </a:ln>
                <a:solidFill>
                  <a:srgbClr val="0C2340"/>
                </a:solidFill>
                <a:effectLst/>
                <a:uLnTx/>
                <a:uFillTx/>
                <a:latin typeface="Calibri"/>
                <a:ea typeface="+mn-ea"/>
                <a:cs typeface="Calibri"/>
              </a:rPr>
              <a:t>Goal</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28600" marR="443230" lvl="0" indent="-160655" algn="l" defTabSz="914400" rtl="0" eaLnBrk="1" fontAlgn="auto" latinLnBrk="0" hangingPunct="1">
              <a:lnSpc>
                <a:spcPct val="100000"/>
              </a:lnSpc>
              <a:spcBef>
                <a:spcPts val="509"/>
              </a:spcBef>
              <a:spcAft>
                <a:spcPts val="0"/>
              </a:spcAft>
              <a:buClrTx/>
              <a:buSzTx/>
              <a:buFont typeface="Arial"/>
              <a:buChar char="•"/>
              <a:tabLst>
                <a:tab pos="229235" algn="l"/>
              </a:tabLst>
              <a:defRPr/>
            </a:pPr>
            <a:r>
              <a:rPr kumimoji="0" sz="1600" b="1" i="0" u="none" strike="noStrike" kern="1200" cap="none" spc="-10" normalizeH="0" baseline="0" noProof="0" dirty="0">
                <a:ln>
                  <a:noFill/>
                </a:ln>
                <a:solidFill>
                  <a:srgbClr val="0C2340"/>
                </a:solidFill>
                <a:effectLst/>
                <a:uLnTx/>
                <a:uFillTx/>
                <a:latin typeface="Calibri"/>
                <a:ea typeface="+mn-ea"/>
                <a:cs typeface="Calibri"/>
              </a:rPr>
              <a:t>Improve </a:t>
            </a:r>
            <a:r>
              <a:rPr kumimoji="0" sz="1600" b="1" i="0" u="none" strike="noStrike" kern="1200" cap="none" spc="-5" normalizeH="0" baseline="0" noProof="0" dirty="0">
                <a:ln>
                  <a:noFill/>
                </a:ln>
                <a:solidFill>
                  <a:srgbClr val="0C2340"/>
                </a:solidFill>
                <a:effectLst/>
                <a:uLnTx/>
                <a:uFillTx/>
                <a:latin typeface="Calibri"/>
                <a:ea typeface="+mn-ea"/>
                <a:cs typeface="Calibri"/>
              </a:rPr>
              <a:t>coordination </a:t>
            </a:r>
            <a:r>
              <a:rPr kumimoji="0" sz="1600" b="1" i="0" u="none" strike="noStrike" kern="1200" cap="none" spc="0" normalizeH="0" baseline="0" noProof="0" dirty="0">
                <a:ln>
                  <a:noFill/>
                </a:ln>
                <a:solidFill>
                  <a:srgbClr val="0C2340"/>
                </a:solidFill>
                <a:effectLst/>
                <a:uLnTx/>
                <a:uFillTx/>
                <a:latin typeface="Calibri"/>
                <a:ea typeface="+mn-ea"/>
                <a:cs typeface="Calibri"/>
              </a:rPr>
              <a:t>of </a:t>
            </a:r>
            <a:r>
              <a:rPr kumimoji="0" sz="1600" b="1" i="0" u="none" strike="noStrike" kern="1200" cap="none" spc="-5" normalizeH="0" baseline="0" noProof="0" dirty="0">
                <a:ln>
                  <a:noFill/>
                </a:ln>
                <a:solidFill>
                  <a:srgbClr val="0C2340"/>
                </a:solidFill>
                <a:effectLst/>
                <a:uLnTx/>
                <a:uFillTx/>
                <a:latin typeface="Calibri"/>
                <a:ea typeface="+mn-ea"/>
                <a:cs typeface="Calibri"/>
              </a:rPr>
              <a:t>cancer care </a:t>
            </a:r>
            <a:r>
              <a:rPr kumimoji="0" sz="1600" b="0" i="0" u="none" strike="noStrike" kern="1200" cap="none" spc="-10" normalizeH="0" baseline="0" noProof="0" dirty="0">
                <a:ln>
                  <a:noFill/>
                </a:ln>
                <a:solidFill>
                  <a:srgbClr val="0C2340"/>
                </a:solidFill>
                <a:effectLst/>
                <a:uLnTx/>
                <a:uFillTx/>
                <a:latin typeface="Calibri"/>
                <a:ea typeface="+mn-ea"/>
                <a:cs typeface="Calibri"/>
              </a:rPr>
              <a:t>for </a:t>
            </a:r>
            <a:r>
              <a:rPr kumimoji="0" sz="1600" b="0" i="0" u="none" strike="noStrike" kern="1200" cap="none" spc="-5" normalizeH="0" baseline="0" noProof="0" dirty="0">
                <a:ln>
                  <a:noFill/>
                </a:ln>
                <a:solidFill>
                  <a:srgbClr val="0C2340"/>
                </a:solidFill>
                <a:effectLst/>
                <a:uLnTx/>
                <a:uFillTx/>
                <a:latin typeface="Calibri"/>
                <a:ea typeface="+mn-ea"/>
                <a:cs typeface="Calibri"/>
              </a:rPr>
              <a:t>vulnerable, underserved  populations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28600" marR="151765" lvl="0" indent="-160655" algn="l" defTabSz="914400" rtl="0" eaLnBrk="1" fontAlgn="auto" latinLnBrk="0" hangingPunct="1">
              <a:lnSpc>
                <a:spcPct val="100000"/>
              </a:lnSpc>
              <a:spcBef>
                <a:spcPts val="0"/>
              </a:spcBef>
              <a:spcAft>
                <a:spcPts val="0"/>
              </a:spcAft>
              <a:buClrTx/>
              <a:buSzTx/>
              <a:buFont typeface="Arial"/>
              <a:buChar char="•"/>
              <a:tabLst>
                <a:tab pos="229235" algn="l"/>
              </a:tabLst>
              <a:defRPr/>
            </a:pPr>
            <a:r>
              <a:rPr kumimoji="0" sz="1600" b="0" i="0" u="none" strike="noStrike" kern="1200" cap="none" spc="-10" normalizeH="0" baseline="0" noProof="0" dirty="0">
                <a:ln>
                  <a:noFill/>
                </a:ln>
                <a:solidFill>
                  <a:srgbClr val="0C2340"/>
                </a:solidFill>
                <a:effectLst/>
                <a:uLnTx/>
                <a:uFillTx/>
                <a:latin typeface="Calibri"/>
                <a:ea typeface="+mn-ea"/>
                <a:cs typeface="Calibri"/>
              </a:rPr>
              <a:t>Strengthen </a:t>
            </a:r>
            <a:r>
              <a:rPr kumimoji="0" sz="1600" b="1" i="0" u="none" strike="noStrike" kern="1200" cap="none" spc="-10" normalizeH="0" baseline="0" noProof="0" dirty="0">
                <a:ln>
                  <a:noFill/>
                </a:ln>
                <a:solidFill>
                  <a:srgbClr val="0C2340"/>
                </a:solidFill>
                <a:effectLst/>
                <a:uLnTx/>
                <a:uFillTx/>
                <a:latin typeface="Calibri"/>
                <a:ea typeface="+mn-ea"/>
                <a:cs typeface="Calibri"/>
              </a:rPr>
              <a:t>patient-provider </a:t>
            </a:r>
            <a:r>
              <a:rPr kumimoji="0" sz="1600" b="1" i="0" u="none" strike="noStrike" kern="1200" cap="none" spc="-5" normalizeH="0" baseline="0" noProof="0" dirty="0">
                <a:ln>
                  <a:noFill/>
                </a:ln>
                <a:solidFill>
                  <a:srgbClr val="0C2340"/>
                </a:solidFill>
                <a:effectLst/>
                <a:uLnTx/>
                <a:uFillTx/>
                <a:latin typeface="Calibri"/>
                <a:ea typeface="+mn-ea"/>
                <a:cs typeface="Calibri"/>
              </a:rPr>
              <a:t>communication </a:t>
            </a:r>
            <a:r>
              <a:rPr kumimoji="0" sz="1600" b="0" i="0" u="none" strike="noStrike" kern="1200" cap="none" spc="-5" normalizeH="0" baseline="0" noProof="0" dirty="0">
                <a:ln>
                  <a:noFill/>
                </a:ln>
                <a:solidFill>
                  <a:srgbClr val="0C2340"/>
                </a:solidFill>
                <a:effectLst/>
                <a:uLnTx/>
                <a:uFillTx/>
                <a:latin typeface="Calibri"/>
                <a:ea typeface="+mn-ea"/>
                <a:cs typeface="Calibri"/>
              </a:rPr>
              <a:t>and patient </a:t>
            </a:r>
            <a:r>
              <a:rPr kumimoji="0" sz="1600" b="0" i="0" u="none" strike="noStrike" kern="1200" cap="none" spc="-10" normalizeH="0" baseline="0" noProof="0" dirty="0">
                <a:ln>
                  <a:noFill/>
                </a:ln>
                <a:solidFill>
                  <a:srgbClr val="0C2340"/>
                </a:solidFill>
                <a:effectLst/>
                <a:uLnTx/>
                <a:uFillTx/>
                <a:latin typeface="Calibri"/>
                <a:ea typeface="+mn-ea"/>
                <a:cs typeface="Calibri"/>
              </a:rPr>
              <a:t>engagement  </a:t>
            </a:r>
            <a:r>
              <a:rPr kumimoji="0" sz="1600" b="0" i="0" u="none" strike="noStrike" kern="1200" cap="none" spc="0" normalizeH="0" baseline="0" noProof="0" dirty="0">
                <a:ln>
                  <a:noFill/>
                </a:ln>
                <a:solidFill>
                  <a:srgbClr val="0C2340"/>
                </a:solidFill>
                <a:effectLst/>
                <a:uLnTx/>
                <a:uFillTx/>
                <a:latin typeface="Calibri"/>
                <a:ea typeface="+mn-ea"/>
                <a:cs typeface="Calibri"/>
              </a:rPr>
              <a:t>in </a:t>
            </a:r>
            <a:r>
              <a:rPr kumimoji="0" sz="1600" b="0" i="0" u="none" strike="noStrike" kern="1200" cap="none" spc="-10" normalizeH="0" baseline="0" noProof="0" dirty="0">
                <a:ln>
                  <a:noFill/>
                </a:ln>
                <a:solidFill>
                  <a:srgbClr val="0C2340"/>
                </a:solidFill>
                <a:effectLst/>
                <a:uLnTx/>
                <a:uFillTx/>
                <a:latin typeface="Calibri"/>
                <a:ea typeface="+mn-ea"/>
                <a:cs typeface="Calibri"/>
              </a:rPr>
              <a:t>treatment</a:t>
            </a:r>
            <a:r>
              <a:rPr kumimoji="0" sz="1600" b="0" i="0" u="none" strike="noStrike" kern="1200" cap="none" spc="-55" normalizeH="0" baseline="0" noProof="0" dirty="0">
                <a:ln>
                  <a:noFill/>
                </a:ln>
                <a:solidFill>
                  <a:srgbClr val="0C2340"/>
                </a:solidFill>
                <a:effectLst/>
                <a:uLnTx/>
                <a:uFillTx/>
                <a:latin typeface="Calibri"/>
                <a:ea typeface="+mn-ea"/>
                <a:cs typeface="Calibri"/>
              </a:rPr>
              <a:t> </a:t>
            </a:r>
            <a:r>
              <a:rPr kumimoji="0" sz="1600" b="0" i="0" u="none" strike="noStrike" kern="1200" cap="none" spc="-5" normalizeH="0" baseline="0" noProof="0" dirty="0">
                <a:ln>
                  <a:noFill/>
                </a:ln>
                <a:solidFill>
                  <a:srgbClr val="0C2340"/>
                </a:solidFill>
                <a:effectLst/>
                <a:uLnTx/>
                <a:uFillTx/>
                <a:latin typeface="Calibri"/>
                <a:ea typeface="+mn-ea"/>
                <a:cs typeface="Calibri"/>
              </a:rPr>
              <a:t>decisions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28600" marR="471805" lvl="0" indent="-160655" algn="l" defTabSz="914400" rtl="0" eaLnBrk="1" fontAlgn="auto" latinLnBrk="0" hangingPunct="1">
              <a:lnSpc>
                <a:spcPct val="100000"/>
              </a:lnSpc>
              <a:spcBef>
                <a:spcPts val="0"/>
              </a:spcBef>
              <a:spcAft>
                <a:spcPts val="0"/>
              </a:spcAft>
              <a:buClrTx/>
              <a:buSzTx/>
              <a:buFont typeface="Arial"/>
              <a:buChar char="•"/>
              <a:tabLst>
                <a:tab pos="229235" algn="l"/>
              </a:tabLst>
              <a:defRPr/>
            </a:pPr>
            <a:r>
              <a:rPr kumimoji="0" sz="1600" b="0" i="0" u="none" strike="noStrike" kern="1200" cap="none" spc="-5" normalizeH="0" baseline="0" noProof="0" dirty="0">
                <a:ln>
                  <a:noFill/>
                </a:ln>
                <a:solidFill>
                  <a:srgbClr val="0C2340"/>
                </a:solidFill>
                <a:effectLst/>
                <a:uLnTx/>
                <a:uFillTx/>
                <a:latin typeface="Calibri"/>
                <a:ea typeface="+mn-ea"/>
                <a:cs typeface="Calibri"/>
              </a:rPr>
              <a:t>Build </a:t>
            </a:r>
            <a:r>
              <a:rPr kumimoji="0" sz="1600" b="1" i="0" u="none" strike="noStrike" kern="1200" cap="none" spc="-5" normalizeH="0" baseline="0" noProof="0" dirty="0">
                <a:ln>
                  <a:noFill/>
                </a:ln>
                <a:solidFill>
                  <a:srgbClr val="0C2340"/>
                </a:solidFill>
                <a:effectLst/>
                <a:uLnTx/>
                <a:uFillTx/>
                <a:latin typeface="Calibri"/>
                <a:ea typeface="+mn-ea"/>
                <a:cs typeface="Calibri"/>
              </a:rPr>
              <a:t>sustainable community partnerships </a:t>
            </a:r>
            <a:r>
              <a:rPr kumimoji="0" sz="1600" b="0" i="0" u="none" strike="noStrike" kern="1200" cap="none" spc="-10" normalizeH="0" baseline="0" noProof="0" dirty="0">
                <a:ln>
                  <a:noFill/>
                </a:ln>
                <a:solidFill>
                  <a:srgbClr val="0C2340"/>
                </a:solidFill>
                <a:effectLst/>
                <a:uLnTx/>
                <a:uFillTx/>
                <a:latin typeface="Calibri"/>
                <a:ea typeface="+mn-ea"/>
                <a:cs typeface="Calibri"/>
              </a:rPr>
              <a:t>to </a:t>
            </a:r>
            <a:r>
              <a:rPr kumimoji="0" sz="1600" b="0" i="0" u="none" strike="noStrike" kern="1200" cap="none" spc="-5" normalizeH="0" baseline="0" noProof="0" dirty="0">
                <a:ln>
                  <a:noFill/>
                </a:ln>
                <a:solidFill>
                  <a:srgbClr val="0C2340"/>
                </a:solidFill>
                <a:effectLst/>
                <a:uLnTx/>
                <a:uFillTx/>
                <a:latin typeface="Calibri"/>
                <a:ea typeface="+mn-ea"/>
                <a:cs typeface="Calibri"/>
              </a:rPr>
              <a:t>address barriers </a:t>
            </a:r>
            <a:r>
              <a:rPr kumimoji="0" sz="1600" b="0" i="0" u="none" strike="noStrike" kern="1200" cap="none" spc="-10" normalizeH="0" baseline="0" noProof="0" dirty="0">
                <a:ln>
                  <a:noFill/>
                </a:ln>
                <a:solidFill>
                  <a:srgbClr val="0C2340"/>
                </a:solidFill>
                <a:effectLst/>
                <a:uLnTx/>
                <a:uFillTx/>
                <a:latin typeface="Calibri"/>
                <a:ea typeface="+mn-ea"/>
                <a:cs typeface="Calibri"/>
              </a:rPr>
              <a:t>to  </a:t>
            </a:r>
            <a:r>
              <a:rPr kumimoji="0" sz="1600" b="0" i="0" u="none" strike="noStrike" kern="1200" cap="none" spc="-5" normalizeH="0" baseline="0" noProof="0" dirty="0">
                <a:ln>
                  <a:noFill/>
                </a:ln>
                <a:solidFill>
                  <a:srgbClr val="0C2340"/>
                </a:solidFill>
                <a:effectLst/>
                <a:uLnTx/>
                <a:uFillTx/>
                <a:latin typeface="Calibri"/>
                <a:ea typeface="+mn-ea"/>
                <a:cs typeface="Calibri"/>
              </a:rPr>
              <a:t>cancer</a:t>
            </a:r>
            <a:r>
              <a:rPr kumimoji="0" sz="1600" b="0" i="0" u="none" strike="noStrike" kern="1200" cap="none" spc="-75" normalizeH="0" baseline="0" noProof="0" dirty="0">
                <a:ln>
                  <a:noFill/>
                </a:ln>
                <a:solidFill>
                  <a:srgbClr val="0C2340"/>
                </a:solidFill>
                <a:effectLst/>
                <a:uLnTx/>
                <a:uFillTx/>
                <a:latin typeface="Calibri"/>
                <a:ea typeface="+mn-ea"/>
                <a:cs typeface="Calibri"/>
              </a:rPr>
              <a:t> </a:t>
            </a:r>
            <a:r>
              <a:rPr kumimoji="0" sz="1600" b="0" i="0" u="none" strike="noStrike" kern="1200" cap="none" spc="-10" normalizeH="0" baseline="0" noProof="0" dirty="0">
                <a:ln>
                  <a:noFill/>
                </a:ln>
                <a:solidFill>
                  <a:srgbClr val="0C2340"/>
                </a:solidFill>
                <a:effectLst/>
                <a:uLnTx/>
                <a:uFillTx/>
                <a:latin typeface="Calibri"/>
                <a:ea typeface="+mn-ea"/>
                <a:cs typeface="Calibri"/>
              </a:rPr>
              <a:t>care</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28600" marR="220979" lvl="0" indent="-160655" algn="l" defTabSz="914400" rtl="0" eaLnBrk="1" fontAlgn="auto" latinLnBrk="0" hangingPunct="1">
              <a:lnSpc>
                <a:spcPct val="100000"/>
              </a:lnSpc>
              <a:spcBef>
                <a:spcPts val="0"/>
              </a:spcBef>
              <a:spcAft>
                <a:spcPts val="0"/>
              </a:spcAft>
              <a:buClrTx/>
              <a:buSzTx/>
              <a:buFont typeface="Arial"/>
              <a:buChar char="•"/>
              <a:tabLst>
                <a:tab pos="229235" algn="l"/>
              </a:tabLst>
              <a:defRPr/>
            </a:pPr>
            <a:r>
              <a:rPr kumimoji="0" sz="1600" b="1" i="0" u="none" strike="noStrike" kern="1200" cap="none" spc="-5" normalizeH="0" baseline="0" noProof="0" dirty="0">
                <a:ln>
                  <a:noFill/>
                </a:ln>
                <a:solidFill>
                  <a:srgbClr val="0C2340"/>
                </a:solidFill>
                <a:effectLst/>
                <a:uLnTx/>
                <a:uFillTx/>
                <a:latin typeface="Calibri"/>
                <a:ea typeface="+mn-ea"/>
                <a:cs typeface="Calibri"/>
              </a:rPr>
              <a:t>Disseminate findings and </a:t>
            </a:r>
            <a:r>
              <a:rPr kumimoji="0" sz="1600" b="1" i="0" u="none" strike="noStrike" kern="1200" cap="none" spc="-10" normalizeH="0" baseline="0" noProof="0" dirty="0">
                <a:ln>
                  <a:noFill/>
                </a:ln>
                <a:solidFill>
                  <a:srgbClr val="0C2340"/>
                </a:solidFill>
                <a:effectLst/>
                <a:uLnTx/>
                <a:uFillTx/>
                <a:latin typeface="Calibri"/>
                <a:ea typeface="+mn-ea"/>
                <a:cs typeface="Calibri"/>
              </a:rPr>
              <a:t>program </a:t>
            </a:r>
            <a:r>
              <a:rPr kumimoji="0" sz="1600" b="1" i="0" u="none" strike="noStrike" kern="1200" cap="none" spc="-5" normalizeH="0" baseline="0" noProof="0" dirty="0">
                <a:ln>
                  <a:noFill/>
                </a:ln>
                <a:solidFill>
                  <a:srgbClr val="0C2340"/>
                </a:solidFill>
                <a:effectLst/>
                <a:uLnTx/>
                <a:uFillTx/>
                <a:latin typeface="Calibri"/>
                <a:ea typeface="+mn-ea"/>
                <a:cs typeface="Calibri"/>
              </a:rPr>
              <a:t>results </a:t>
            </a:r>
            <a:r>
              <a:rPr kumimoji="0" sz="1600" b="0" i="0" u="none" strike="noStrike" kern="1200" cap="none" spc="-10" normalizeH="0" baseline="0" noProof="0" dirty="0">
                <a:ln>
                  <a:noFill/>
                </a:ln>
                <a:solidFill>
                  <a:srgbClr val="0C2340"/>
                </a:solidFill>
                <a:effectLst/>
                <a:uLnTx/>
                <a:uFillTx/>
                <a:latin typeface="Calibri"/>
                <a:ea typeface="+mn-ea"/>
                <a:cs typeface="Calibri"/>
              </a:rPr>
              <a:t>to improve </a:t>
            </a:r>
            <a:r>
              <a:rPr kumimoji="0" sz="1600" b="0" i="0" u="none" strike="noStrike" kern="1200" cap="none" spc="0" normalizeH="0" baseline="0" noProof="0" dirty="0">
                <a:ln>
                  <a:noFill/>
                </a:ln>
                <a:solidFill>
                  <a:srgbClr val="0C2340"/>
                </a:solidFill>
                <a:effectLst/>
                <a:uLnTx/>
                <a:uFillTx/>
                <a:latin typeface="Calibri"/>
                <a:ea typeface="+mn-ea"/>
                <a:cs typeface="Calibri"/>
              </a:rPr>
              <a:t>the </a:t>
            </a:r>
            <a:r>
              <a:rPr kumimoji="0" sz="1600" b="0" i="0" u="none" strike="noStrike" kern="1200" cap="none" spc="-5" normalizeH="0" baseline="0" noProof="0" dirty="0">
                <a:ln>
                  <a:noFill/>
                </a:ln>
                <a:solidFill>
                  <a:srgbClr val="0C2340"/>
                </a:solidFill>
                <a:effectLst/>
                <a:uLnTx/>
                <a:uFillTx/>
                <a:latin typeface="Calibri"/>
                <a:ea typeface="+mn-ea"/>
                <a:cs typeface="Calibri"/>
              </a:rPr>
              <a:t>delivery of  equitable cancer</a:t>
            </a:r>
            <a:r>
              <a:rPr kumimoji="0" sz="1600" b="0" i="0" u="none" strike="noStrike" kern="1200" cap="none" spc="-75" normalizeH="0" baseline="0" noProof="0" dirty="0">
                <a:ln>
                  <a:noFill/>
                </a:ln>
                <a:solidFill>
                  <a:srgbClr val="0C2340"/>
                </a:solidFill>
                <a:effectLst/>
                <a:uLnTx/>
                <a:uFillTx/>
                <a:latin typeface="Calibri"/>
                <a:ea typeface="+mn-ea"/>
                <a:cs typeface="Calibri"/>
              </a:rPr>
              <a:t> </a:t>
            </a:r>
            <a:r>
              <a:rPr kumimoji="0" sz="1600" b="0" i="0" u="none" strike="noStrike" kern="1200" cap="none" spc="-10" normalizeH="0" baseline="0" noProof="0" dirty="0">
                <a:ln>
                  <a:noFill/>
                </a:ln>
                <a:solidFill>
                  <a:srgbClr val="0C2340"/>
                </a:solidFill>
                <a:effectLst/>
                <a:uLnTx/>
                <a:uFillTx/>
                <a:latin typeface="Calibri"/>
                <a:ea typeface="+mn-ea"/>
                <a:cs typeface="Calibri"/>
              </a:rPr>
              <a:t>care</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p:nvPr/>
        </p:nvSpPr>
        <p:spPr>
          <a:xfrm>
            <a:off x="1069616" y="2204986"/>
            <a:ext cx="1732025" cy="106451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94756" y="2230131"/>
            <a:ext cx="1628395" cy="94259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130576" y="3167391"/>
            <a:ext cx="158495" cy="11353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183915" y="3184913"/>
            <a:ext cx="6350" cy="5080"/>
          </a:xfrm>
          <a:custGeom>
            <a:avLst/>
            <a:gdLst/>
            <a:ahLst/>
            <a:cxnLst/>
            <a:rect l="l" t="t" r="r" b="b"/>
            <a:pathLst>
              <a:path w="6350" h="5079">
                <a:moveTo>
                  <a:pt x="2070" y="0"/>
                </a:moveTo>
                <a:lnTo>
                  <a:pt x="0" y="4572"/>
                </a:lnTo>
                <a:lnTo>
                  <a:pt x="4508" y="4572"/>
                </a:lnTo>
                <a:lnTo>
                  <a:pt x="6096" y="863"/>
                </a:lnTo>
                <a:lnTo>
                  <a:pt x="2070" y="0"/>
                </a:lnTo>
                <a:close/>
              </a:path>
            </a:pathLst>
          </a:custGeom>
          <a:solidFill>
            <a:srgbClr val="A7A8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183917" y="3184916"/>
            <a:ext cx="6350" cy="5080"/>
          </a:xfrm>
          <a:custGeom>
            <a:avLst/>
            <a:gdLst/>
            <a:ahLst/>
            <a:cxnLst/>
            <a:rect l="l" t="t" r="r" b="b"/>
            <a:pathLst>
              <a:path w="6350" h="5079">
                <a:moveTo>
                  <a:pt x="2070" y="0"/>
                </a:moveTo>
                <a:lnTo>
                  <a:pt x="0" y="4572"/>
                </a:lnTo>
                <a:lnTo>
                  <a:pt x="4508" y="4572"/>
                </a:lnTo>
                <a:lnTo>
                  <a:pt x="6095" y="863"/>
                </a:lnTo>
                <a:lnTo>
                  <a:pt x="2070" y="0"/>
                </a:lnTo>
                <a:close/>
              </a:path>
            </a:pathLst>
          </a:custGeom>
          <a:ln w="31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230401" y="3182632"/>
            <a:ext cx="5715" cy="6350"/>
          </a:xfrm>
          <a:custGeom>
            <a:avLst/>
            <a:gdLst/>
            <a:ahLst/>
            <a:cxnLst/>
            <a:rect l="l" t="t" r="r" b="b"/>
            <a:pathLst>
              <a:path w="5715" h="6350">
                <a:moveTo>
                  <a:pt x="3556" y="0"/>
                </a:moveTo>
                <a:lnTo>
                  <a:pt x="0" y="2806"/>
                </a:lnTo>
                <a:lnTo>
                  <a:pt x="3556" y="6096"/>
                </a:lnTo>
                <a:lnTo>
                  <a:pt x="5321" y="4013"/>
                </a:lnTo>
                <a:lnTo>
                  <a:pt x="3556" y="0"/>
                </a:lnTo>
                <a:close/>
              </a:path>
            </a:pathLst>
          </a:custGeom>
          <a:solidFill>
            <a:srgbClr val="A7A8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230398" y="3182628"/>
            <a:ext cx="5715" cy="6350"/>
          </a:xfrm>
          <a:custGeom>
            <a:avLst/>
            <a:gdLst/>
            <a:ahLst/>
            <a:cxnLst/>
            <a:rect l="l" t="t" r="r" b="b"/>
            <a:pathLst>
              <a:path w="5715" h="6350">
                <a:moveTo>
                  <a:pt x="0" y="2806"/>
                </a:moveTo>
                <a:lnTo>
                  <a:pt x="3556" y="6096"/>
                </a:lnTo>
                <a:lnTo>
                  <a:pt x="5334" y="4025"/>
                </a:lnTo>
                <a:lnTo>
                  <a:pt x="3556" y="0"/>
                </a:lnTo>
                <a:lnTo>
                  <a:pt x="0" y="2806"/>
                </a:lnTo>
                <a:close/>
              </a:path>
            </a:pathLst>
          </a:custGeom>
          <a:ln w="31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413428" y="2386376"/>
            <a:ext cx="76835" cy="116839"/>
          </a:xfrm>
          <a:custGeom>
            <a:avLst/>
            <a:gdLst/>
            <a:ahLst/>
            <a:cxnLst/>
            <a:rect l="l" t="t" r="r" b="b"/>
            <a:pathLst>
              <a:path w="76835"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413428" y="2386377"/>
            <a:ext cx="76835" cy="116839"/>
          </a:xfrm>
          <a:custGeom>
            <a:avLst/>
            <a:gdLst/>
            <a:ahLst/>
            <a:cxnLst/>
            <a:rect l="l" t="t" r="r" b="b"/>
            <a:pathLst>
              <a:path w="76835"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431309" y="2404629"/>
            <a:ext cx="41275" cy="40640"/>
          </a:xfrm>
          <a:custGeom>
            <a:avLst/>
            <a:gdLst/>
            <a:ahLst/>
            <a:cxnLst/>
            <a:rect l="l" t="t" r="r" b="b"/>
            <a:pathLst>
              <a:path w="41275" h="40639">
                <a:moveTo>
                  <a:pt x="20574" y="0"/>
                </a:moveTo>
                <a:lnTo>
                  <a:pt x="12564" y="1587"/>
                </a:lnTo>
                <a:lnTo>
                  <a:pt x="6024" y="5915"/>
                </a:lnTo>
                <a:lnTo>
                  <a:pt x="1616" y="12333"/>
                </a:lnTo>
                <a:lnTo>
                  <a:pt x="0" y="20192"/>
                </a:lnTo>
                <a:lnTo>
                  <a:pt x="1616" y="28052"/>
                </a:lnTo>
                <a:lnTo>
                  <a:pt x="6024" y="34470"/>
                </a:lnTo>
                <a:lnTo>
                  <a:pt x="12564" y="38798"/>
                </a:lnTo>
                <a:lnTo>
                  <a:pt x="20574" y="40385"/>
                </a:lnTo>
                <a:lnTo>
                  <a:pt x="28583" y="38798"/>
                </a:lnTo>
                <a:lnTo>
                  <a:pt x="35123" y="34470"/>
                </a:lnTo>
                <a:lnTo>
                  <a:pt x="39531" y="28052"/>
                </a:lnTo>
                <a:lnTo>
                  <a:pt x="41148" y="20192"/>
                </a:lnTo>
                <a:lnTo>
                  <a:pt x="39531" y="12333"/>
                </a:lnTo>
                <a:lnTo>
                  <a:pt x="35123" y="5915"/>
                </a:lnTo>
                <a:lnTo>
                  <a:pt x="28583" y="1587"/>
                </a:lnTo>
                <a:lnTo>
                  <a:pt x="205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431309" y="2404629"/>
            <a:ext cx="41275" cy="40640"/>
          </a:xfrm>
          <a:custGeom>
            <a:avLst/>
            <a:gdLst/>
            <a:ahLst/>
            <a:cxnLst/>
            <a:rect l="l" t="t" r="r" b="b"/>
            <a:pathLst>
              <a:path w="41275" h="40639">
                <a:moveTo>
                  <a:pt x="0" y="20192"/>
                </a:moveTo>
                <a:lnTo>
                  <a:pt x="1616" y="12333"/>
                </a:lnTo>
                <a:lnTo>
                  <a:pt x="6024" y="5915"/>
                </a:lnTo>
                <a:lnTo>
                  <a:pt x="12564" y="1587"/>
                </a:lnTo>
                <a:lnTo>
                  <a:pt x="20574" y="0"/>
                </a:lnTo>
                <a:lnTo>
                  <a:pt x="28583" y="1587"/>
                </a:lnTo>
                <a:lnTo>
                  <a:pt x="35123" y="5915"/>
                </a:lnTo>
                <a:lnTo>
                  <a:pt x="39531" y="12333"/>
                </a:lnTo>
                <a:lnTo>
                  <a:pt x="41148" y="20192"/>
                </a:lnTo>
                <a:lnTo>
                  <a:pt x="39531" y="28052"/>
                </a:lnTo>
                <a:lnTo>
                  <a:pt x="35123" y="34470"/>
                </a:lnTo>
                <a:lnTo>
                  <a:pt x="28583" y="38798"/>
                </a:lnTo>
                <a:lnTo>
                  <a:pt x="20574" y="40385"/>
                </a:lnTo>
                <a:lnTo>
                  <a:pt x="12564" y="38798"/>
                </a:lnTo>
                <a:lnTo>
                  <a:pt x="6024" y="34470"/>
                </a:lnTo>
                <a:lnTo>
                  <a:pt x="1616" y="28052"/>
                </a:lnTo>
                <a:lnTo>
                  <a:pt x="0" y="20192"/>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549768" y="2366924"/>
            <a:ext cx="76835" cy="116839"/>
          </a:xfrm>
          <a:custGeom>
            <a:avLst/>
            <a:gdLst/>
            <a:ahLst/>
            <a:cxnLst/>
            <a:rect l="l" t="t" r="r" b="b"/>
            <a:pathLst>
              <a:path w="76835"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549768" y="2366926"/>
            <a:ext cx="76835" cy="116839"/>
          </a:xfrm>
          <a:custGeom>
            <a:avLst/>
            <a:gdLst/>
            <a:ahLst/>
            <a:cxnLst/>
            <a:rect l="l" t="t" r="r" b="b"/>
            <a:pathLst>
              <a:path w="76835"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567708" y="2384818"/>
            <a:ext cx="41275" cy="41275"/>
          </a:xfrm>
          <a:custGeom>
            <a:avLst/>
            <a:gdLst/>
            <a:ahLst/>
            <a:cxnLst/>
            <a:rect l="l" t="t" r="r" b="b"/>
            <a:pathLst>
              <a:path w="41275" h="41275">
                <a:moveTo>
                  <a:pt x="20574" y="0"/>
                </a:moveTo>
                <a:lnTo>
                  <a:pt x="12564" y="1616"/>
                </a:lnTo>
                <a:lnTo>
                  <a:pt x="6024" y="6024"/>
                </a:lnTo>
                <a:lnTo>
                  <a:pt x="1616" y="12564"/>
                </a:lnTo>
                <a:lnTo>
                  <a:pt x="0" y="20574"/>
                </a:lnTo>
                <a:lnTo>
                  <a:pt x="1616" y="28583"/>
                </a:lnTo>
                <a:lnTo>
                  <a:pt x="6024" y="35123"/>
                </a:lnTo>
                <a:lnTo>
                  <a:pt x="12564" y="39531"/>
                </a:lnTo>
                <a:lnTo>
                  <a:pt x="20574" y="41148"/>
                </a:lnTo>
                <a:lnTo>
                  <a:pt x="28583" y="39531"/>
                </a:lnTo>
                <a:lnTo>
                  <a:pt x="35123" y="35123"/>
                </a:lnTo>
                <a:lnTo>
                  <a:pt x="39531" y="28583"/>
                </a:lnTo>
                <a:lnTo>
                  <a:pt x="41148" y="20574"/>
                </a:lnTo>
                <a:lnTo>
                  <a:pt x="39531" y="12564"/>
                </a:lnTo>
                <a:lnTo>
                  <a:pt x="35123" y="6024"/>
                </a:lnTo>
                <a:lnTo>
                  <a:pt x="28583" y="1616"/>
                </a:lnTo>
                <a:lnTo>
                  <a:pt x="205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567708" y="2384818"/>
            <a:ext cx="41275" cy="41275"/>
          </a:xfrm>
          <a:custGeom>
            <a:avLst/>
            <a:gdLst/>
            <a:ahLst/>
            <a:cxnLst/>
            <a:rect l="l" t="t" r="r" b="b"/>
            <a:pathLst>
              <a:path w="41275" h="41275">
                <a:moveTo>
                  <a:pt x="0" y="20574"/>
                </a:moveTo>
                <a:lnTo>
                  <a:pt x="1616" y="12564"/>
                </a:lnTo>
                <a:lnTo>
                  <a:pt x="6024" y="6024"/>
                </a:lnTo>
                <a:lnTo>
                  <a:pt x="12564" y="1616"/>
                </a:lnTo>
                <a:lnTo>
                  <a:pt x="20574" y="0"/>
                </a:lnTo>
                <a:lnTo>
                  <a:pt x="28583" y="1616"/>
                </a:lnTo>
                <a:lnTo>
                  <a:pt x="35123" y="6024"/>
                </a:lnTo>
                <a:lnTo>
                  <a:pt x="39531" y="12564"/>
                </a:lnTo>
                <a:lnTo>
                  <a:pt x="41148" y="20574"/>
                </a:lnTo>
                <a:lnTo>
                  <a:pt x="39531" y="28583"/>
                </a:lnTo>
                <a:lnTo>
                  <a:pt x="35123" y="35123"/>
                </a:lnTo>
                <a:lnTo>
                  <a:pt x="28583" y="39531"/>
                </a:lnTo>
                <a:lnTo>
                  <a:pt x="20574" y="41148"/>
                </a:lnTo>
                <a:lnTo>
                  <a:pt x="12564" y="39531"/>
                </a:lnTo>
                <a:lnTo>
                  <a:pt x="6024" y="35123"/>
                </a:lnTo>
                <a:lnTo>
                  <a:pt x="1616" y="28583"/>
                </a:lnTo>
                <a:lnTo>
                  <a:pt x="0" y="20574"/>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524529" y="2491406"/>
            <a:ext cx="76835" cy="116839"/>
          </a:xfrm>
          <a:custGeom>
            <a:avLst/>
            <a:gdLst/>
            <a:ahLst/>
            <a:cxnLst/>
            <a:rect l="l" t="t" r="r" b="b"/>
            <a:pathLst>
              <a:path w="76835"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524529" y="2491406"/>
            <a:ext cx="76835" cy="116839"/>
          </a:xfrm>
          <a:custGeom>
            <a:avLst/>
            <a:gdLst/>
            <a:ahLst/>
            <a:cxnLst/>
            <a:rect l="l" t="t" r="r" b="b"/>
            <a:pathLst>
              <a:path w="76835"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2542561" y="2509024"/>
            <a:ext cx="40640" cy="41275"/>
          </a:xfrm>
          <a:custGeom>
            <a:avLst/>
            <a:gdLst/>
            <a:ahLst/>
            <a:cxnLst/>
            <a:rect l="l" t="t" r="r" b="b"/>
            <a:pathLst>
              <a:path w="40639" h="41275">
                <a:moveTo>
                  <a:pt x="20193" y="0"/>
                </a:moveTo>
                <a:lnTo>
                  <a:pt x="12333" y="1616"/>
                </a:lnTo>
                <a:lnTo>
                  <a:pt x="5915" y="6024"/>
                </a:lnTo>
                <a:lnTo>
                  <a:pt x="1587" y="12564"/>
                </a:lnTo>
                <a:lnTo>
                  <a:pt x="0" y="20574"/>
                </a:lnTo>
                <a:lnTo>
                  <a:pt x="1587" y="28583"/>
                </a:lnTo>
                <a:lnTo>
                  <a:pt x="5915" y="35123"/>
                </a:lnTo>
                <a:lnTo>
                  <a:pt x="12333" y="39531"/>
                </a:lnTo>
                <a:lnTo>
                  <a:pt x="20193" y="41148"/>
                </a:lnTo>
                <a:lnTo>
                  <a:pt x="28052" y="39531"/>
                </a:lnTo>
                <a:lnTo>
                  <a:pt x="34470" y="35123"/>
                </a:lnTo>
                <a:lnTo>
                  <a:pt x="38798" y="28583"/>
                </a:lnTo>
                <a:lnTo>
                  <a:pt x="40386" y="20574"/>
                </a:lnTo>
                <a:lnTo>
                  <a:pt x="38798" y="12564"/>
                </a:lnTo>
                <a:lnTo>
                  <a:pt x="34470" y="6024"/>
                </a:lnTo>
                <a:lnTo>
                  <a:pt x="28052" y="1616"/>
                </a:lnTo>
                <a:lnTo>
                  <a:pt x="2019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2542561" y="2509024"/>
            <a:ext cx="40640" cy="41275"/>
          </a:xfrm>
          <a:custGeom>
            <a:avLst/>
            <a:gdLst/>
            <a:ahLst/>
            <a:cxnLst/>
            <a:rect l="l" t="t" r="r" b="b"/>
            <a:pathLst>
              <a:path w="40639" h="41275">
                <a:moveTo>
                  <a:pt x="0" y="20574"/>
                </a:moveTo>
                <a:lnTo>
                  <a:pt x="1587" y="12564"/>
                </a:lnTo>
                <a:lnTo>
                  <a:pt x="5915" y="6024"/>
                </a:lnTo>
                <a:lnTo>
                  <a:pt x="12333" y="1616"/>
                </a:lnTo>
                <a:lnTo>
                  <a:pt x="20193" y="0"/>
                </a:lnTo>
                <a:lnTo>
                  <a:pt x="28052" y="1616"/>
                </a:lnTo>
                <a:lnTo>
                  <a:pt x="34470" y="6024"/>
                </a:lnTo>
                <a:lnTo>
                  <a:pt x="38798" y="12564"/>
                </a:lnTo>
                <a:lnTo>
                  <a:pt x="40386" y="20574"/>
                </a:lnTo>
                <a:lnTo>
                  <a:pt x="38798" y="28583"/>
                </a:lnTo>
                <a:lnTo>
                  <a:pt x="34470" y="35123"/>
                </a:lnTo>
                <a:lnTo>
                  <a:pt x="28052" y="39531"/>
                </a:lnTo>
                <a:lnTo>
                  <a:pt x="20193" y="41148"/>
                </a:lnTo>
                <a:lnTo>
                  <a:pt x="12333" y="39531"/>
                </a:lnTo>
                <a:lnTo>
                  <a:pt x="5915" y="35123"/>
                </a:lnTo>
                <a:lnTo>
                  <a:pt x="1587" y="28583"/>
                </a:lnTo>
                <a:lnTo>
                  <a:pt x="0" y="20574"/>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1996627" y="2858467"/>
            <a:ext cx="76835" cy="116839"/>
          </a:xfrm>
          <a:custGeom>
            <a:avLst/>
            <a:gdLst/>
            <a:ahLst/>
            <a:cxnLst/>
            <a:rect l="l" t="t" r="r" b="b"/>
            <a:pathLst>
              <a:path w="76834"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1996627" y="2858468"/>
            <a:ext cx="76835" cy="116839"/>
          </a:xfrm>
          <a:custGeom>
            <a:avLst/>
            <a:gdLst/>
            <a:ahLst/>
            <a:cxnLst/>
            <a:rect l="l" t="t" r="r" b="b"/>
            <a:pathLst>
              <a:path w="76834"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2014496" y="2876308"/>
            <a:ext cx="41275" cy="41275"/>
          </a:xfrm>
          <a:custGeom>
            <a:avLst/>
            <a:gdLst/>
            <a:ahLst/>
            <a:cxnLst/>
            <a:rect l="l" t="t" r="r" b="b"/>
            <a:pathLst>
              <a:path w="41275" h="41275">
                <a:moveTo>
                  <a:pt x="20574" y="0"/>
                </a:moveTo>
                <a:lnTo>
                  <a:pt x="12564" y="1616"/>
                </a:lnTo>
                <a:lnTo>
                  <a:pt x="6024" y="6024"/>
                </a:lnTo>
                <a:lnTo>
                  <a:pt x="1616" y="12564"/>
                </a:lnTo>
                <a:lnTo>
                  <a:pt x="0" y="20574"/>
                </a:lnTo>
                <a:lnTo>
                  <a:pt x="1616" y="28583"/>
                </a:lnTo>
                <a:lnTo>
                  <a:pt x="6024" y="35123"/>
                </a:lnTo>
                <a:lnTo>
                  <a:pt x="12564" y="39531"/>
                </a:lnTo>
                <a:lnTo>
                  <a:pt x="20574" y="41148"/>
                </a:lnTo>
                <a:lnTo>
                  <a:pt x="28583" y="39531"/>
                </a:lnTo>
                <a:lnTo>
                  <a:pt x="35123" y="35123"/>
                </a:lnTo>
                <a:lnTo>
                  <a:pt x="39531" y="28583"/>
                </a:lnTo>
                <a:lnTo>
                  <a:pt x="41148" y="20574"/>
                </a:lnTo>
                <a:lnTo>
                  <a:pt x="39531" y="12564"/>
                </a:lnTo>
                <a:lnTo>
                  <a:pt x="35123" y="6024"/>
                </a:lnTo>
                <a:lnTo>
                  <a:pt x="28583" y="1616"/>
                </a:lnTo>
                <a:lnTo>
                  <a:pt x="205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2014496" y="2876308"/>
            <a:ext cx="41275" cy="41275"/>
          </a:xfrm>
          <a:custGeom>
            <a:avLst/>
            <a:gdLst/>
            <a:ahLst/>
            <a:cxnLst/>
            <a:rect l="l" t="t" r="r" b="b"/>
            <a:pathLst>
              <a:path w="41275" h="41275">
                <a:moveTo>
                  <a:pt x="0" y="20574"/>
                </a:moveTo>
                <a:lnTo>
                  <a:pt x="1616" y="12564"/>
                </a:lnTo>
                <a:lnTo>
                  <a:pt x="6024" y="6024"/>
                </a:lnTo>
                <a:lnTo>
                  <a:pt x="12564" y="1616"/>
                </a:lnTo>
                <a:lnTo>
                  <a:pt x="20574" y="0"/>
                </a:lnTo>
                <a:lnTo>
                  <a:pt x="28583" y="1616"/>
                </a:lnTo>
                <a:lnTo>
                  <a:pt x="35123" y="6024"/>
                </a:lnTo>
                <a:lnTo>
                  <a:pt x="39531" y="12564"/>
                </a:lnTo>
                <a:lnTo>
                  <a:pt x="41148" y="20574"/>
                </a:lnTo>
                <a:lnTo>
                  <a:pt x="39531" y="28583"/>
                </a:lnTo>
                <a:lnTo>
                  <a:pt x="35123" y="35123"/>
                </a:lnTo>
                <a:lnTo>
                  <a:pt x="28583" y="39531"/>
                </a:lnTo>
                <a:lnTo>
                  <a:pt x="20574" y="41148"/>
                </a:lnTo>
                <a:lnTo>
                  <a:pt x="12564" y="39531"/>
                </a:lnTo>
                <a:lnTo>
                  <a:pt x="6024" y="35123"/>
                </a:lnTo>
                <a:lnTo>
                  <a:pt x="1616" y="28583"/>
                </a:lnTo>
                <a:lnTo>
                  <a:pt x="0" y="20574"/>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2151321" y="2636821"/>
            <a:ext cx="76835" cy="116839"/>
          </a:xfrm>
          <a:custGeom>
            <a:avLst/>
            <a:gdLst/>
            <a:ahLst/>
            <a:cxnLst/>
            <a:rect l="l" t="t" r="r" b="b"/>
            <a:pathLst>
              <a:path w="76834"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2151321" y="2636821"/>
            <a:ext cx="76835" cy="116839"/>
          </a:xfrm>
          <a:custGeom>
            <a:avLst/>
            <a:gdLst/>
            <a:ahLst/>
            <a:cxnLst/>
            <a:rect l="l" t="t" r="r" b="b"/>
            <a:pathLst>
              <a:path w="76834"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2169182" y="2654565"/>
            <a:ext cx="41275" cy="41275"/>
          </a:xfrm>
          <a:custGeom>
            <a:avLst/>
            <a:gdLst/>
            <a:ahLst/>
            <a:cxnLst/>
            <a:rect l="l" t="t" r="r" b="b"/>
            <a:pathLst>
              <a:path w="41275" h="41275">
                <a:moveTo>
                  <a:pt x="20574" y="0"/>
                </a:moveTo>
                <a:lnTo>
                  <a:pt x="12564" y="1616"/>
                </a:lnTo>
                <a:lnTo>
                  <a:pt x="6024" y="6024"/>
                </a:lnTo>
                <a:lnTo>
                  <a:pt x="1616" y="12564"/>
                </a:lnTo>
                <a:lnTo>
                  <a:pt x="0" y="20574"/>
                </a:lnTo>
                <a:lnTo>
                  <a:pt x="1616" y="28583"/>
                </a:lnTo>
                <a:lnTo>
                  <a:pt x="6024" y="35123"/>
                </a:lnTo>
                <a:lnTo>
                  <a:pt x="12564" y="39531"/>
                </a:lnTo>
                <a:lnTo>
                  <a:pt x="20574" y="41148"/>
                </a:lnTo>
                <a:lnTo>
                  <a:pt x="28583" y="39531"/>
                </a:lnTo>
                <a:lnTo>
                  <a:pt x="35123" y="35123"/>
                </a:lnTo>
                <a:lnTo>
                  <a:pt x="39531" y="28583"/>
                </a:lnTo>
                <a:lnTo>
                  <a:pt x="41148" y="20574"/>
                </a:lnTo>
                <a:lnTo>
                  <a:pt x="39531" y="12564"/>
                </a:lnTo>
                <a:lnTo>
                  <a:pt x="35123" y="6024"/>
                </a:lnTo>
                <a:lnTo>
                  <a:pt x="28583" y="1616"/>
                </a:lnTo>
                <a:lnTo>
                  <a:pt x="205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2169182" y="2654565"/>
            <a:ext cx="41275" cy="41275"/>
          </a:xfrm>
          <a:custGeom>
            <a:avLst/>
            <a:gdLst/>
            <a:ahLst/>
            <a:cxnLst/>
            <a:rect l="l" t="t" r="r" b="b"/>
            <a:pathLst>
              <a:path w="41275" h="41275">
                <a:moveTo>
                  <a:pt x="0" y="20574"/>
                </a:moveTo>
                <a:lnTo>
                  <a:pt x="1616" y="12564"/>
                </a:lnTo>
                <a:lnTo>
                  <a:pt x="6024" y="6024"/>
                </a:lnTo>
                <a:lnTo>
                  <a:pt x="12564" y="1616"/>
                </a:lnTo>
                <a:lnTo>
                  <a:pt x="20574" y="0"/>
                </a:lnTo>
                <a:lnTo>
                  <a:pt x="28583" y="1616"/>
                </a:lnTo>
                <a:lnTo>
                  <a:pt x="35123" y="6024"/>
                </a:lnTo>
                <a:lnTo>
                  <a:pt x="39531" y="12564"/>
                </a:lnTo>
                <a:lnTo>
                  <a:pt x="41148" y="20574"/>
                </a:lnTo>
                <a:lnTo>
                  <a:pt x="39531" y="28583"/>
                </a:lnTo>
                <a:lnTo>
                  <a:pt x="35123" y="35123"/>
                </a:lnTo>
                <a:lnTo>
                  <a:pt x="28583" y="39531"/>
                </a:lnTo>
                <a:lnTo>
                  <a:pt x="20574" y="41148"/>
                </a:lnTo>
                <a:lnTo>
                  <a:pt x="12564" y="39531"/>
                </a:lnTo>
                <a:lnTo>
                  <a:pt x="6024" y="35123"/>
                </a:lnTo>
                <a:lnTo>
                  <a:pt x="1616" y="28583"/>
                </a:lnTo>
                <a:lnTo>
                  <a:pt x="0" y="20574"/>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2441302" y="2569750"/>
            <a:ext cx="76835" cy="116839"/>
          </a:xfrm>
          <a:custGeom>
            <a:avLst/>
            <a:gdLst/>
            <a:ahLst/>
            <a:cxnLst/>
            <a:rect l="l" t="t" r="r" b="b"/>
            <a:pathLst>
              <a:path w="76835"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2441302" y="2569751"/>
            <a:ext cx="76835" cy="116839"/>
          </a:xfrm>
          <a:custGeom>
            <a:avLst/>
            <a:gdLst/>
            <a:ahLst/>
            <a:cxnLst/>
            <a:rect l="l" t="t" r="r" b="b"/>
            <a:pathLst>
              <a:path w="76835"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2459502" y="2587509"/>
            <a:ext cx="40640" cy="41275"/>
          </a:xfrm>
          <a:custGeom>
            <a:avLst/>
            <a:gdLst/>
            <a:ahLst/>
            <a:cxnLst/>
            <a:rect l="l" t="t" r="r" b="b"/>
            <a:pathLst>
              <a:path w="40639" h="41275">
                <a:moveTo>
                  <a:pt x="20193" y="0"/>
                </a:moveTo>
                <a:lnTo>
                  <a:pt x="12333" y="1616"/>
                </a:lnTo>
                <a:lnTo>
                  <a:pt x="5915" y="6024"/>
                </a:lnTo>
                <a:lnTo>
                  <a:pt x="1587" y="12564"/>
                </a:lnTo>
                <a:lnTo>
                  <a:pt x="0" y="20574"/>
                </a:lnTo>
                <a:lnTo>
                  <a:pt x="1587" y="28583"/>
                </a:lnTo>
                <a:lnTo>
                  <a:pt x="5915" y="35123"/>
                </a:lnTo>
                <a:lnTo>
                  <a:pt x="12333" y="39531"/>
                </a:lnTo>
                <a:lnTo>
                  <a:pt x="20193" y="41148"/>
                </a:lnTo>
                <a:lnTo>
                  <a:pt x="28052" y="39531"/>
                </a:lnTo>
                <a:lnTo>
                  <a:pt x="34470" y="35123"/>
                </a:lnTo>
                <a:lnTo>
                  <a:pt x="38798" y="28583"/>
                </a:lnTo>
                <a:lnTo>
                  <a:pt x="40386" y="20574"/>
                </a:lnTo>
                <a:lnTo>
                  <a:pt x="38798" y="12564"/>
                </a:lnTo>
                <a:lnTo>
                  <a:pt x="34470" y="6024"/>
                </a:lnTo>
                <a:lnTo>
                  <a:pt x="28052" y="1616"/>
                </a:lnTo>
                <a:lnTo>
                  <a:pt x="2019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2459502" y="2587509"/>
            <a:ext cx="40640" cy="41275"/>
          </a:xfrm>
          <a:custGeom>
            <a:avLst/>
            <a:gdLst/>
            <a:ahLst/>
            <a:cxnLst/>
            <a:rect l="l" t="t" r="r" b="b"/>
            <a:pathLst>
              <a:path w="40639" h="41275">
                <a:moveTo>
                  <a:pt x="0" y="20574"/>
                </a:moveTo>
                <a:lnTo>
                  <a:pt x="1587" y="12564"/>
                </a:lnTo>
                <a:lnTo>
                  <a:pt x="5915" y="6024"/>
                </a:lnTo>
                <a:lnTo>
                  <a:pt x="12333" y="1616"/>
                </a:lnTo>
                <a:lnTo>
                  <a:pt x="20193" y="0"/>
                </a:lnTo>
                <a:lnTo>
                  <a:pt x="28052" y="1616"/>
                </a:lnTo>
                <a:lnTo>
                  <a:pt x="34470" y="6024"/>
                </a:lnTo>
                <a:lnTo>
                  <a:pt x="38798" y="12564"/>
                </a:lnTo>
                <a:lnTo>
                  <a:pt x="40386" y="20574"/>
                </a:lnTo>
                <a:lnTo>
                  <a:pt x="38798" y="28583"/>
                </a:lnTo>
                <a:lnTo>
                  <a:pt x="34470" y="35123"/>
                </a:lnTo>
                <a:lnTo>
                  <a:pt x="28052" y="39531"/>
                </a:lnTo>
                <a:lnTo>
                  <a:pt x="20193" y="41148"/>
                </a:lnTo>
                <a:lnTo>
                  <a:pt x="12333" y="39531"/>
                </a:lnTo>
                <a:lnTo>
                  <a:pt x="5915" y="35123"/>
                </a:lnTo>
                <a:lnTo>
                  <a:pt x="1587" y="28583"/>
                </a:lnTo>
                <a:lnTo>
                  <a:pt x="0" y="20574"/>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613224" y="2293087"/>
            <a:ext cx="76835" cy="116839"/>
          </a:xfrm>
          <a:custGeom>
            <a:avLst/>
            <a:gdLst/>
            <a:ahLst/>
            <a:cxnLst/>
            <a:rect l="l" t="t" r="r" b="b"/>
            <a:pathLst>
              <a:path w="76834"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613224" y="2293088"/>
            <a:ext cx="76835" cy="116839"/>
          </a:xfrm>
          <a:custGeom>
            <a:avLst/>
            <a:gdLst/>
            <a:ahLst/>
            <a:cxnLst/>
            <a:rect l="l" t="t" r="r" b="b"/>
            <a:pathLst>
              <a:path w="76834"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631209" y="2310903"/>
            <a:ext cx="40640" cy="41275"/>
          </a:xfrm>
          <a:custGeom>
            <a:avLst/>
            <a:gdLst/>
            <a:ahLst/>
            <a:cxnLst/>
            <a:rect l="l" t="t" r="r" b="b"/>
            <a:pathLst>
              <a:path w="40640" h="41275">
                <a:moveTo>
                  <a:pt x="20193" y="0"/>
                </a:moveTo>
                <a:lnTo>
                  <a:pt x="12333" y="1616"/>
                </a:lnTo>
                <a:lnTo>
                  <a:pt x="5915" y="6024"/>
                </a:lnTo>
                <a:lnTo>
                  <a:pt x="1587" y="12564"/>
                </a:lnTo>
                <a:lnTo>
                  <a:pt x="0" y="20574"/>
                </a:lnTo>
                <a:lnTo>
                  <a:pt x="1587" y="28583"/>
                </a:lnTo>
                <a:lnTo>
                  <a:pt x="5915" y="35123"/>
                </a:lnTo>
                <a:lnTo>
                  <a:pt x="12333" y="39531"/>
                </a:lnTo>
                <a:lnTo>
                  <a:pt x="20193" y="41148"/>
                </a:lnTo>
                <a:lnTo>
                  <a:pt x="28052" y="39531"/>
                </a:lnTo>
                <a:lnTo>
                  <a:pt x="34470" y="35123"/>
                </a:lnTo>
                <a:lnTo>
                  <a:pt x="38798" y="28583"/>
                </a:lnTo>
                <a:lnTo>
                  <a:pt x="40386" y="20574"/>
                </a:lnTo>
                <a:lnTo>
                  <a:pt x="38798" y="12564"/>
                </a:lnTo>
                <a:lnTo>
                  <a:pt x="34470" y="6024"/>
                </a:lnTo>
                <a:lnTo>
                  <a:pt x="28052" y="1616"/>
                </a:lnTo>
                <a:lnTo>
                  <a:pt x="2019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631209" y="2310903"/>
            <a:ext cx="40640" cy="41275"/>
          </a:xfrm>
          <a:custGeom>
            <a:avLst/>
            <a:gdLst/>
            <a:ahLst/>
            <a:cxnLst/>
            <a:rect l="l" t="t" r="r" b="b"/>
            <a:pathLst>
              <a:path w="40640" h="41275">
                <a:moveTo>
                  <a:pt x="0" y="20574"/>
                </a:moveTo>
                <a:lnTo>
                  <a:pt x="1587" y="12564"/>
                </a:lnTo>
                <a:lnTo>
                  <a:pt x="5915" y="6024"/>
                </a:lnTo>
                <a:lnTo>
                  <a:pt x="12333" y="1616"/>
                </a:lnTo>
                <a:lnTo>
                  <a:pt x="20193" y="0"/>
                </a:lnTo>
                <a:lnTo>
                  <a:pt x="28052" y="1616"/>
                </a:lnTo>
                <a:lnTo>
                  <a:pt x="34470" y="6024"/>
                </a:lnTo>
                <a:lnTo>
                  <a:pt x="38798" y="12564"/>
                </a:lnTo>
                <a:lnTo>
                  <a:pt x="40386" y="20574"/>
                </a:lnTo>
                <a:lnTo>
                  <a:pt x="38798" y="28583"/>
                </a:lnTo>
                <a:lnTo>
                  <a:pt x="34470" y="35123"/>
                </a:lnTo>
                <a:lnTo>
                  <a:pt x="28052" y="39531"/>
                </a:lnTo>
                <a:lnTo>
                  <a:pt x="20193" y="41148"/>
                </a:lnTo>
                <a:lnTo>
                  <a:pt x="12333" y="39531"/>
                </a:lnTo>
                <a:lnTo>
                  <a:pt x="5915" y="35123"/>
                </a:lnTo>
                <a:lnTo>
                  <a:pt x="1587" y="28583"/>
                </a:lnTo>
                <a:lnTo>
                  <a:pt x="0" y="20574"/>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2273927" y="2458912"/>
            <a:ext cx="76835" cy="116839"/>
          </a:xfrm>
          <a:custGeom>
            <a:avLst/>
            <a:gdLst/>
            <a:ahLst/>
            <a:cxnLst/>
            <a:rect l="l" t="t" r="r" b="b"/>
            <a:pathLst>
              <a:path w="76835" h="116839">
                <a:moveTo>
                  <a:pt x="38563" y="0"/>
                </a:moveTo>
                <a:lnTo>
                  <a:pt x="24128" y="2711"/>
                </a:lnTo>
                <a:lnTo>
                  <a:pt x="11398" y="11042"/>
                </a:lnTo>
                <a:lnTo>
                  <a:pt x="2898" y="23665"/>
                </a:lnTo>
                <a:lnTo>
                  <a:pt x="0" y="38065"/>
                </a:lnTo>
                <a:lnTo>
                  <a:pt x="2711" y="52497"/>
                </a:lnTo>
                <a:lnTo>
                  <a:pt x="11042" y="65220"/>
                </a:lnTo>
                <a:lnTo>
                  <a:pt x="20015" y="75836"/>
                </a:lnTo>
                <a:lnTo>
                  <a:pt x="27465" y="87950"/>
                </a:lnTo>
                <a:lnTo>
                  <a:pt x="33410" y="101622"/>
                </a:lnTo>
                <a:lnTo>
                  <a:pt x="37801" y="116681"/>
                </a:lnTo>
                <a:lnTo>
                  <a:pt x="42427" y="101564"/>
                </a:lnTo>
                <a:lnTo>
                  <a:pt x="48506" y="88085"/>
                </a:lnTo>
                <a:lnTo>
                  <a:pt x="56112" y="76070"/>
                </a:lnTo>
                <a:lnTo>
                  <a:pt x="65220" y="65576"/>
                </a:lnTo>
                <a:lnTo>
                  <a:pt x="73720" y="52960"/>
                </a:lnTo>
                <a:lnTo>
                  <a:pt x="76619" y="38563"/>
                </a:lnTo>
                <a:lnTo>
                  <a:pt x="73907" y="24128"/>
                </a:lnTo>
                <a:lnTo>
                  <a:pt x="65576" y="11398"/>
                </a:lnTo>
                <a:lnTo>
                  <a:pt x="52960" y="2898"/>
                </a:lnTo>
                <a:lnTo>
                  <a:pt x="38563" y="0"/>
                </a:lnTo>
                <a:close/>
              </a:path>
            </a:pathLst>
          </a:custGeom>
          <a:solidFill>
            <a:srgbClr val="0085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273926" y="2458912"/>
            <a:ext cx="76835" cy="116839"/>
          </a:xfrm>
          <a:custGeom>
            <a:avLst/>
            <a:gdLst/>
            <a:ahLst/>
            <a:cxnLst/>
            <a:rect l="l" t="t" r="r" b="b"/>
            <a:pathLst>
              <a:path w="76835" h="116839">
                <a:moveTo>
                  <a:pt x="65576" y="11398"/>
                </a:moveTo>
                <a:lnTo>
                  <a:pt x="73907" y="24128"/>
                </a:lnTo>
                <a:lnTo>
                  <a:pt x="76619" y="38563"/>
                </a:lnTo>
                <a:lnTo>
                  <a:pt x="73720" y="52960"/>
                </a:lnTo>
                <a:lnTo>
                  <a:pt x="65220" y="65576"/>
                </a:lnTo>
                <a:lnTo>
                  <a:pt x="56112" y="76070"/>
                </a:lnTo>
                <a:lnTo>
                  <a:pt x="48506" y="88085"/>
                </a:lnTo>
                <a:lnTo>
                  <a:pt x="42401" y="101622"/>
                </a:lnTo>
                <a:lnTo>
                  <a:pt x="37801" y="116681"/>
                </a:lnTo>
                <a:lnTo>
                  <a:pt x="33393" y="101564"/>
                </a:lnTo>
                <a:lnTo>
                  <a:pt x="27465" y="87950"/>
                </a:lnTo>
                <a:lnTo>
                  <a:pt x="20015" y="75836"/>
                </a:lnTo>
                <a:lnTo>
                  <a:pt x="11042" y="65220"/>
                </a:lnTo>
                <a:lnTo>
                  <a:pt x="2711" y="52497"/>
                </a:lnTo>
                <a:lnTo>
                  <a:pt x="11398" y="11042"/>
                </a:lnTo>
                <a:lnTo>
                  <a:pt x="38563" y="0"/>
                </a:lnTo>
                <a:lnTo>
                  <a:pt x="52960" y="2898"/>
                </a:lnTo>
                <a:lnTo>
                  <a:pt x="65576" y="11398"/>
                </a:lnTo>
                <a:close/>
              </a:path>
            </a:pathLst>
          </a:custGeom>
          <a:ln w="3175">
            <a:solidFill>
              <a:srgbClr val="0085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2291863" y="2477019"/>
            <a:ext cx="41275" cy="40640"/>
          </a:xfrm>
          <a:custGeom>
            <a:avLst/>
            <a:gdLst/>
            <a:ahLst/>
            <a:cxnLst/>
            <a:rect l="l" t="t" r="r" b="b"/>
            <a:pathLst>
              <a:path w="41275" h="40639">
                <a:moveTo>
                  <a:pt x="20574" y="0"/>
                </a:moveTo>
                <a:lnTo>
                  <a:pt x="12564" y="1587"/>
                </a:lnTo>
                <a:lnTo>
                  <a:pt x="6024" y="5915"/>
                </a:lnTo>
                <a:lnTo>
                  <a:pt x="1616" y="12333"/>
                </a:lnTo>
                <a:lnTo>
                  <a:pt x="0" y="20192"/>
                </a:lnTo>
                <a:lnTo>
                  <a:pt x="1616" y="28052"/>
                </a:lnTo>
                <a:lnTo>
                  <a:pt x="6024" y="34470"/>
                </a:lnTo>
                <a:lnTo>
                  <a:pt x="12564" y="38798"/>
                </a:lnTo>
                <a:lnTo>
                  <a:pt x="20574" y="40385"/>
                </a:lnTo>
                <a:lnTo>
                  <a:pt x="28583" y="38798"/>
                </a:lnTo>
                <a:lnTo>
                  <a:pt x="35123" y="34470"/>
                </a:lnTo>
                <a:lnTo>
                  <a:pt x="39531" y="28052"/>
                </a:lnTo>
                <a:lnTo>
                  <a:pt x="41148" y="20192"/>
                </a:lnTo>
                <a:lnTo>
                  <a:pt x="39531" y="12333"/>
                </a:lnTo>
                <a:lnTo>
                  <a:pt x="35123" y="5915"/>
                </a:lnTo>
                <a:lnTo>
                  <a:pt x="28583" y="1587"/>
                </a:lnTo>
                <a:lnTo>
                  <a:pt x="205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2291863" y="2477019"/>
            <a:ext cx="41275" cy="40640"/>
          </a:xfrm>
          <a:custGeom>
            <a:avLst/>
            <a:gdLst/>
            <a:ahLst/>
            <a:cxnLst/>
            <a:rect l="l" t="t" r="r" b="b"/>
            <a:pathLst>
              <a:path w="41275" h="40639">
                <a:moveTo>
                  <a:pt x="0" y="20192"/>
                </a:moveTo>
                <a:lnTo>
                  <a:pt x="1616" y="12333"/>
                </a:lnTo>
                <a:lnTo>
                  <a:pt x="6024" y="5915"/>
                </a:lnTo>
                <a:lnTo>
                  <a:pt x="12564" y="1587"/>
                </a:lnTo>
                <a:lnTo>
                  <a:pt x="20574" y="0"/>
                </a:lnTo>
                <a:lnTo>
                  <a:pt x="28583" y="1587"/>
                </a:lnTo>
                <a:lnTo>
                  <a:pt x="35123" y="5915"/>
                </a:lnTo>
                <a:lnTo>
                  <a:pt x="39531" y="12333"/>
                </a:lnTo>
                <a:lnTo>
                  <a:pt x="41148" y="20192"/>
                </a:lnTo>
                <a:lnTo>
                  <a:pt x="39531" y="28052"/>
                </a:lnTo>
                <a:lnTo>
                  <a:pt x="35123" y="34470"/>
                </a:lnTo>
                <a:lnTo>
                  <a:pt x="28583" y="38798"/>
                </a:lnTo>
                <a:lnTo>
                  <a:pt x="20574" y="40385"/>
                </a:lnTo>
                <a:lnTo>
                  <a:pt x="12564" y="38798"/>
                </a:lnTo>
                <a:lnTo>
                  <a:pt x="6024" y="34470"/>
                </a:lnTo>
                <a:lnTo>
                  <a:pt x="1616" y="28052"/>
                </a:lnTo>
                <a:lnTo>
                  <a:pt x="0" y="20192"/>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2435118" y="2665230"/>
            <a:ext cx="62230" cy="57150"/>
          </a:xfrm>
          <a:custGeom>
            <a:avLst/>
            <a:gdLst/>
            <a:ahLst/>
            <a:cxnLst/>
            <a:rect l="l" t="t" r="r" b="b"/>
            <a:pathLst>
              <a:path w="62230" h="57150">
                <a:moveTo>
                  <a:pt x="61722" y="21831"/>
                </a:moveTo>
                <a:lnTo>
                  <a:pt x="0" y="21831"/>
                </a:lnTo>
                <a:lnTo>
                  <a:pt x="19075" y="35318"/>
                </a:lnTo>
                <a:lnTo>
                  <a:pt x="11785" y="57149"/>
                </a:lnTo>
                <a:lnTo>
                  <a:pt x="30861" y="43662"/>
                </a:lnTo>
                <a:lnTo>
                  <a:pt x="45432" y="43662"/>
                </a:lnTo>
                <a:lnTo>
                  <a:pt x="42646" y="35318"/>
                </a:lnTo>
                <a:lnTo>
                  <a:pt x="61722" y="21831"/>
                </a:lnTo>
                <a:close/>
              </a:path>
              <a:path w="62230" h="57150">
                <a:moveTo>
                  <a:pt x="45432" y="43662"/>
                </a:moveTo>
                <a:lnTo>
                  <a:pt x="30861" y="43662"/>
                </a:lnTo>
                <a:lnTo>
                  <a:pt x="49936" y="57149"/>
                </a:lnTo>
                <a:lnTo>
                  <a:pt x="45432" y="43662"/>
                </a:lnTo>
                <a:close/>
              </a:path>
              <a:path w="62230" h="57150">
                <a:moveTo>
                  <a:pt x="30861" y="0"/>
                </a:moveTo>
                <a:lnTo>
                  <a:pt x="23571" y="21831"/>
                </a:lnTo>
                <a:lnTo>
                  <a:pt x="38150" y="21831"/>
                </a:lnTo>
                <a:lnTo>
                  <a:pt x="30861" y="0"/>
                </a:lnTo>
                <a:close/>
              </a:path>
            </a:pathLst>
          </a:custGeom>
          <a:solidFill>
            <a:srgbClr val="1D559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2435118" y="2665230"/>
            <a:ext cx="62230" cy="57150"/>
          </a:xfrm>
          <a:custGeom>
            <a:avLst/>
            <a:gdLst/>
            <a:ahLst/>
            <a:cxnLst/>
            <a:rect l="l" t="t" r="r" b="b"/>
            <a:pathLst>
              <a:path w="62230" h="57150">
                <a:moveTo>
                  <a:pt x="0" y="21831"/>
                </a:moveTo>
                <a:lnTo>
                  <a:pt x="23571" y="21831"/>
                </a:lnTo>
                <a:lnTo>
                  <a:pt x="30861" y="0"/>
                </a:lnTo>
                <a:lnTo>
                  <a:pt x="38150" y="21831"/>
                </a:lnTo>
                <a:lnTo>
                  <a:pt x="61722" y="21831"/>
                </a:lnTo>
                <a:lnTo>
                  <a:pt x="42646" y="35318"/>
                </a:lnTo>
                <a:lnTo>
                  <a:pt x="49936" y="57149"/>
                </a:lnTo>
                <a:lnTo>
                  <a:pt x="30861" y="43662"/>
                </a:lnTo>
                <a:lnTo>
                  <a:pt x="11785" y="57149"/>
                </a:lnTo>
                <a:lnTo>
                  <a:pt x="19075" y="35318"/>
                </a:lnTo>
                <a:lnTo>
                  <a:pt x="0" y="21831"/>
                </a:lnTo>
                <a:close/>
              </a:path>
            </a:pathLst>
          </a:custGeom>
          <a:ln w="3175">
            <a:solidFill>
              <a:srgbClr val="1D559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1096666" y="3147960"/>
            <a:ext cx="272415" cy="135255"/>
          </a:xfrm>
          <a:custGeom>
            <a:avLst/>
            <a:gdLst/>
            <a:ahLst/>
            <a:cxnLst/>
            <a:rect l="l" t="t" r="r" b="b"/>
            <a:pathLst>
              <a:path w="272415" h="135254">
                <a:moveTo>
                  <a:pt x="0" y="0"/>
                </a:moveTo>
                <a:lnTo>
                  <a:pt x="272034" y="0"/>
                </a:lnTo>
                <a:lnTo>
                  <a:pt x="272034" y="134874"/>
                </a:lnTo>
                <a:lnTo>
                  <a:pt x="0" y="134874"/>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txBox="1"/>
          <p:nvPr/>
        </p:nvSpPr>
        <p:spPr>
          <a:xfrm>
            <a:off x="7005375" y="2022142"/>
            <a:ext cx="4490195" cy="3081869"/>
          </a:xfrm>
          <a:prstGeom prst="rect">
            <a:avLst/>
          </a:prstGeom>
          <a:solidFill>
            <a:srgbClr val="F2F2F2"/>
          </a:solidFill>
        </p:spPr>
        <p:txBody>
          <a:bodyPr vert="horz" wrap="square" lIns="0" tIns="1270" rIns="0" bIns="0" rtlCol="0">
            <a:spAutoFit/>
          </a:bodyPr>
          <a:lstStyle/>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650" b="0" i="0" u="none" strike="noStrike" kern="1200" cap="none" spc="0" normalizeH="0" baseline="0" noProof="0" dirty="0">
              <a:ln>
                <a:noFill/>
              </a:ln>
              <a:solidFill>
                <a:prstClr val="black"/>
              </a:solidFill>
              <a:effectLst/>
              <a:uLnTx/>
              <a:uFillTx/>
              <a:latin typeface="Times New Roman"/>
              <a:ea typeface="+mn-ea"/>
              <a:cs typeface="Times New Roman"/>
            </a:endParaRPr>
          </a:p>
          <a:p>
            <a:pPr marL="1141095"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00857C"/>
                </a:solidFill>
                <a:effectLst/>
                <a:uLnTx/>
                <a:uFillTx/>
                <a:latin typeface="Calibri"/>
                <a:ea typeface="+mn-ea"/>
                <a:cs typeface="Calibri"/>
              </a:rPr>
              <a:t>Program</a:t>
            </a:r>
            <a:r>
              <a:rPr kumimoji="0" sz="1600" b="1" i="0" u="none" strike="noStrike" kern="1200" cap="none" spc="-55" normalizeH="0" baseline="0" noProof="0" dirty="0">
                <a:ln>
                  <a:noFill/>
                </a:ln>
                <a:solidFill>
                  <a:srgbClr val="00857C"/>
                </a:solidFill>
                <a:effectLst/>
                <a:uLnTx/>
                <a:uFillTx/>
                <a:latin typeface="Calibri"/>
                <a:ea typeface="+mn-ea"/>
                <a:cs typeface="Calibri"/>
              </a:rPr>
              <a:t> </a:t>
            </a:r>
            <a:r>
              <a:rPr kumimoji="0" sz="1600" b="1" i="0" u="none" strike="noStrike" kern="1200" cap="none" spc="-10" normalizeH="0" baseline="0" noProof="0" dirty="0">
                <a:ln>
                  <a:noFill/>
                </a:ln>
                <a:solidFill>
                  <a:srgbClr val="00857C"/>
                </a:solidFill>
                <a:effectLst/>
                <a:uLnTx/>
                <a:uFillTx/>
                <a:latin typeface="Calibri"/>
                <a:ea typeface="+mn-ea"/>
                <a:cs typeface="Calibri"/>
              </a:rPr>
              <a:t>Partners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294640" marR="0" lvl="0" indent="-173990" algn="l" defTabSz="914400" rtl="0" eaLnBrk="1" fontAlgn="auto" latinLnBrk="0" hangingPunct="1">
              <a:lnSpc>
                <a:spcPct val="100000"/>
              </a:lnSpc>
              <a:spcBef>
                <a:spcPts val="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Boston Medical Center (Boston,</a:t>
            </a:r>
            <a:r>
              <a:rPr kumimoji="0" sz="1400" b="0" i="0" u="none" strike="noStrike" kern="1200" cap="none" spc="-8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MA)</a:t>
            </a:r>
            <a:endParaRPr kumimoji="0" sz="1400" b="0" i="0" u="none" strike="noStrike" kern="1200" cap="none" spc="0" normalizeH="0" baseline="0" noProof="0" dirty="0">
              <a:ln>
                <a:noFill/>
              </a:ln>
              <a:solidFill>
                <a:srgbClr val="FF0000"/>
              </a:solidFill>
              <a:effectLst/>
              <a:uLnTx/>
              <a:uFillTx/>
              <a:latin typeface="Calibri"/>
              <a:ea typeface="+mn-ea"/>
              <a:cs typeface="Calibri"/>
            </a:endParaRPr>
          </a:p>
          <a:p>
            <a:pPr marL="294640" marR="506730" lvl="0" indent="-173990" algn="l" defTabSz="914400" rtl="0" eaLnBrk="1" fontAlgn="auto" latinLnBrk="0" hangingPunct="1">
              <a:lnSpc>
                <a:spcPct val="102600"/>
              </a:lnSpc>
              <a:spcBef>
                <a:spcPts val="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0C2340"/>
                </a:solidFill>
                <a:effectLst/>
                <a:uLnTx/>
                <a:uFillTx/>
                <a:latin typeface="Calibri"/>
                <a:ea typeface="+mn-ea"/>
                <a:cs typeface="Calibri"/>
              </a:rPr>
              <a:t>Case Comprehensive Cancer Center, Case Western  Reserve University </a:t>
            </a:r>
            <a:r>
              <a:rPr kumimoji="0" sz="1400" b="0" i="0" u="none" strike="noStrike" kern="1200" cap="none" spc="5" normalizeH="0" baseline="0" noProof="0" dirty="0">
                <a:ln>
                  <a:noFill/>
                </a:ln>
                <a:solidFill>
                  <a:srgbClr val="0C2340"/>
                </a:solidFill>
                <a:effectLst/>
                <a:uLnTx/>
                <a:uFillTx/>
                <a:latin typeface="Calibri"/>
                <a:ea typeface="+mn-ea"/>
                <a:cs typeface="Calibri"/>
              </a:rPr>
              <a:t>(Cleveland,</a:t>
            </a:r>
            <a:r>
              <a:rPr kumimoji="0" sz="1400" b="0" i="0" u="none" strike="noStrike" kern="1200" cap="none" spc="-55" normalizeH="0" baseline="0" noProof="0" dirty="0">
                <a:ln>
                  <a:noFill/>
                </a:ln>
                <a:solidFill>
                  <a:srgbClr val="0C2340"/>
                </a:solidFill>
                <a:effectLst/>
                <a:uLnTx/>
                <a:uFillTx/>
                <a:latin typeface="Calibri"/>
                <a:ea typeface="+mn-ea"/>
                <a:cs typeface="Calibri"/>
              </a:rPr>
              <a:t> </a:t>
            </a:r>
            <a:r>
              <a:rPr kumimoji="0" sz="1400" b="0" i="0" u="none" strike="noStrike" kern="1200" cap="none" spc="10" normalizeH="0" baseline="0" noProof="0" dirty="0">
                <a:ln>
                  <a:noFill/>
                </a:ln>
                <a:solidFill>
                  <a:srgbClr val="0C2340"/>
                </a:solidFill>
                <a:effectLst/>
                <a:uLnTx/>
                <a:uFillTx/>
                <a:latin typeface="Calibri"/>
                <a:ea typeface="+mn-ea"/>
                <a:cs typeface="Calibri"/>
              </a:rPr>
              <a:t>OH)</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173990" algn="l" defTabSz="914400" rtl="0" eaLnBrk="1" fontAlgn="auto" latinLnBrk="0" hangingPunct="1">
              <a:lnSpc>
                <a:spcPct val="100000"/>
              </a:lnSpc>
              <a:spcBef>
                <a:spcPts val="3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0C2340"/>
                </a:solidFill>
                <a:effectLst/>
                <a:uLnTx/>
                <a:uFillTx/>
                <a:latin typeface="Calibri"/>
                <a:ea typeface="+mn-ea"/>
                <a:cs typeface="Calibri"/>
              </a:rPr>
              <a:t>Conquer Cancer®, the ASCO Foundation </a:t>
            </a:r>
            <a:r>
              <a:rPr kumimoji="0" sz="1400" b="0" i="0" u="none" strike="noStrike" kern="1200" cap="none" spc="5" normalizeH="0" baseline="0" noProof="0" dirty="0">
                <a:ln>
                  <a:noFill/>
                </a:ln>
                <a:solidFill>
                  <a:srgbClr val="0C2340"/>
                </a:solidFill>
                <a:effectLst/>
                <a:uLnTx/>
                <a:uFillTx/>
                <a:latin typeface="Calibri"/>
                <a:ea typeface="+mn-ea"/>
                <a:cs typeface="Calibri"/>
              </a:rPr>
              <a:t>(Dillon,</a:t>
            </a:r>
            <a:r>
              <a:rPr kumimoji="0" sz="1400" b="0" i="0" u="none" strike="noStrike" kern="1200" cap="none" spc="-60" normalizeH="0" baseline="0" noProof="0" dirty="0">
                <a:ln>
                  <a:noFill/>
                </a:ln>
                <a:solidFill>
                  <a:srgbClr val="0C2340"/>
                </a:solidFill>
                <a:effectLst/>
                <a:uLnTx/>
                <a:uFillTx/>
                <a:latin typeface="Calibri"/>
                <a:ea typeface="+mn-ea"/>
                <a:cs typeface="Calibri"/>
              </a:rPr>
              <a:t> </a:t>
            </a:r>
            <a:r>
              <a:rPr kumimoji="0" sz="1400" b="0" i="0" u="none" strike="noStrike" kern="1200" cap="none" spc="10" normalizeH="0" baseline="0" noProof="0" dirty="0">
                <a:ln>
                  <a:noFill/>
                </a:ln>
                <a:solidFill>
                  <a:srgbClr val="0C2340"/>
                </a:solidFill>
                <a:effectLst/>
                <a:uLnTx/>
                <a:uFillTx/>
                <a:latin typeface="Calibri"/>
                <a:ea typeface="+mn-ea"/>
                <a:cs typeface="Calibri"/>
              </a:rPr>
              <a:t>MT)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173990" algn="l" defTabSz="914400" rtl="0" eaLnBrk="1" fontAlgn="auto" latinLnBrk="0" hangingPunct="1">
              <a:lnSpc>
                <a:spcPct val="100000"/>
              </a:lnSpc>
              <a:spcBef>
                <a:spcPts val="3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0C2340"/>
                </a:solidFill>
                <a:effectLst/>
                <a:uLnTx/>
                <a:uFillTx/>
                <a:latin typeface="Calibri"/>
                <a:ea typeface="+mn-ea"/>
                <a:cs typeface="Calibri"/>
              </a:rPr>
              <a:t>Mary Bird </a:t>
            </a:r>
            <a:r>
              <a:rPr kumimoji="0" sz="1400" b="0" i="0" u="none" strike="noStrike" kern="1200" cap="none" spc="5" normalizeH="0" baseline="0" noProof="0" dirty="0">
                <a:ln>
                  <a:noFill/>
                </a:ln>
                <a:solidFill>
                  <a:srgbClr val="0C2340"/>
                </a:solidFill>
                <a:effectLst/>
                <a:uLnTx/>
                <a:uFillTx/>
                <a:latin typeface="Calibri"/>
                <a:ea typeface="+mn-ea"/>
                <a:cs typeface="Calibri"/>
              </a:rPr>
              <a:t>Perkins </a:t>
            </a:r>
            <a:r>
              <a:rPr kumimoji="0" sz="1400" b="0" i="0" u="none" strike="noStrike" kern="1200" cap="none" spc="10" normalizeH="0" baseline="0" noProof="0" dirty="0">
                <a:ln>
                  <a:noFill/>
                </a:ln>
                <a:solidFill>
                  <a:srgbClr val="0C2340"/>
                </a:solidFill>
                <a:effectLst/>
                <a:uLnTx/>
                <a:uFillTx/>
                <a:latin typeface="Calibri"/>
                <a:ea typeface="+mn-ea"/>
                <a:cs typeface="Calibri"/>
              </a:rPr>
              <a:t>Cancer Center (Baton Rouge,</a:t>
            </a:r>
            <a:r>
              <a:rPr kumimoji="0" sz="1400" b="0" i="0" u="none" strike="noStrike" kern="1200" cap="none" spc="-110" normalizeH="0" baseline="0" noProof="0" dirty="0">
                <a:ln>
                  <a:noFill/>
                </a:ln>
                <a:solidFill>
                  <a:srgbClr val="0C2340"/>
                </a:solidFill>
                <a:effectLst/>
                <a:uLnTx/>
                <a:uFillTx/>
                <a:latin typeface="Calibri"/>
                <a:ea typeface="+mn-ea"/>
                <a:cs typeface="Calibri"/>
              </a:rPr>
              <a:t> </a:t>
            </a:r>
            <a:r>
              <a:rPr kumimoji="0" sz="1400" b="0" i="0" u="none" strike="noStrike" kern="1200" cap="none" spc="10" normalizeH="0" baseline="0" noProof="0" dirty="0">
                <a:ln>
                  <a:noFill/>
                </a:ln>
                <a:solidFill>
                  <a:srgbClr val="0C2340"/>
                </a:solidFill>
                <a:effectLst/>
                <a:uLnTx/>
                <a:uFillTx/>
                <a:latin typeface="Calibri"/>
                <a:ea typeface="+mn-ea"/>
                <a:cs typeface="Calibri"/>
              </a:rPr>
              <a:t>LA)</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173990" algn="l" defTabSz="914400" rtl="0" eaLnBrk="1" fontAlgn="auto" latinLnBrk="0" hangingPunct="1">
              <a:lnSpc>
                <a:spcPct val="100000"/>
              </a:lnSpc>
              <a:spcBef>
                <a:spcPts val="3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0C2340"/>
                </a:solidFill>
                <a:effectLst/>
                <a:uLnTx/>
                <a:uFillTx/>
                <a:latin typeface="Calibri"/>
                <a:ea typeface="+mn-ea"/>
                <a:cs typeface="Calibri"/>
              </a:rPr>
              <a:t>Memorial Sloan Kettering (New </a:t>
            </a:r>
            <a:r>
              <a:rPr kumimoji="0" sz="1400" b="0" i="0" u="none" strike="noStrike" kern="1200" cap="none" spc="5" normalizeH="0" baseline="0" noProof="0" dirty="0">
                <a:ln>
                  <a:noFill/>
                </a:ln>
                <a:solidFill>
                  <a:srgbClr val="0C2340"/>
                </a:solidFill>
                <a:effectLst/>
                <a:uLnTx/>
                <a:uFillTx/>
                <a:latin typeface="Calibri"/>
                <a:ea typeface="+mn-ea"/>
                <a:cs typeface="Calibri"/>
              </a:rPr>
              <a:t>York,</a:t>
            </a:r>
            <a:r>
              <a:rPr kumimoji="0" sz="1400" b="0" i="0" u="none" strike="noStrike" kern="1200" cap="none" spc="-95" normalizeH="0" baseline="0" noProof="0" dirty="0">
                <a:ln>
                  <a:noFill/>
                </a:ln>
                <a:solidFill>
                  <a:srgbClr val="0C2340"/>
                </a:solidFill>
                <a:effectLst/>
                <a:uLnTx/>
                <a:uFillTx/>
                <a:latin typeface="Calibri"/>
                <a:ea typeface="+mn-ea"/>
                <a:cs typeface="Calibri"/>
              </a:rPr>
              <a:t> </a:t>
            </a:r>
            <a:r>
              <a:rPr kumimoji="0" sz="1400" b="0" i="0" u="none" strike="noStrike" kern="1200" cap="none" spc="10" normalizeH="0" baseline="0" noProof="0" dirty="0">
                <a:ln>
                  <a:noFill/>
                </a:ln>
                <a:solidFill>
                  <a:srgbClr val="0C2340"/>
                </a:solidFill>
                <a:effectLst/>
                <a:uLnTx/>
                <a:uFillTx/>
                <a:latin typeface="Calibri"/>
                <a:ea typeface="+mn-ea"/>
                <a:cs typeface="Calibri"/>
              </a:rPr>
              <a:t>NY)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173990" algn="l" defTabSz="914400" rtl="0" eaLnBrk="1" fontAlgn="auto" latinLnBrk="0" hangingPunct="1">
              <a:lnSpc>
                <a:spcPct val="100000"/>
              </a:lnSpc>
              <a:spcBef>
                <a:spcPts val="3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0C2340"/>
                </a:solidFill>
                <a:effectLst/>
                <a:uLnTx/>
                <a:uFillTx/>
                <a:latin typeface="Calibri"/>
                <a:ea typeface="+mn-ea"/>
                <a:cs typeface="Calibri"/>
              </a:rPr>
              <a:t>RWJBarnabas Health (New</a:t>
            </a:r>
            <a:r>
              <a:rPr kumimoji="0" sz="1400" b="0" i="0" u="none" strike="noStrike" kern="1200" cap="none" spc="-75" normalizeH="0" baseline="0" noProof="0" dirty="0">
                <a:ln>
                  <a:noFill/>
                </a:ln>
                <a:solidFill>
                  <a:srgbClr val="0C2340"/>
                </a:solidFill>
                <a:effectLst/>
                <a:uLnTx/>
                <a:uFillTx/>
                <a:latin typeface="Calibri"/>
                <a:ea typeface="+mn-ea"/>
                <a:cs typeface="Calibri"/>
              </a:rPr>
              <a:t> </a:t>
            </a:r>
            <a:r>
              <a:rPr kumimoji="0" sz="1400" b="0" i="0" u="none" strike="noStrike" kern="1200" cap="none" spc="5" normalizeH="0" baseline="0" noProof="0" dirty="0">
                <a:ln>
                  <a:noFill/>
                </a:ln>
                <a:solidFill>
                  <a:srgbClr val="0C2340"/>
                </a:solidFill>
                <a:effectLst/>
                <a:uLnTx/>
                <a:uFillTx/>
                <a:latin typeface="Calibri"/>
                <a:ea typeface="+mn-ea"/>
                <a:cs typeface="Calibri"/>
              </a:rPr>
              <a:t>Jersey)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173990" algn="l" defTabSz="914400" rtl="0" eaLnBrk="1" fontAlgn="auto" latinLnBrk="0" hangingPunct="1">
              <a:lnSpc>
                <a:spcPct val="100000"/>
              </a:lnSpc>
              <a:spcBef>
                <a:spcPts val="30"/>
              </a:spcBef>
              <a:spcAft>
                <a:spcPts val="0"/>
              </a:spcAft>
              <a:buClrTx/>
              <a:buSzTx/>
              <a:buFont typeface="Arial"/>
              <a:buChar char="•"/>
              <a:tabLst>
                <a:tab pos="294640" algn="l"/>
                <a:tab pos="295275" algn="l"/>
              </a:tabLst>
              <a:defRPr/>
            </a:pPr>
            <a:r>
              <a:rPr kumimoji="0" sz="1400" b="0" i="0" u="none" strike="noStrike" kern="1200" cap="none" spc="10" normalizeH="0" baseline="0" noProof="0" dirty="0">
                <a:ln>
                  <a:noFill/>
                </a:ln>
                <a:solidFill>
                  <a:srgbClr val="0C2340"/>
                </a:solidFill>
                <a:effectLst/>
                <a:uLnTx/>
                <a:uFillTx/>
                <a:latin typeface="Calibri"/>
                <a:ea typeface="+mn-ea"/>
                <a:cs typeface="Calibri"/>
              </a:rPr>
              <a:t>University of Kentucky Markey Cancer Center</a:t>
            </a:r>
            <a:r>
              <a:rPr kumimoji="0" sz="1400" b="0" i="0" u="none" strike="noStrike" kern="1200" cap="none" spc="-130" normalizeH="0" baseline="0" noProof="0" dirty="0">
                <a:ln>
                  <a:noFill/>
                </a:ln>
                <a:solidFill>
                  <a:srgbClr val="0C2340"/>
                </a:solidFill>
                <a:effectLst/>
                <a:uLnTx/>
                <a:uFillTx/>
                <a:latin typeface="Calibri"/>
                <a:ea typeface="+mn-ea"/>
                <a:cs typeface="Calibri"/>
              </a:rPr>
              <a:t> </a:t>
            </a:r>
            <a:r>
              <a:rPr kumimoji="0" sz="1400" b="0" i="0" u="none" strike="noStrike" kern="1200" cap="none" spc="10" normalizeH="0" baseline="0" noProof="0" dirty="0">
                <a:ln>
                  <a:noFill/>
                </a:ln>
                <a:solidFill>
                  <a:srgbClr val="0C2340"/>
                </a:solidFill>
                <a:effectLst/>
                <a:uLnTx/>
                <a:uFillTx/>
                <a:latin typeface="Calibri"/>
                <a:ea typeface="+mn-ea"/>
                <a:cs typeface="Calibri"/>
              </a:rPr>
              <a:t>(Kentucky)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Times New Roman"/>
              <a:ea typeface="+mn-ea"/>
              <a:cs typeface="Times New Roman"/>
            </a:endParaRPr>
          </a:p>
          <a:p>
            <a:pPr marL="120650" marR="313055" lvl="0" indent="0" algn="l" defTabSz="914400" rtl="0" eaLnBrk="1" fontAlgn="auto" latinLnBrk="0" hangingPunct="1">
              <a:lnSpc>
                <a:spcPct val="102600"/>
              </a:lnSpc>
              <a:spcBef>
                <a:spcPts val="0"/>
              </a:spcBef>
              <a:spcAft>
                <a:spcPts val="0"/>
              </a:spcAft>
              <a:buClrTx/>
              <a:buSzTx/>
              <a:buFontTx/>
              <a:buNone/>
              <a:tabLst/>
              <a:defRPr/>
            </a:pPr>
            <a:r>
              <a:rPr kumimoji="0" sz="1400" b="1" i="0" u="none" strike="noStrike" kern="1200" cap="none" spc="10" normalizeH="0" baseline="0" noProof="0" dirty="0">
                <a:ln>
                  <a:noFill/>
                </a:ln>
                <a:solidFill>
                  <a:srgbClr val="00857C"/>
                </a:solidFill>
                <a:effectLst/>
                <a:uLnTx/>
                <a:uFillTx/>
                <a:latin typeface="Calibri"/>
                <a:ea typeface="+mn-ea"/>
                <a:cs typeface="Calibri"/>
              </a:rPr>
              <a:t>NPO: </a:t>
            </a:r>
            <a:r>
              <a:rPr kumimoji="0" sz="1400" b="1" i="0" u="none" strike="noStrike" kern="1200" cap="none" spc="5" normalizeH="0" baseline="0" noProof="0" dirty="0">
                <a:ln>
                  <a:noFill/>
                </a:ln>
                <a:solidFill>
                  <a:srgbClr val="00857C"/>
                </a:solidFill>
                <a:effectLst/>
                <a:uLnTx/>
                <a:uFillTx/>
                <a:latin typeface="Calibri"/>
                <a:ea typeface="+mn-ea"/>
                <a:cs typeface="Calibri"/>
              </a:rPr>
              <a:t>Virginia </a:t>
            </a:r>
            <a:r>
              <a:rPr kumimoji="0" sz="1400" b="1" i="0" u="none" strike="noStrike" kern="1200" cap="none" spc="10" normalizeH="0" baseline="0" noProof="0" dirty="0">
                <a:ln>
                  <a:noFill/>
                </a:ln>
                <a:solidFill>
                  <a:srgbClr val="00857C"/>
                </a:solidFill>
                <a:effectLst/>
                <a:uLnTx/>
                <a:uFillTx/>
                <a:latin typeface="Calibri"/>
                <a:ea typeface="+mn-ea"/>
                <a:cs typeface="Calibri"/>
              </a:rPr>
              <a:t>Commonwealth </a:t>
            </a:r>
            <a:r>
              <a:rPr kumimoji="0" sz="1400" b="1" i="0" u="none" strike="noStrike" kern="1200" cap="none" spc="5" normalizeH="0" baseline="0" noProof="0" dirty="0">
                <a:ln>
                  <a:noFill/>
                </a:ln>
                <a:solidFill>
                  <a:srgbClr val="00857C"/>
                </a:solidFill>
                <a:effectLst/>
                <a:uLnTx/>
                <a:uFillTx/>
                <a:latin typeface="Calibri"/>
                <a:ea typeface="+mn-ea"/>
                <a:cs typeface="Calibri"/>
              </a:rPr>
              <a:t>University, </a:t>
            </a:r>
            <a:r>
              <a:rPr kumimoji="0" sz="1400" b="1" i="0" u="none" strike="noStrike" kern="1200" cap="none" spc="10" normalizeH="0" baseline="0" noProof="0" dirty="0">
                <a:ln>
                  <a:noFill/>
                </a:ln>
                <a:solidFill>
                  <a:srgbClr val="00857C"/>
                </a:solidFill>
                <a:effectLst/>
                <a:uLnTx/>
                <a:uFillTx/>
                <a:latin typeface="Calibri"/>
                <a:ea typeface="+mn-ea"/>
                <a:cs typeface="Calibri"/>
              </a:rPr>
              <a:t>Massey </a:t>
            </a:r>
            <a:r>
              <a:rPr kumimoji="0" sz="1400" b="1" i="0" u="none" strike="noStrike" kern="1200" cap="none" spc="5" normalizeH="0" baseline="0" noProof="0" dirty="0">
                <a:ln>
                  <a:noFill/>
                </a:ln>
                <a:solidFill>
                  <a:srgbClr val="00857C"/>
                </a:solidFill>
                <a:effectLst/>
                <a:uLnTx/>
                <a:uFillTx/>
                <a:latin typeface="Calibri"/>
                <a:ea typeface="+mn-ea"/>
                <a:cs typeface="Calibri"/>
              </a:rPr>
              <a:t>Cancer  Center </a:t>
            </a:r>
            <a:r>
              <a:rPr kumimoji="0" sz="1400" b="1" i="0" u="none" strike="noStrike" kern="1200" cap="none" spc="10" normalizeH="0" baseline="0" noProof="0" dirty="0">
                <a:ln>
                  <a:noFill/>
                </a:ln>
                <a:solidFill>
                  <a:srgbClr val="00857C"/>
                </a:solidFill>
                <a:effectLst/>
                <a:uLnTx/>
                <a:uFillTx/>
                <a:latin typeface="Calibri"/>
                <a:ea typeface="+mn-ea"/>
                <a:cs typeface="Calibri"/>
              </a:rPr>
              <a:t>(Richmond,</a:t>
            </a:r>
            <a:r>
              <a:rPr kumimoji="0" sz="1400" b="1" i="0" u="none" strike="noStrike" kern="1200" cap="none" spc="-70" normalizeH="0" baseline="0" noProof="0" dirty="0">
                <a:ln>
                  <a:noFill/>
                </a:ln>
                <a:solidFill>
                  <a:srgbClr val="00857C"/>
                </a:solidFill>
                <a:effectLst/>
                <a:uLnTx/>
                <a:uFillTx/>
                <a:latin typeface="Calibri"/>
                <a:ea typeface="+mn-ea"/>
                <a:cs typeface="Calibri"/>
              </a:rPr>
              <a:t> </a:t>
            </a:r>
            <a:r>
              <a:rPr kumimoji="0" sz="1400" b="1" i="0" u="none" strike="noStrike" kern="1200" cap="none" spc="10" normalizeH="0" baseline="0" noProof="0" dirty="0">
                <a:ln>
                  <a:noFill/>
                </a:ln>
                <a:solidFill>
                  <a:srgbClr val="00857C"/>
                </a:solidFill>
                <a:effectLst/>
                <a:uLnTx/>
                <a:uFillTx/>
                <a:latin typeface="Calibri"/>
                <a:ea typeface="+mn-ea"/>
                <a:cs typeface="Calibri"/>
              </a:rPr>
              <a:t>VA)</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2" name="object 52"/>
          <p:cNvSpPr/>
          <p:nvPr/>
        </p:nvSpPr>
        <p:spPr>
          <a:xfrm>
            <a:off x="920265" y="88474"/>
            <a:ext cx="1371598" cy="53339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328090"/>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961" y="460703"/>
            <a:ext cx="9941274" cy="1450757"/>
          </a:xfrm>
        </p:spPr>
        <p:txBody>
          <a:bodyPr>
            <a:normAutofit fontScale="90000"/>
          </a:bodyPr>
          <a:lstStyle/>
          <a:p>
            <a:r>
              <a:rPr lang="en-US" sz="4900" dirty="0" smtClean="0"/>
              <a:t>American Cancer Society Patient Navigation Capacity Building Grant</a:t>
            </a:r>
            <a:r>
              <a:rPr lang="en-US" dirty="0" smtClean="0"/>
              <a:t/>
            </a:r>
            <a:br>
              <a:rPr lang="en-US" dirty="0" smtClean="0"/>
            </a:br>
            <a:r>
              <a:rPr lang="en-US" sz="2400" dirty="0" smtClean="0"/>
              <a:t>3-year patient navigation grant awarded to 14 health systems </a:t>
            </a:r>
            <a:endParaRPr lang="en-US" sz="2400" dirty="0"/>
          </a:p>
        </p:txBody>
      </p:sp>
      <p:graphicFrame>
        <p:nvGraphicFramePr>
          <p:cNvPr id="20" name="Content Placeholder 19"/>
          <p:cNvGraphicFramePr>
            <a:graphicFrameLocks noGrp="1"/>
          </p:cNvGraphicFramePr>
          <p:nvPr>
            <p:ph idx="1"/>
            <p:extLst/>
          </p:nvPr>
        </p:nvGraphicFramePr>
        <p:xfrm>
          <a:off x="897960" y="1911460"/>
          <a:ext cx="9941275" cy="4206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93888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8328" y="365125"/>
            <a:ext cx="8837271" cy="1325563"/>
          </a:xfrm>
        </p:spPr>
        <p:txBody>
          <a:bodyPr/>
          <a:lstStyle/>
          <a:p>
            <a:r>
              <a:rPr lang="en-US" dirty="0" smtClean="0"/>
              <a:t>Oncology Equity Alliance at BMC</a:t>
            </a:r>
            <a:endParaRPr lang="en-US" dirty="0"/>
          </a:p>
        </p:txBody>
      </p:sp>
      <p:sp>
        <p:nvSpPr>
          <p:cNvPr id="63" name="TextBox 62"/>
          <p:cNvSpPr txBox="1"/>
          <p:nvPr/>
        </p:nvSpPr>
        <p:spPr>
          <a:xfrm>
            <a:off x="9435725" y="2347664"/>
            <a:ext cx="1820041" cy="2739211"/>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000" b="1" kern="0" dirty="0" smtClean="0">
                <a:solidFill>
                  <a:prstClr val="black"/>
                </a:solidFill>
                <a:cs typeface="Arial" panose="020B0604020202020204" pitchFamily="34" charset="0"/>
              </a:rPr>
              <a:t>Bob David, MA</a:t>
            </a:r>
          </a:p>
          <a:p>
            <a:pPr defTabSz="457200">
              <a:defRPr/>
            </a:pPr>
            <a:r>
              <a:rPr lang="en-US" sz="1000" kern="0" dirty="0" smtClean="0">
                <a:solidFill>
                  <a:prstClr val="black"/>
                </a:solidFill>
                <a:cs typeface="Arial" panose="020B0604020202020204" pitchFamily="34" charset="0"/>
              </a:rPr>
              <a:t>Manager, BMC Cancer Support Services</a:t>
            </a:r>
          </a:p>
          <a:p>
            <a:pPr defTabSz="457200">
              <a:defRPr/>
            </a:pPr>
            <a:endParaRPr lang="en-US" sz="400" kern="0" dirty="0" smtClean="0">
              <a:solidFill>
                <a:prstClr val="black"/>
              </a:solidFill>
              <a:cs typeface="Arial" panose="020B0604020202020204" pitchFamily="34" charset="0"/>
            </a:endParaRPr>
          </a:p>
          <a:p>
            <a:pPr defTabSz="457200">
              <a:defRPr/>
            </a:pPr>
            <a:r>
              <a:rPr lang="en-US" sz="1000" b="1" kern="0" dirty="0" smtClean="0">
                <a:solidFill>
                  <a:prstClr val="black"/>
                </a:solidFill>
                <a:cs typeface="Arial" panose="020B0604020202020204" pitchFamily="34" charset="0"/>
              </a:rPr>
              <a:t>Sharon Gentry, MSN RN</a:t>
            </a:r>
          </a:p>
          <a:p>
            <a:pPr defTabSz="457200">
              <a:defRPr/>
            </a:pPr>
            <a:r>
              <a:rPr lang="en-US" sz="1000" kern="0" dirty="0" smtClean="0">
                <a:solidFill>
                  <a:prstClr val="black"/>
                </a:solidFill>
                <a:cs typeface="Arial" panose="020B0604020202020204" pitchFamily="34" charset="0"/>
              </a:rPr>
              <a:t>Program Director, Academy of Oncology Nurses and Patient Navigators</a:t>
            </a:r>
          </a:p>
          <a:p>
            <a:pPr defTabSz="457200">
              <a:defRPr/>
            </a:pPr>
            <a:endParaRPr lang="en-US" sz="400" kern="0" dirty="0" smtClean="0">
              <a:solidFill>
                <a:prstClr val="black"/>
              </a:solidFill>
              <a:cs typeface="Arial" panose="020B0604020202020204" pitchFamily="34" charset="0"/>
            </a:endParaRPr>
          </a:p>
          <a:p>
            <a:pPr defTabSz="457200">
              <a:defRPr/>
            </a:pPr>
            <a:r>
              <a:rPr lang="en-US" sz="1000" b="1" kern="0" dirty="0" smtClean="0">
                <a:solidFill>
                  <a:prstClr val="black"/>
                </a:solidFill>
                <a:cs typeface="Arial" panose="020B0604020202020204" pitchFamily="34" charset="0"/>
              </a:rPr>
              <a:t>Andrea Dwyer, MPH</a:t>
            </a:r>
          </a:p>
          <a:p>
            <a:pPr defTabSz="457200">
              <a:defRPr/>
            </a:pPr>
            <a:r>
              <a:rPr lang="en-US" sz="1000" kern="0" dirty="0" smtClean="0">
                <a:solidFill>
                  <a:prstClr val="black"/>
                </a:solidFill>
                <a:cs typeface="Arial" panose="020B0604020202020204" pitchFamily="34" charset="0"/>
              </a:rPr>
              <a:t>Chair, National Navigation Roundtable</a:t>
            </a:r>
          </a:p>
          <a:p>
            <a:pPr defTabSz="457200">
              <a:defRPr/>
            </a:pPr>
            <a:endParaRPr lang="en-US" sz="400" kern="0" dirty="0" smtClean="0">
              <a:solidFill>
                <a:prstClr val="black"/>
              </a:solidFill>
              <a:cs typeface="Arial" panose="020B0604020202020204" pitchFamily="34" charset="0"/>
            </a:endParaRPr>
          </a:p>
          <a:p>
            <a:pPr defTabSz="457200">
              <a:defRPr/>
            </a:pPr>
            <a:r>
              <a:rPr lang="en-US" sz="1000" b="1" kern="0" dirty="0" smtClean="0">
                <a:solidFill>
                  <a:prstClr val="black"/>
                </a:solidFill>
                <a:cs typeface="Arial" panose="020B0604020202020204" pitchFamily="34" charset="0"/>
              </a:rPr>
              <a:t>Mark Kennedy, MBA</a:t>
            </a:r>
          </a:p>
          <a:p>
            <a:pPr defTabSz="457200">
              <a:defRPr/>
            </a:pPr>
            <a:r>
              <a:rPr lang="en-US" sz="1000" kern="0" dirty="0" smtClean="0">
                <a:solidFill>
                  <a:prstClr val="black"/>
                </a:solidFill>
                <a:cs typeface="Arial" panose="020B0604020202020204" pitchFamily="34" charset="0"/>
              </a:rPr>
              <a:t>Senior Program Manager, Chronic Disease Prevention &amp; Control Division </a:t>
            </a:r>
          </a:p>
          <a:p>
            <a:pPr defTabSz="457200">
              <a:defRPr/>
            </a:pPr>
            <a:r>
              <a:rPr lang="en-US" sz="1000" kern="0" dirty="0" smtClean="0">
                <a:solidFill>
                  <a:prstClr val="black"/>
                </a:solidFill>
                <a:cs typeface="Arial" panose="020B0604020202020204" pitchFamily="34" charset="0"/>
              </a:rPr>
              <a:t>Boston Public Health Commission</a:t>
            </a:r>
          </a:p>
        </p:txBody>
      </p:sp>
      <p:cxnSp>
        <p:nvCxnSpPr>
          <p:cNvPr id="64" name="Straight Arrow Connector 63"/>
          <p:cNvCxnSpPr>
            <a:stCxn id="65" idx="5"/>
            <a:endCxn id="76" idx="1"/>
          </p:cNvCxnSpPr>
          <p:nvPr/>
        </p:nvCxnSpPr>
        <p:spPr>
          <a:xfrm>
            <a:off x="7056568" y="4664620"/>
            <a:ext cx="2379157" cy="903436"/>
          </a:xfrm>
          <a:prstGeom prst="straightConnector1">
            <a:avLst/>
          </a:prstGeom>
          <a:noFill/>
          <a:ln w="9525" cap="flat" cmpd="sng" algn="ctr">
            <a:solidFill>
              <a:sysClr val="windowText" lastClr="000000"/>
            </a:solidFill>
            <a:prstDash val="solid"/>
            <a:round/>
            <a:headEnd type="arrow" w="med" len="med"/>
            <a:tailEnd type="arrow" w="med" len="med"/>
          </a:ln>
          <a:effectLst/>
        </p:spPr>
      </p:cxnSp>
      <p:sp>
        <p:nvSpPr>
          <p:cNvPr id="65" name="Oval 64"/>
          <p:cNvSpPr/>
          <p:nvPr/>
        </p:nvSpPr>
        <p:spPr>
          <a:xfrm>
            <a:off x="3749758" y="2433862"/>
            <a:ext cx="3874169" cy="2613495"/>
          </a:xfrm>
          <a:prstGeom prst="ellipse">
            <a:avLst/>
          </a:prstGeom>
          <a:solidFill>
            <a:sysClr val="window" lastClr="FFFFFF"/>
          </a:solidFill>
          <a:ln w="15875" cap="flat" cmpd="sng" algn="ctr">
            <a:solidFill>
              <a:sysClr val="windowText" lastClr="000000"/>
            </a:solidFill>
            <a:prstDash val="solid"/>
          </a:ln>
          <a:effectLst/>
        </p:spPr>
        <p:txBody>
          <a:bodyPr rtlCol="0" anchor="ctr"/>
          <a:lstStyle/>
          <a:p>
            <a:pPr algn="ctr" defTabSz="457200">
              <a:defRPr/>
            </a:pPr>
            <a:endParaRPr lang="en-US" kern="0" dirty="0" smtClean="0">
              <a:solidFill>
                <a:prstClr val="black"/>
              </a:solidFill>
              <a:latin typeface="Arial" panose="020B0604020202020204" pitchFamily="34" charset="0"/>
              <a:cs typeface="Arial" panose="020B0604020202020204" pitchFamily="34" charset="0"/>
            </a:endParaRPr>
          </a:p>
        </p:txBody>
      </p:sp>
      <p:grpSp>
        <p:nvGrpSpPr>
          <p:cNvPr id="66" name="Group 65"/>
          <p:cNvGrpSpPr/>
          <p:nvPr/>
        </p:nvGrpSpPr>
        <p:grpSpPr>
          <a:xfrm>
            <a:off x="4666296" y="2958517"/>
            <a:ext cx="2049988" cy="1721427"/>
            <a:chOff x="8433317" y="1979729"/>
            <a:chExt cx="2049988" cy="1721427"/>
          </a:xfrm>
        </p:grpSpPr>
        <p:pic>
          <p:nvPicPr>
            <p:cNvPr id="67" name="Picture 66"/>
            <p:cNvPicPr>
              <a:picLocks noChangeAspect="1"/>
            </p:cNvPicPr>
            <p:nvPr/>
          </p:nvPicPr>
          <p:blipFill rotWithShape="1">
            <a:blip r:embed="rId2" cstate="print">
              <a:extLst>
                <a:ext uri="{28A0092B-C50C-407E-A947-70E740481C1C}">
                  <a14:useLocalDpi xmlns:a14="http://schemas.microsoft.com/office/drawing/2010/main" val="0"/>
                </a:ext>
              </a:extLst>
            </a:blip>
            <a:srcRect b="16027"/>
            <a:stretch/>
          </p:blipFill>
          <p:spPr>
            <a:xfrm>
              <a:off x="8433317" y="1979729"/>
              <a:ext cx="2049988" cy="1721427"/>
            </a:xfrm>
            <a:prstGeom prst="rect">
              <a:avLst/>
            </a:prstGeom>
          </p:spPr>
        </p:pic>
        <p:sp>
          <p:nvSpPr>
            <p:cNvPr id="68" name="TextBox 67"/>
            <p:cNvSpPr txBox="1"/>
            <p:nvPr/>
          </p:nvSpPr>
          <p:spPr>
            <a:xfrm>
              <a:off x="9162252" y="2580923"/>
              <a:ext cx="594421" cy="461665"/>
            </a:xfrm>
            <a:prstGeom prst="rect">
              <a:avLst/>
            </a:prstGeom>
            <a:solidFill>
              <a:schemeClr val="accent5">
                <a:lumMod val="75000"/>
              </a:schemeClr>
            </a:solidFill>
            <a:ln w="25400" cap="flat" cmpd="sng" algn="ctr">
              <a:noFill/>
              <a:prstDash val="solid"/>
            </a:ln>
            <a:effectLst/>
          </p:spPr>
          <p:txBody>
            <a:bodyPr wrap="square" rtlCol="0">
              <a:spAutoFit/>
            </a:bodyPr>
            <a:lstStyle/>
            <a:p>
              <a:pPr algn="ctr" defTabSz="457200">
                <a:defRPr/>
              </a:pPr>
              <a:r>
                <a:rPr lang="en-US" sz="1200" b="1" kern="0" dirty="0" smtClean="0">
                  <a:solidFill>
                    <a:prstClr val="white"/>
                  </a:solidFill>
                  <a:cs typeface="Arial" panose="020B0604020202020204" pitchFamily="34" charset="0"/>
                </a:rPr>
                <a:t>BMC Team</a:t>
              </a:r>
            </a:p>
          </p:txBody>
        </p:sp>
      </p:grpSp>
      <p:sp>
        <p:nvSpPr>
          <p:cNvPr id="69" name="Content Placeholder 2"/>
          <p:cNvSpPr txBox="1">
            <a:spLocks/>
          </p:cNvSpPr>
          <p:nvPr/>
        </p:nvSpPr>
        <p:spPr>
          <a:xfrm>
            <a:off x="9435725" y="1690688"/>
            <a:ext cx="1820041" cy="680326"/>
          </a:xfrm>
          <a:prstGeom prst="rect">
            <a:avLst/>
          </a:prstGeom>
          <a:solidFill>
            <a:schemeClr val="accent5">
              <a:lumMod val="75000"/>
            </a:schemeClr>
          </a:solidFill>
          <a:ln>
            <a:solidFill>
              <a:srgbClr val="62A39F">
                <a:lumMod val="50000"/>
              </a:srgbClr>
            </a:solidFill>
          </a:ln>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Clr>
                <a:prstClr val="black">
                  <a:lumMod val="75000"/>
                  <a:lumOff val="25000"/>
                </a:prstClr>
              </a:buClr>
              <a:buFont typeface="Calibri" panose="020F0502020204030204" pitchFamily="34" charset="0"/>
              <a:buNone/>
              <a:defRPr/>
            </a:pPr>
            <a:r>
              <a:rPr lang="en-US" sz="1600" b="1" dirty="0" smtClean="0">
                <a:solidFill>
                  <a:prstClr val="white"/>
                </a:solidFill>
                <a:cs typeface="Arial" panose="020B0604020202020204" pitchFamily="34" charset="0"/>
              </a:rPr>
              <a:t>BMC Advisory Council</a:t>
            </a:r>
          </a:p>
        </p:txBody>
      </p:sp>
      <p:sp>
        <p:nvSpPr>
          <p:cNvPr id="70" name="TextBox 69"/>
          <p:cNvSpPr txBox="1"/>
          <p:nvPr/>
        </p:nvSpPr>
        <p:spPr>
          <a:xfrm>
            <a:off x="3870409" y="2056994"/>
            <a:ext cx="3948465" cy="646331"/>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200" kern="0" dirty="0" smtClean="0">
                <a:solidFill>
                  <a:prstClr val="black"/>
                </a:solidFill>
                <a:cs typeface="Arial" panose="020B0604020202020204" pitchFamily="34" charset="0"/>
              </a:rPr>
              <a:t>Tracy Battaglia, MD, MPH</a:t>
            </a:r>
          </a:p>
          <a:p>
            <a:r>
              <a:rPr lang="en-US" sz="1200" b="1" dirty="0">
                <a:solidFill>
                  <a:prstClr val="black"/>
                </a:solidFill>
                <a:cs typeface="Arial" panose="020B0604020202020204" pitchFamily="34" charset="0"/>
              </a:rPr>
              <a:t>Associate Chief of Research, General Internal </a:t>
            </a:r>
            <a:r>
              <a:rPr lang="en-US" sz="1200" b="1" dirty="0" smtClean="0">
                <a:solidFill>
                  <a:prstClr val="black"/>
                </a:solidFill>
                <a:cs typeface="Arial" panose="020B0604020202020204" pitchFamily="34" charset="0"/>
              </a:rPr>
              <a:t>Medicine</a:t>
            </a:r>
          </a:p>
          <a:p>
            <a:r>
              <a:rPr lang="en-US" sz="1200" b="1" dirty="0" smtClean="0">
                <a:solidFill>
                  <a:prstClr val="black"/>
                </a:solidFill>
                <a:cs typeface="Arial" panose="020B0604020202020204" pitchFamily="34" charset="0"/>
              </a:rPr>
              <a:t>Associate Director, Belkin Breast Health Center </a:t>
            </a:r>
            <a:endParaRPr lang="en-US" sz="1200" b="1" dirty="0">
              <a:solidFill>
                <a:prstClr val="black"/>
              </a:solidFill>
              <a:cs typeface="Arial" panose="020B0604020202020204" pitchFamily="34" charset="0"/>
            </a:endParaRPr>
          </a:p>
        </p:txBody>
      </p:sp>
      <p:sp>
        <p:nvSpPr>
          <p:cNvPr id="71" name="TextBox 70"/>
          <p:cNvSpPr txBox="1"/>
          <p:nvPr/>
        </p:nvSpPr>
        <p:spPr>
          <a:xfrm>
            <a:off x="1890539" y="2995395"/>
            <a:ext cx="2723889" cy="461665"/>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200" kern="0" dirty="0" smtClean="0">
                <a:solidFill>
                  <a:prstClr val="black"/>
                </a:solidFill>
                <a:cs typeface="Arial" panose="020B0604020202020204" pitchFamily="34" charset="0"/>
              </a:rPr>
              <a:t>Matt </a:t>
            </a:r>
            <a:r>
              <a:rPr lang="en-US" sz="1200" kern="0" dirty="0" err="1" smtClean="0">
                <a:solidFill>
                  <a:prstClr val="black"/>
                </a:solidFill>
                <a:cs typeface="Arial" panose="020B0604020202020204" pitchFamily="34" charset="0"/>
              </a:rPr>
              <a:t>Kulke</a:t>
            </a:r>
            <a:r>
              <a:rPr lang="en-US" sz="1200" kern="0" dirty="0" smtClean="0">
                <a:solidFill>
                  <a:prstClr val="black"/>
                </a:solidFill>
                <a:cs typeface="Arial" panose="020B0604020202020204" pitchFamily="34" charset="0"/>
              </a:rPr>
              <a:t>, MD</a:t>
            </a:r>
          </a:p>
          <a:p>
            <a:pPr defTabSz="457200">
              <a:defRPr/>
            </a:pPr>
            <a:r>
              <a:rPr lang="en-US" sz="1200" b="1" kern="0" dirty="0" smtClean="0">
                <a:solidFill>
                  <a:prstClr val="black"/>
                </a:solidFill>
                <a:cs typeface="Arial" panose="020B0604020202020204" pitchFamily="34" charset="0"/>
              </a:rPr>
              <a:t>Chair, Hematology Oncology</a:t>
            </a:r>
          </a:p>
        </p:txBody>
      </p:sp>
      <p:sp>
        <p:nvSpPr>
          <p:cNvPr id="72" name="TextBox 71"/>
          <p:cNvSpPr txBox="1"/>
          <p:nvPr/>
        </p:nvSpPr>
        <p:spPr>
          <a:xfrm>
            <a:off x="6768152" y="3918436"/>
            <a:ext cx="2297144" cy="461665"/>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200" kern="0" dirty="0" err="1" smtClean="0">
                <a:solidFill>
                  <a:prstClr val="black"/>
                </a:solidFill>
                <a:cs typeface="Arial" panose="020B0604020202020204" pitchFamily="34" charset="0"/>
              </a:rPr>
              <a:t>Teviah</a:t>
            </a:r>
            <a:r>
              <a:rPr lang="en-US" sz="1200" kern="0" dirty="0" smtClean="0">
                <a:solidFill>
                  <a:prstClr val="black"/>
                </a:solidFill>
                <a:cs typeface="Arial" panose="020B0604020202020204" pitchFamily="34" charset="0"/>
              </a:rPr>
              <a:t> Sachs, MD</a:t>
            </a:r>
          </a:p>
          <a:p>
            <a:pPr defTabSz="457200">
              <a:defRPr/>
            </a:pPr>
            <a:r>
              <a:rPr lang="en-US" sz="1200" b="1" kern="0" dirty="0" smtClean="0">
                <a:solidFill>
                  <a:prstClr val="black"/>
                </a:solidFill>
                <a:cs typeface="Arial" panose="020B0604020202020204" pitchFamily="34" charset="0"/>
              </a:rPr>
              <a:t>Chair, Surgical Oncology</a:t>
            </a:r>
          </a:p>
        </p:txBody>
      </p:sp>
      <p:sp>
        <p:nvSpPr>
          <p:cNvPr id="73" name="TextBox 72"/>
          <p:cNvSpPr txBox="1"/>
          <p:nvPr/>
        </p:nvSpPr>
        <p:spPr>
          <a:xfrm>
            <a:off x="6772893" y="2995394"/>
            <a:ext cx="2477618" cy="461665"/>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200" kern="0" dirty="0" smtClean="0">
                <a:solidFill>
                  <a:prstClr val="black"/>
                </a:solidFill>
                <a:cs typeface="Arial" panose="020B0604020202020204" pitchFamily="34" charset="0"/>
              </a:rPr>
              <a:t>Minh Tam Truong, MBBS</a:t>
            </a:r>
          </a:p>
          <a:p>
            <a:pPr defTabSz="457200">
              <a:defRPr/>
            </a:pPr>
            <a:r>
              <a:rPr lang="en-US" sz="1200" b="1" kern="0" dirty="0" smtClean="0">
                <a:solidFill>
                  <a:prstClr val="black"/>
                </a:solidFill>
                <a:cs typeface="Arial" panose="020B0604020202020204" pitchFamily="34" charset="0"/>
              </a:rPr>
              <a:t>Chair, Radiation Oncology </a:t>
            </a:r>
          </a:p>
        </p:txBody>
      </p:sp>
      <p:sp>
        <p:nvSpPr>
          <p:cNvPr id="74" name="Content Placeholder 2"/>
          <p:cNvSpPr txBox="1">
            <a:spLocks/>
          </p:cNvSpPr>
          <p:nvPr/>
        </p:nvSpPr>
        <p:spPr>
          <a:xfrm>
            <a:off x="942372" y="1703598"/>
            <a:ext cx="1820041" cy="680326"/>
          </a:xfrm>
          <a:prstGeom prst="rect">
            <a:avLst/>
          </a:prstGeom>
          <a:solidFill>
            <a:schemeClr val="accent5">
              <a:lumMod val="75000"/>
            </a:schemeClr>
          </a:solidFill>
          <a:ln>
            <a:solidFill>
              <a:srgbClr val="62A39F">
                <a:lumMod val="50000"/>
              </a:srgbClr>
            </a:solidFill>
          </a:ln>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Clr>
                <a:prstClr val="black">
                  <a:lumMod val="75000"/>
                  <a:lumOff val="25000"/>
                </a:prstClr>
              </a:buClr>
              <a:buFont typeface="Calibri" panose="020F0502020204030204" pitchFamily="34" charset="0"/>
              <a:buNone/>
              <a:defRPr/>
            </a:pPr>
            <a:r>
              <a:rPr lang="en-US" sz="1600" b="1" dirty="0" smtClean="0">
                <a:solidFill>
                  <a:prstClr val="white"/>
                </a:solidFill>
                <a:cs typeface="Arial" panose="020B0604020202020204" pitchFamily="34" charset="0"/>
              </a:rPr>
              <a:t>BMC Patient Advisory Group</a:t>
            </a:r>
          </a:p>
        </p:txBody>
      </p:sp>
      <p:sp>
        <p:nvSpPr>
          <p:cNvPr id="75" name="Content Placeholder 2"/>
          <p:cNvSpPr txBox="1">
            <a:spLocks/>
          </p:cNvSpPr>
          <p:nvPr/>
        </p:nvSpPr>
        <p:spPr>
          <a:xfrm>
            <a:off x="942372" y="5229604"/>
            <a:ext cx="1820041" cy="680326"/>
          </a:xfrm>
          <a:prstGeom prst="rect">
            <a:avLst/>
          </a:prstGeom>
          <a:solidFill>
            <a:schemeClr val="accent5">
              <a:lumMod val="75000"/>
            </a:schemeClr>
          </a:solidFill>
          <a:ln>
            <a:solidFill>
              <a:srgbClr val="62A39F">
                <a:lumMod val="50000"/>
              </a:srgbClr>
            </a:solidFill>
          </a:ln>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Clr>
                <a:prstClr val="black">
                  <a:lumMod val="75000"/>
                  <a:lumOff val="25000"/>
                </a:prstClr>
              </a:buClr>
              <a:buFont typeface="Calibri" panose="020F0502020204030204" pitchFamily="34" charset="0"/>
              <a:buNone/>
              <a:defRPr/>
            </a:pPr>
            <a:r>
              <a:rPr lang="en-US" sz="1600" b="1" dirty="0" smtClean="0">
                <a:solidFill>
                  <a:prstClr val="white"/>
                </a:solidFill>
                <a:cs typeface="Arial" panose="020B0604020202020204" pitchFamily="34" charset="0"/>
              </a:rPr>
              <a:t>Merck Alliance</a:t>
            </a:r>
          </a:p>
        </p:txBody>
      </p:sp>
      <p:sp>
        <p:nvSpPr>
          <p:cNvPr id="76" name="Content Placeholder 2"/>
          <p:cNvSpPr txBox="1">
            <a:spLocks/>
          </p:cNvSpPr>
          <p:nvPr/>
        </p:nvSpPr>
        <p:spPr>
          <a:xfrm>
            <a:off x="9435725" y="5227893"/>
            <a:ext cx="1820041" cy="680326"/>
          </a:xfrm>
          <a:prstGeom prst="rect">
            <a:avLst/>
          </a:prstGeom>
          <a:solidFill>
            <a:schemeClr val="accent5">
              <a:lumMod val="75000"/>
            </a:schemeClr>
          </a:solidFill>
          <a:ln>
            <a:solidFill>
              <a:srgbClr val="62A39F">
                <a:lumMod val="50000"/>
              </a:srgbClr>
            </a:solidFill>
          </a:ln>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Clr>
                <a:prstClr val="black">
                  <a:lumMod val="75000"/>
                  <a:lumOff val="25000"/>
                </a:prstClr>
              </a:buClr>
              <a:buFont typeface="Calibri" panose="020F0502020204030204" pitchFamily="34" charset="0"/>
              <a:buNone/>
              <a:defRPr/>
            </a:pPr>
            <a:r>
              <a:rPr lang="en-US" sz="1600" b="1" dirty="0" smtClean="0">
                <a:solidFill>
                  <a:prstClr val="white"/>
                </a:solidFill>
                <a:cs typeface="Arial" panose="020B0604020202020204" pitchFamily="34" charset="0"/>
              </a:rPr>
              <a:t>ACS Learning Collaborative</a:t>
            </a:r>
          </a:p>
        </p:txBody>
      </p:sp>
      <p:cxnSp>
        <p:nvCxnSpPr>
          <p:cNvPr id="77" name="Straight Arrow Connector 76"/>
          <p:cNvCxnSpPr>
            <a:stCxn id="75" idx="3"/>
            <a:endCxn id="65" idx="3"/>
          </p:cNvCxnSpPr>
          <p:nvPr/>
        </p:nvCxnSpPr>
        <p:spPr>
          <a:xfrm flipV="1">
            <a:off x="2762413" y="4664620"/>
            <a:ext cx="1554704" cy="905147"/>
          </a:xfrm>
          <a:prstGeom prst="straightConnector1">
            <a:avLst/>
          </a:prstGeom>
          <a:noFill/>
          <a:ln w="9525" cap="flat" cmpd="sng" algn="ctr">
            <a:solidFill>
              <a:sysClr val="windowText" lastClr="000000"/>
            </a:solidFill>
            <a:prstDash val="solid"/>
            <a:round/>
            <a:headEnd type="arrow" w="med" len="med"/>
            <a:tailEnd type="arrow" w="med" len="med"/>
          </a:ln>
          <a:effectLst/>
        </p:spPr>
      </p:cxnSp>
      <p:cxnSp>
        <p:nvCxnSpPr>
          <p:cNvPr id="78" name="Straight Arrow Connector 77"/>
          <p:cNvCxnSpPr>
            <a:stCxn id="65" idx="7"/>
            <a:endCxn id="69" idx="1"/>
          </p:cNvCxnSpPr>
          <p:nvPr/>
        </p:nvCxnSpPr>
        <p:spPr>
          <a:xfrm flipV="1">
            <a:off x="7056568" y="2030851"/>
            <a:ext cx="2379157" cy="785748"/>
          </a:xfrm>
          <a:prstGeom prst="straightConnector1">
            <a:avLst/>
          </a:prstGeom>
          <a:noFill/>
          <a:ln w="9525" cap="flat" cmpd="sng" algn="ctr">
            <a:solidFill>
              <a:sysClr val="windowText" lastClr="000000"/>
            </a:solidFill>
            <a:prstDash val="solid"/>
            <a:round/>
            <a:headEnd type="arrow" w="med" len="med"/>
            <a:tailEnd type="arrow" w="med" len="med"/>
          </a:ln>
          <a:effectLst/>
        </p:spPr>
      </p:cxnSp>
      <p:cxnSp>
        <p:nvCxnSpPr>
          <p:cNvPr id="79" name="Straight Arrow Connector 78"/>
          <p:cNvCxnSpPr>
            <a:endCxn id="74" idx="3"/>
          </p:cNvCxnSpPr>
          <p:nvPr/>
        </p:nvCxnSpPr>
        <p:spPr>
          <a:xfrm flipH="1" flipV="1">
            <a:off x="2762413" y="2043761"/>
            <a:ext cx="1537224" cy="772838"/>
          </a:xfrm>
          <a:prstGeom prst="straightConnector1">
            <a:avLst/>
          </a:prstGeom>
          <a:noFill/>
          <a:ln w="9525" cap="flat" cmpd="sng" algn="ctr">
            <a:solidFill>
              <a:sysClr val="windowText" lastClr="000000"/>
            </a:solidFill>
            <a:prstDash val="solid"/>
            <a:round/>
            <a:headEnd type="arrow" w="med" len="med"/>
            <a:tailEnd type="arrow" w="med" len="med"/>
          </a:ln>
          <a:effectLst/>
        </p:spPr>
      </p:cxnSp>
      <p:sp>
        <p:nvSpPr>
          <p:cNvPr id="80" name="TextBox 79"/>
          <p:cNvSpPr txBox="1"/>
          <p:nvPr/>
        </p:nvSpPr>
        <p:spPr>
          <a:xfrm>
            <a:off x="1047378" y="3918151"/>
            <a:ext cx="3567050" cy="646331"/>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200" b="1" kern="0" dirty="0" smtClean="0">
                <a:solidFill>
                  <a:prstClr val="black"/>
                </a:solidFill>
                <a:cs typeface="Arial" panose="020B0604020202020204" pitchFamily="34" charset="0"/>
              </a:rPr>
              <a:t>Navigation Leadership Team</a:t>
            </a:r>
          </a:p>
          <a:p>
            <a:pPr marL="171450" indent="-171450" defTabSz="457200">
              <a:buFont typeface="Arial" panose="020B0604020202020204" pitchFamily="34" charset="0"/>
              <a:buChar char="•"/>
              <a:defRPr/>
            </a:pPr>
            <a:r>
              <a:rPr lang="en-US" sz="1200" kern="0" dirty="0" err="1" smtClean="0">
                <a:solidFill>
                  <a:prstClr val="black"/>
                </a:solidFill>
                <a:cs typeface="Arial" panose="020B0604020202020204" pitchFamily="34" charset="0"/>
              </a:rPr>
              <a:t>Maddi</a:t>
            </a:r>
            <a:r>
              <a:rPr lang="en-US" sz="1200" kern="0" dirty="0" smtClean="0">
                <a:solidFill>
                  <a:prstClr val="black"/>
                </a:solidFill>
                <a:cs typeface="Arial" panose="020B0604020202020204" pitchFamily="34" charset="0"/>
              </a:rPr>
              <a:t> Booth, PN Manager</a:t>
            </a:r>
          </a:p>
          <a:p>
            <a:pPr marL="171450" indent="-171450" defTabSz="457200">
              <a:buFont typeface="Arial" panose="020B0604020202020204" pitchFamily="34" charset="0"/>
              <a:buChar char="•"/>
              <a:defRPr/>
            </a:pPr>
            <a:r>
              <a:rPr lang="en-US" sz="1200" kern="0" dirty="0" smtClean="0">
                <a:solidFill>
                  <a:prstClr val="black"/>
                </a:solidFill>
                <a:cs typeface="Arial" panose="020B0604020202020204" pitchFamily="34" charset="0"/>
              </a:rPr>
              <a:t>Alyssa McSherry, Interim Dir. Cancer Center</a:t>
            </a:r>
          </a:p>
        </p:txBody>
      </p:sp>
      <p:sp>
        <p:nvSpPr>
          <p:cNvPr id="81" name="TextBox 80"/>
          <p:cNvSpPr txBox="1"/>
          <p:nvPr/>
        </p:nvSpPr>
        <p:spPr>
          <a:xfrm>
            <a:off x="4852270" y="4961142"/>
            <a:ext cx="1669144" cy="1015663"/>
          </a:xfrm>
          <a:prstGeom prst="rect">
            <a:avLst/>
          </a:prstGeom>
          <a:solidFill>
            <a:sysClr val="window" lastClr="FFFFFF"/>
          </a:solidFill>
          <a:ln w="15875" cap="flat" cmpd="sng" algn="ctr">
            <a:solidFill>
              <a:schemeClr val="accent5">
                <a:lumMod val="75000"/>
              </a:schemeClr>
            </a:solidFill>
            <a:prstDash val="solid"/>
          </a:ln>
          <a:effectLst/>
        </p:spPr>
        <p:txBody>
          <a:bodyPr wrap="square" rtlCol="0">
            <a:spAutoFit/>
          </a:bodyPr>
          <a:lstStyle/>
          <a:p>
            <a:pPr defTabSz="457200">
              <a:defRPr/>
            </a:pPr>
            <a:r>
              <a:rPr lang="en-US" sz="1200" b="1" kern="0" dirty="0" smtClean="0">
                <a:solidFill>
                  <a:prstClr val="black"/>
                </a:solidFill>
                <a:cs typeface="Arial" panose="020B0604020202020204" pitchFamily="34" charset="0"/>
              </a:rPr>
              <a:t>OEA Research Team</a:t>
            </a:r>
          </a:p>
          <a:p>
            <a:pPr defTabSz="457200">
              <a:defRPr/>
            </a:pPr>
            <a:r>
              <a:rPr lang="en-US" sz="1200" kern="0" dirty="0" smtClean="0">
                <a:solidFill>
                  <a:prstClr val="black"/>
                </a:solidFill>
                <a:cs typeface="Arial" panose="020B0604020202020204" pitchFamily="34" charset="0"/>
              </a:rPr>
              <a:t>Erika Christenson</a:t>
            </a:r>
          </a:p>
          <a:p>
            <a:pPr defTabSz="457200">
              <a:defRPr/>
            </a:pPr>
            <a:r>
              <a:rPr lang="en-US" sz="1200" kern="0" dirty="0" smtClean="0">
                <a:solidFill>
                  <a:prstClr val="black"/>
                </a:solidFill>
                <a:cs typeface="Arial" panose="020B0604020202020204" pitchFamily="34" charset="0"/>
              </a:rPr>
              <a:t>Julia Vance</a:t>
            </a:r>
          </a:p>
          <a:p>
            <a:pPr defTabSz="457200">
              <a:defRPr/>
            </a:pPr>
            <a:r>
              <a:rPr lang="en-US" sz="1200" kern="0" dirty="0" smtClean="0">
                <a:solidFill>
                  <a:prstClr val="black"/>
                </a:solidFill>
                <a:cs typeface="Arial" panose="020B0604020202020204" pitchFamily="34" charset="0"/>
              </a:rPr>
              <a:t>Debi Amburgey</a:t>
            </a:r>
          </a:p>
          <a:p>
            <a:pPr defTabSz="457200">
              <a:defRPr/>
            </a:pPr>
            <a:r>
              <a:rPr lang="en-US" sz="1200" kern="0" dirty="0" err="1" smtClean="0">
                <a:solidFill>
                  <a:prstClr val="black"/>
                </a:solidFill>
                <a:cs typeface="Arial" panose="020B0604020202020204" pitchFamily="34" charset="0"/>
              </a:rPr>
              <a:t>Maddi</a:t>
            </a:r>
            <a:r>
              <a:rPr lang="en-US" sz="1200" kern="0" dirty="0" smtClean="0">
                <a:solidFill>
                  <a:prstClr val="black"/>
                </a:solidFill>
                <a:cs typeface="Arial" panose="020B0604020202020204" pitchFamily="34" charset="0"/>
              </a:rPr>
              <a:t> Fitzgerald</a:t>
            </a:r>
          </a:p>
        </p:txBody>
      </p:sp>
    </p:spTree>
    <p:extLst>
      <p:ext uri="{BB962C8B-B14F-4D97-AF65-F5344CB8AC3E}">
        <p14:creationId xmlns:p14="http://schemas.microsoft.com/office/powerpoint/2010/main" val="27676435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to change?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5904767"/>
              </p:ext>
            </p:extLst>
          </p:nvPr>
        </p:nvGraphicFramePr>
        <p:xfrm>
          <a:off x="838200" y="1825625"/>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51182078"/>
                    </a:ext>
                  </a:extLst>
                </a:gridCol>
                <a:gridCol w="5257800">
                  <a:extLst>
                    <a:ext uri="{9D8B030D-6E8A-4147-A177-3AD203B41FA5}">
                      <a16:colId xmlns:a16="http://schemas.microsoft.com/office/drawing/2014/main" val="2249091871"/>
                    </a:ext>
                  </a:extLst>
                </a:gridCol>
              </a:tblGrid>
              <a:tr h="370840">
                <a:tc>
                  <a:txBody>
                    <a:bodyPr/>
                    <a:lstStyle/>
                    <a:p>
                      <a:r>
                        <a:rPr lang="en-US" dirty="0" smtClean="0"/>
                        <a:t>Current State</a:t>
                      </a:r>
                      <a:endParaRPr lang="en-US" dirty="0"/>
                    </a:p>
                  </a:txBody>
                  <a:tcPr marL="87176" marR="87176"/>
                </a:tc>
                <a:tc>
                  <a:txBody>
                    <a:bodyPr/>
                    <a:lstStyle/>
                    <a:p>
                      <a:r>
                        <a:rPr lang="en-US" dirty="0" smtClean="0"/>
                        <a:t>Ideal</a:t>
                      </a:r>
                      <a:r>
                        <a:rPr lang="en-US" baseline="0" dirty="0" smtClean="0"/>
                        <a:t> State</a:t>
                      </a:r>
                      <a:endParaRPr lang="en-US" dirty="0"/>
                    </a:p>
                  </a:txBody>
                  <a:tcPr marL="87176" marR="87176"/>
                </a:tc>
                <a:extLst>
                  <a:ext uri="{0D108BD9-81ED-4DB2-BD59-A6C34878D82A}">
                    <a16:rowId xmlns:a16="http://schemas.microsoft.com/office/drawing/2014/main" val="2411518611"/>
                  </a:ext>
                </a:extLst>
              </a:tr>
              <a:tr h="370840">
                <a:tc>
                  <a:txBody>
                    <a:bodyPr/>
                    <a:lstStyle/>
                    <a:p>
                      <a:r>
                        <a:rPr lang="en-US" dirty="0" smtClean="0"/>
                        <a:t>Pts referred</a:t>
                      </a:r>
                      <a:r>
                        <a:rPr lang="en-US" baseline="0" dirty="0" smtClean="0"/>
                        <a:t> to navigators post </a:t>
                      </a:r>
                      <a:r>
                        <a:rPr lang="en-US" baseline="0" dirty="0" err="1" smtClean="0"/>
                        <a:t>Dx</a:t>
                      </a:r>
                      <a:endParaRPr lang="en-US" dirty="0"/>
                    </a:p>
                  </a:txBody>
                  <a:tcPr marL="87176" marR="87176"/>
                </a:tc>
                <a:tc>
                  <a:txBody>
                    <a:bodyPr/>
                    <a:lstStyle/>
                    <a:p>
                      <a:r>
                        <a:rPr lang="en-US" dirty="0" smtClean="0"/>
                        <a:t>Navigation begins at </a:t>
                      </a:r>
                      <a:r>
                        <a:rPr lang="en-US" dirty="0" err="1" smtClean="0"/>
                        <a:t>Dx</a:t>
                      </a:r>
                      <a:endParaRPr lang="en-US" dirty="0"/>
                    </a:p>
                  </a:txBody>
                  <a:tcPr marL="87176" marR="87176"/>
                </a:tc>
                <a:extLst>
                  <a:ext uri="{0D108BD9-81ED-4DB2-BD59-A6C34878D82A}">
                    <a16:rowId xmlns:a16="http://schemas.microsoft.com/office/drawing/2014/main" val="2216167532"/>
                  </a:ext>
                </a:extLst>
              </a:tr>
              <a:tr h="370840">
                <a:tc>
                  <a:txBody>
                    <a:bodyPr/>
                    <a:lstStyle/>
                    <a:p>
                      <a:r>
                        <a:rPr lang="en-US" dirty="0" smtClean="0"/>
                        <a:t>No systematic Social</a:t>
                      </a:r>
                      <a:r>
                        <a:rPr lang="en-US" baseline="0" dirty="0" smtClean="0"/>
                        <a:t> Need screening</a:t>
                      </a:r>
                      <a:endParaRPr lang="en-US" dirty="0"/>
                    </a:p>
                  </a:txBody>
                  <a:tcPr marL="87176" marR="87176"/>
                </a:tc>
                <a:tc>
                  <a:txBody>
                    <a:bodyPr/>
                    <a:lstStyle/>
                    <a:p>
                      <a:r>
                        <a:rPr lang="en-US" dirty="0" smtClean="0"/>
                        <a:t>THRIVE screener</a:t>
                      </a:r>
                      <a:endParaRPr lang="en-US" dirty="0"/>
                    </a:p>
                  </a:txBody>
                  <a:tcPr marL="87176" marR="87176"/>
                </a:tc>
                <a:extLst>
                  <a:ext uri="{0D108BD9-81ED-4DB2-BD59-A6C34878D82A}">
                    <a16:rowId xmlns:a16="http://schemas.microsoft.com/office/drawing/2014/main" val="2971064151"/>
                  </a:ext>
                </a:extLst>
              </a:tr>
              <a:tr h="370840">
                <a:tc>
                  <a:txBody>
                    <a:bodyPr/>
                    <a:lstStyle/>
                    <a:p>
                      <a:r>
                        <a:rPr lang="en-US" dirty="0" smtClean="0"/>
                        <a:t>Navigators</a:t>
                      </a:r>
                      <a:r>
                        <a:rPr lang="en-US" baseline="0" dirty="0" smtClean="0"/>
                        <a:t> not integrated across care teams (silos)</a:t>
                      </a:r>
                      <a:endParaRPr lang="en-US" dirty="0"/>
                    </a:p>
                  </a:txBody>
                  <a:tcPr marL="87176" marR="87176"/>
                </a:tc>
                <a:tc>
                  <a:txBody>
                    <a:bodyPr/>
                    <a:lstStyle/>
                    <a:p>
                      <a:r>
                        <a:rPr lang="en-US" dirty="0" smtClean="0"/>
                        <a:t>Navigation</a:t>
                      </a:r>
                      <a:r>
                        <a:rPr lang="en-US" baseline="0" dirty="0" smtClean="0"/>
                        <a:t> process occurs across departments</a:t>
                      </a:r>
                      <a:endParaRPr lang="en-US" dirty="0"/>
                    </a:p>
                  </a:txBody>
                  <a:tcPr marL="87176" marR="87176"/>
                </a:tc>
                <a:extLst>
                  <a:ext uri="{0D108BD9-81ED-4DB2-BD59-A6C34878D82A}">
                    <a16:rowId xmlns:a16="http://schemas.microsoft.com/office/drawing/2014/main" val="2249802162"/>
                  </a:ext>
                </a:extLst>
              </a:tr>
              <a:tr h="370840">
                <a:tc>
                  <a:txBody>
                    <a:bodyPr/>
                    <a:lstStyle/>
                    <a:p>
                      <a:r>
                        <a:rPr lang="en-US" dirty="0" smtClean="0"/>
                        <a:t>Providers/care</a:t>
                      </a:r>
                      <a:r>
                        <a:rPr lang="en-US" baseline="0" dirty="0" smtClean="0"/>
                        <a:t> teams unaware of navigation roles</a:t>
                      </a:r>
                      <a:endParaRPr lang="en-US" dirty="0"/>
                    </a:p>
                  </a:txBody>
                  <a:tcPr marL="87176" marR="87176"/>
                </a:tc>
                <a:tc>
                  <a:txBody>
                    <a:bodyPr/>
                    <a:lstStyle/>
                    <a:p>
                      <a:r>
                        <a:rPr lang="en-US" dirty="0" smtClean="0"/>
                        <a:t>Clear</a:t>
                      </a:r>
                      <a:r>
                        <a:rPr lang="en-US" baseline="0" dirty="0" smtClean="0"/>
                        <a:t> role delineations (PN, nurse navigator, SW)</a:t>
                      </a:r>
                      <a:endParaRPr lang="en-US" dirty="0"/>
                    </a:p>
                  </a:txBody>
                  <a:tcPr marL="87176" marR="87176"/>
                </a:tc>
                <a:extLst>
                  <a:ext uri="{0D108BD9-81ED-4DB2-BD59-A6C34878D82A}">
                    <a16:rowId xmlns:a16="http://schemas.microsoft.com/office/drawing/2014/main" val="3736030192"/>
                  </a:ext>
                </a:extLst>
              </a:tr>
              <a:tr h="370840">
                <a:tc>
                  <a:txBody>
                    <a:bodyPr/>
                    <a:lstStyle/>
                    <a:p>
                      <a:r>
                        <a:rPr lang="en-US" dirty="0" smtClean="0"/>
                        <a:t>No cancer center policy</a:t>
                      </a:r>
                      <a:endParaRPr lang="en-US" dirty="0"/>
                    </a:p>
                  </a:txBody>
                  <a:tcPr marL="87176" marR="87176"/>
                </a:tc>
                <a:tc>
                  <a:txBody>
                    <a:bodyPr/>
                    <a:lstStyle/>
                    <a:p>
                      <a:r>
                        <a:rPr lang="en-US" dirty="0" smtClean="0"/>
                        <a:t>Create</a:t>
                      </a:r>
                      <a:r>
                        <a:rPr lang="en-US" baseline="0" dirty="0" smtClean="0"/>
                        <a:t> Cancer Center</a:t>
                      </a:r>
                      <a:r>
                        <a:rPr lang="en-US" dirty="0" smtClean="0"/>
                        <a:t> navigation policy</a:t>
                      </a:r>
                      <a:endParaRPr lang="en-US" dirty="0"/>
                    </a:p>
                  </a:txBody>
                  <a:tcPr marL="87176" marR="87176"/>
                </a:tc>
                <a:extLst>
                  <a:ext uri="{0D108BD9-81ED-4DB2-BD59-A6C34878D82A}">
                    <a16:rowId xmlns:a16="http://schemas.microsoft.com/office/drawing/2014/main" val="4280592628"/>
                  </a:ext>
                </a:extLst>
              </a:tr>
              <a:tr h="370840">
                <a:tc>
                  <a:txBody>
                    <a:bodyPr/>
                    <a:lstStyle/>
                    <a:p>
                      <a:r>
                        <a:rPr lang="en-US" dirty="0" smtClean="0"/>
                        <a:t>Data not real time</a:t>
                      </a:r>
                      <a:endParaRPr lang="en-US" dirty="0"/>
                    </a:p>
                  </a:txBody>
                  <a:tcPr marL="87176" marR="87176"/>
                </a:tc>
                <a:tc>
                  <a:txBody>
                    <a:bodyPr/>
                    <a:lstStyle/>
                    <a:p>
                      <a:r>
                        <a:rPr lang="en-US" dirty="0" smtClean="0"/>
                        <a:t>Real time metrics and feedback</a:t>
                      </a:r>
                      <a:r>
                        <a:rPr lang="en-US" baseline="0" dirty="0" smtClean="0"/>
                        <a:t> to care teams</a:t>
                      </a:r>
                      <a:endParaRPr lang="en-US" dirty="0"/>
                    </a:p>
                  </a:txBody>
                  <a:tcPr marL="87176" marR="87176"/>
                </a:tc>
                <a:extLst>
                  <a:ext uri="{0D108BD9-81ED-4DB2-BD59-A6C34878D82A}">
                    <a16:rowId xmlns:a16="http://schemas.microsoft.com/office/drawing/2014/main" val="467493111"/>
                  </a:ext>
                </a:extLst>
              </a:tr>
              <a:tr h="370840">
                <a:tc>
                  <a:txBody>
                    <a:bodyPr/>
                    <a:lstStyle/>
                    <a:p>
                      <a:r>
                        <a:rPr lang="en-US" dirty="0" smtClean="0"/>
                        <a:t>No evidence-based practice review</a:t>
                      </a:r>
                      <a:endParaRPr lang="en-US" dirty="0"/>
                    </a:p>
                  </a:txBody>
                  <a:tcPr marL="87176" marR="87176"/>
                </a:tc>
                <a:tc>
                  <a:txBody>
                    <a:bodyPr/>
                    <a:lstStyle/>
                    <a:p>
                      <a:r>
                        <a:rPr lang="en-US" dirty="0" smtClean="0"/>
                        <a:t>Participate</a:t>
                      </a:r>
                      <a:r>
                        <a:rPr lang="en-US" baseline="0" dirty="0" smtClean="0"/>
                        <a:t> in national learning </a:t>
                      </a:r>
                      <a:r>
                        <a:rPr lang="en-US" baseline="0" dirty="0" err="1" smtClean="0"/>
                        <a:t>collaboratives</a:t>
                      </a:r>
                      <a:endParaRPr lang="en-US" dirty="0"/>
                    </a:p>
                  </a:txBody>
                  <a:tcPr marL="87176" marR="87176"/>
                </a:tc>
                <a:extLst>
                  <a:ext uri="{0D108BD9-81ED-4DB2-BD59-A6C34878D82A}">
                    <a16:rowId xmlns:a16="http://schemas.microsoft.com/office/drawing/2014/main" val="10006"/>
                  </a:ext>
                </a:extLst>
              </a:tr>
              <a:tr h="370840">
                <a:tc>
                  <a:txBody>
                    <a:bodyPr/>
                    <a:lstStyle/>
                    <a:p>
                      <a:r>
                        <a:rPr lang="en-US" dirty="0" smtClean="0"/>
                        <a:t>Grant</a:t>
                      </a:r>
                      <a:r>
                        <a:rPr lang="en-US" baseline="0" dirty="0" smtClean="0"/>
                        <a:t> and Philanthropy funding</a:t>
                      </a:r>
                      <a:endParaRPr lang="en-US" dirty="0"/>
                    </a:p>
                  </a:txBody>
                  <a:tcPr marL="87176" marR="87176"/>
                </a:tc>
                <a:tc>
                  <a:txBody>
                    <a:bodyPr/>
                    <a:lstStyle/>
                    <a:p>
                      <a:r>
                        <a:rPr lang="en-US" dirty="0" smtClean="0"/>
                        <a:t>Operational </a:t>
                      </a:r>
                      <a:r>
                        <a:rPr lang="en-US" dirty="0" smtClean="0"/>
                        <a:t>funding, workforce development</a:t>
                      </a:r>
                      <a:endParaRPr lang="en-US" dirty="0"/>
                    </a:p>
                  </a:txBody>
                  <a:tcPr marL="87176" marR="87176"/>
                </a:tc>
                <a:extLst>
                  <a:ext uri="{0D108BD9-81ED-4DB2-BD59-A6C34878D82A}">
                    <a16:rowId xmlns:a16="http://schemas.microsoft.com/office/drawing/2014/main" val="3874402798"/>
                  </a:ext>
                </a:extLst>
              </a:tr>
            </a:tbl>
          </a:graphicData>
        </a:graphic>
      </p:graphicFrame>
    </p:spTree>
    <p:extLst>
      <p:ext uri="{BB962C8B-B14F-4D97-AF65-F5344CB8AC3E}">
        <p14:creationId xmlns:p14="http://schemas.microsoft.com/office/powerpoint/2010/main" val="25403356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5AFAF4-1D04-9834-AAAA-CF5056F7D7B3}"/>
              </a:ext>
            </a:extLst>
          </p:cNvPr>
          <p:cNvPicPr>
            <a:picLocks noChangeAspect="1"/>
          </p:cNvPicPr>
          <p:nvPr/>
        </p:nvPicPr>
        <p:blipFill>
          <a:blip r:embed="rId3"/>
          <a:stretch>
            <a:fillRect/>
          </a:stretch>
        </p:blipFill>
        <p:spPr>
          <a:xfrm>
            <a:off x="9146174" y="540900"/>
            <a:ext cx="2646330" cy="599100"/>
          </a:xfrm>
          <a:prstGeom prst="rect">
            <a:avLst/>
          </a:prstGeom>
        </p:spPr>
      </p:pic>
      <p:pic>
        <p:nvPicPr>
          <p:cNvPr id="8" name="Picture 7">
            <a:extLst>
              <a:ext uri="{FF2B5EF4-FFF2-40B4-BE49-F238E27FC236}">
                <a16:creationId xmlns:a16="http://schemas.microsoft.com/office/drawing/2014/main" id="{C7AA2A9C-E014-995C-4F6D-3C0019C18672}"/>
              </a:ext>
            </a:extLst>
          </p:cNvPr>
          <p:cNvPicPr>
            <a:picLocks noChangeAspect="1"/>
          </p:cNvPicPr>
          <p:nvPr/>
        </p:nvPicPr>
        <p:blipFill>
          <a:blip r:embed="rId4"/>
          <a:stretch>
            <a:fillRect/>
          </a:stretch>
        </p:blipFill>
        <p:spPr>
          <a:xfrm>
            <a:off x="436946" y="2069617"/>
            <a:ext cx="3097036" cy="2310584"/>
          </a:xfrm>
          <a:prstGeom prst="rect">
            <a:avLst/>
          </a:prstGeom>
        </p:spPr>
      </p:pic>
      <p:sp>
        <p:nvSpPr>
          <p:cNvPr id="2" name="TextBox 1">
            <a:extLst>
              <a:ext uri="{FF2B5EF4-FFF2-40B4-BE49-F238E27FC236}">
                <a16:creationId xmlns:a16="http://schemas.microsoft.com/office/drawing/2014/main" id="{22E44233-FF29-8657-E0A3-ACE538C7A8E0}"/>
              </a:ext>
            </a:extLst>
          </p:cNvPr>
          <p:cNvSpPr txBox="1"/>
          <p:nvPr/>
        </p:nvSpPr>
        <p:spPr>
          <a:xfrm>
            <a:off x="533131" y="4991818"/>
            <a:ext cx="2767104" cy="646331"/>
          </a:xfrm>
          <a:prstGeom prst="rect">
            <a:avLst/>
          </a:prstGeom>
          <a:noFill/>
        </p:spPr>
        <p:txBody>
          <a:bodyPr wrap="none" rtlCol="0">
            <a:spAutoFit/>
          </a:bodyPr>
          <a:lstStyle/>
          <a:p>
            <a:r>
              <a:rPr lang="en-US" sz="3600" dirty="0">
                <a:solidFill>
                  <a:schemeClr val="bg1"/>
                </a:solidFill>
                <a:latin typeface="Poppins" panose="00000500000000000000" pitchFamily="2" charset="0"/>
                <a:cs typeface="Poppins" panose="00000500000000000000" pitchFamily="2" charset="0"/>
              </a:rPr>
              <a:t>WHY NNRT?</a:t>
            </a:r>
          </a:p>
        </p:txBody>
      </p:sp>
      <p:graphicFrame>
        <p:nvGraphicFramePr>
          <p:cNvPr id="10" name="Text Placeholder 2">
            <a:extLst>
              <a:ext uri="{FF2B5EF4-FFF2-40B4-BE49-F238E27FC236}">
                <a16:creationId xmlns:a16="http://schemas.microsoft.com/office/drawing/2014/main" id="{4B02A762-F15B-B506-672A-925018F96323}"/>
              </a:ext>
            </a:extLst>
          </p:cNvPr>
          <p:cNvGraphicFramePr/>
          <p:nvPr>
            <p:extLst>
              <p:ext uri="{D42A27DB-BD31-4B8C-83A1-F6EECF244321}">
                <p14:modId xmlns:p14="http://schemas.microsoft.com/office/powerpoint/2010/main" val="1181522614"/>
              </p:ext>
            </p:extLst>
          </p:nvPr>
        </p:nvGraphicFramePr>
        <p:xfrm>
          <a:off x="4785063" y="1978158"/>
          <a:ext cx="7066625" cy="4697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1" y="301841"/>
            <a:ext cx="9694415" cy="1077218"/>
          </a:xfrm>
          <a:prstGeom prst="rect">
            <a:avLst/>
          </a:prstGeom>
          <a:noFill/>
        </p:spPr>
        <p:txBody>
          <a:bodyPr wrap="square" rtlCol="0">
            <a:spAutoFit/>
          </a:bodyPr>
          <a:lstStyle/>
          <a:p>
            <a:pPr algn="ctr"/>
            <a:r>
              <a:rPr lang="en-US" sz="3600" b="1" dirty="0">
                <a:solidFill>
                  <a:prstClr val="black"/>
                </a:solidFill>
                <a:latin typeface="Poppins" panose="00000500000000000000" pitchFamily="2" charset="0"/>
                <a:ea typeface="+mj-ea"/>
                <a:cs typeface="Poppins" panose="00000500000000000000" pitchFamily="2" charset="0"/>
              </a:rPr>
              <a:t>National Navigation </a:t>
            </a:r>
            <a:r>
              <a:rPr lang="en-US" sz="3600" b="1" dirty="0" smtClean="0">
                <a:solidFill>
                  <a:prstClr val="black"/>
                </a:solidFill>
                <a:latin typeface="Poppins" panose="00000500000000000000" pitchFamily="2" charset="0"/>
                <a:ea typeface="+mj-ea"/>
                <a:cs typeface="Poppins" panose="00000500000000000000" pitchFamily="2" charset="0"/>
              </a:rPr>
              <a:t>Roundtable</a:t>
            </a:r>
            <a:r>
              <a:rPr lang="en-US" sz="3600" b="1" dirty="0">
                <a:solidFill>
                  <a:prstClr val="black"/>
                </a:solidFill>
                <a:latin typeface="Poppins" panose="00000500000000000000" pitchFamily="2" charset="0"/>
                <a:ea typeface="+mj-ea"/>
                <a:cs typeface="Poppins" panose="00000500000000000000" pitchFamily="2" charset="0"/>
              </a:rPr>
              <a:t/>
            </a:r>
            <a:br>
              <a:rPr lang="en-US" sz="3600" b="1" dirty="0">
                <a:solidFill>
                  <a:prstClr val="black"/>
                </a:solidFill>
                <a:latin typeface="Poppins" panose="00000500000000000000" pitchFamily="2" charset="0"/>
                <a:ea typeface="+mj-ea"/>
                <a:cs typeface="Poppins" panose="00000500000000000000" pitchFamily="2" charset="0"/>
              </a:rPr>
            </a:br>
            <a:r>
              <a:rPr lang="en-US" sz="2800" dirty="0">
                <a:solidFill>
                  <a:prstClr val="black"/>
                </a:solidFill>
                <a:latin typeface="Poppins" panose="00000500000000000000" pitchFamily="2" charset="0"/>
                <a:ea typeface="+mj-ea"/>
                <a:cs typeface="Poppins" panose="00000500000000000000" pitchFamily="2" charset="0"/>
              </a:rPr>
              <a:t>launched in 2017</a:t>
            </a:r>
            <a:endParaRPr lang="en-US" dirty="0"/>
          </a:p>
        </p:txBody>
      </p:sp>
    </p:spTree>
    <p:extLst>
      <p:ext uri="{BB962C8B-B14F-4D97-AF65-F5344CB8AC3E}">
        <p14:creationId xmlns:p14="http://schemas.microsoft.com/office/powerpoint/2010/main" val="35358063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68CF7-C4C2-1955-886B-D859D1C74E17}"/>
              </a:ext>
            </a:extLst>
          </p:cNvPr>
          <p:cNvPicPr>
            <a:picLocks noChangeAspect="1"/>
          </p:cNvPicPr>
          <p:nvPr/>
        </p:nvPicPr>
        <p:blipFill>
          <a:blip r:embed="rId3"/>
          <a:stretch>
            <a:fillRect/>
          </a:stretch>
        </p:blipFill>
        <p:spPr>
          <a:xfrm>
            <a:off x="7049676" y="1478456"/>
            <a:ext cx="1744791" cy="2138457"/>
          </a:xfrm>
          <a:prstGeom prst="rect">
            <a:avLst/>
          </a:prstGeom>
        </p:spPr>
      </p:pic>
      <p:pic>
        <p:nvPicPr>
          <p:cNvPr id="4" name="Picture 3">
            <a:extLst>
              <a:ext uri="{FF2B5EF4-FFF2-40B4-BE49-F238E27FC236}">
                <a16:creationId xmlns:a16="http://schemas.microsoft.com/office/drawing/2014/main" id="{2AC012B6-30E8-DB2A-57C4-6B4E19A6106F}"/>
              </a:ext>
            </a:extLst>
          </p:cNvPr>
          <p:cNvPicPr>
            <a:picLocks noChangeAspect="1"/>
          </p:cNvPicPr>
          <p:nvPr/>
        </p:nvPicPr>
        <p:blipFill>
          <a:blip r:embed="rId4"/>
          <a:stretch>
            <a:fillRect/>
          </a:stretch>
        </p:blipFill>
        <p:spPr>
          <a:xfrm>
            <a:off x="4909007" y="204776"/>
            <a:ext cx="1359526" cy="2066723"/>
          </a:xfrm>
          <a:prstGeom prst="rect">
            <a:avLst/>
          </a:prstGeom>
        </p:spPr>
      </p:pic>
      <p:pic>
        <p:nvPicPr>
          <p:cNvPr id="6" name="Picture 5">
            <a:extLst>
              <a:ext uri="{FF2B5EF4-FFF2-40B4-BE49-F238E27FC236}">
                <a16:creationId xmlns:a16="http://schemas.microsoft.com/office/drawing/2014/main" id="{6EC6CDDA-D0E0-0405-544A-D65D76F01B99}"/>
              </a:ext>
            </a:extLst>
          </p:cNvPr>
          <p:cNvPicPr>
            <a:picLocks noChangeAspect="1"/>
          </p:cNvPicPr>
          <p:nvPr/>
        </p:nvPicPr>
        <p:blipFill>
          <a:blip r:embed="rId5"/>
          <a:stretch>
            <a:fillRect/>
          </a:stretch>
        </p:blipFill>
        <p:spPr>
          <a:xfrm>
            <a:off x="4909007" y="1474620"/>
            <a:ext cx="518202" cy="508091"/>
          </a:xfrm>
          <a:prstGeom prst="rect">
            <a:avLst/>
          </a:prstGeom>
        </p:spPr>
      </p:pic>
      <p:pic>
        <p:nvPicPr>
          <p:cNvPr id="7" name="Picture 6">
            <a:extLst>
              <a:ext uri="{FF2B5EF4-FFF2-40B4-BE49-F238E27FC236}">
                <a16:creationId xmlns:a16="http://schemas.microsoft.com/office/drawing/2014/main" id="{4BEFCD06-0384-C648-F914-66D233549277}"/>
              </a:ext>
            </a:extLst>
          </p:cNvPr>
          <p:cNvPicPr>
            <a:picLocks noChangeAspect="1"/>
          </p:cNvPicPr>
          <p:nvPr/>
        </p:nvPicPr>
        <p:blipFill>
          <a:blip r:embed="rId6"/>
          <a:stretch>
            <a:fillRect/>
          </a:stretch>
        </p:blipFill>
        <p:spPr>
          <a:xfrm>
            <a:off x="9935905" y="380716"/>
            <a:ext cx="1744791" cy="1715711"/>
          </a:xfrm>
          <a:prstGeom prst="rect">
            <a:avLst/>
          </a:prstGeom>
        </p:spPr>
      </p:pic>
      <p:pic>
        <p:nvPicPr>
          <p:cNvPr id="9" name="Picture 8">
            <a:extLst>
              <a:ext uri="{FF2B5EF4-FFF2-40B4-BE49-F238E27FC236}">
                <a16:creationId xmlns:a16="http://schemas.microsoft.com/office/drawing/2014/main" id="{B69021B2-C255-766C-2899-DF7703A45675}"/>
              </a:ext>
            </a:extLst>
          </p:cNvPr>
          <p:cNvPicPr>
            <a:picLocks noChangeAspect="1"/>
          </p:cNvPicPr>
          <p:nvPr/>
        </p:nvPicPr>
        <p:blipFill>
          <a:blip r:embed="rId7"/>
          <a:stretch>
            <a:fillRect/>
          </a:stretch>
        </p:blipFill>
        <p:spPr>
          <a:xfrm>
            <a:off x="4353140" y="3230981"/>
            <a:ext cx="1744791" cy="1755615"/>
          </a:xfrm>
          <a:prstGeom prst="rect">
            <a:avLst/>
          </a:prstGeom>
        </p:spPr>
      </p:pic>
      <p:sp>
        <p:nvSpPr>
          <p:cNvPr id="10" name="TextBox 9">
            <a:extLst>
              <a:ext uri="{FF2B5EF4-FFF2-40B4-BE49-F238E27FC236}">
                <a16:creationId xmlns:a16="http://schemas.microsoft.com/office/drawing/2014/main" id="{CA5E8251-9759-98BE-C61A-4F70B8DEC643}"/>
              </a:ext>
            </a:extLst>
          </p:cNvPr>
          <p:cNvSpPr txBox="1"/>
          <p:nvPr/>
        </p:nvSpPr>
        <p:spPr>
          <a:xfrm>
            <a:off x="662422" y="1316658"/>
            <a:ext cx="2379177" cy="2400657"/>
          </a:xfrm>
          <a:prstGeom prst="rect">
            <a:avLst/>
          </a:prstGeom>
          <a:noFill/>
        </p:spPr>
        <p:txBody>
          <a:bodyPr wrap="none" rtlCol="0">
            <a:spAutoFit/>
          </a:bodyPr>
          <a:lstStyle/>
          <a:p>
            <a:pPr algn="ctr"/>
            <a:r>
              <a:rPr lang="en-US" sz="4400" dirty="0">
                <a:solidFill>
                  <a:schemeClr val="bg1"/>
                </a:solidFill>
                <a:latin typeface="Poppins" panose="00000500000000000000" pitchFamily="2" charset="0"/>
                <a:cs typeface="Poppins" panose="00000500000000000000" pitchFamily="2" charset="0"/>
              </a:rPr>
              <a:t>NNRT &amp;</a:t>
            </a:r>
          </a:p>
          <a:p>
            <a:pPr algn="ctr"/>
            <a:r>
              <a:rPr lang="en-US" sz="4400" dirty="0">
                <a:solidFill>
                  <a:schemeClr val="bg1"/>
                </a:solidFill>
                <a:latin typeface="Poppins" panose="00000500000000000000" pitchFamily="2" charset="0"/>
                <a:cs typeface="Poppins" panose="00000500000000000000" pitchFamily="2" charset="0"/>
              </a:rPr>
              <a:t>Partner </a:t>
            </a:r>
          </a:p>
          <a:p>
            <a:pPr algn="ctr"/>
            <a:r>
              <a:rPr lang="en-US" sz="4400" dirty="0">
                <a:solidFill>
                  <a:schemeClr val="bg1"/>
                </a:solidFill>
                <a:latin typeface="Poppins" panose="00000500000000000000" pitchFamily="2" charset="0"/>
                <a:cs typeface="Poppins" panose="00000500000000000000" pitchFamily="2" charset="0"/>
              </a:rPr>
              <a:t>Impact</a:t>
            </a:r>
          </a:p>
          <a:p>
            <a:endParaRPr lang="en-US" dirty="0"/>
          </a:p>
        </p:txBody>
      </p:sp>
      <p:pic>
        <p:nvPicPr>
          <p:cNvPr id="2" name="Picture 1">
            <a:extLst>
              <a:ext uri="{FF2B5EF4-FFF2-40B4-BE49-F238E27FC236}">
                <a16:creationId xmlns:a16="http://schemas.microsoft.com/office/drawing/2014/main" id="{945F3A07-24DE-70B1-4367-03AA99362CA7}"/>
              </a:ext>
            </a:extLst>
          </p:cNvPr>
          <p:cNvPicPr>
            <a:picLocks noChangeAspect="1"/>
          </p:cNvPicPr>
          <p:nvPr/>
        </p:nvPicPr>
        <p:blipFill>
          <a:blip r:embed="rId8"/>
          <a:stretch>
            <a:fillRect/>
          </a:stretch>
        </p:blipFill>
        <p:spPr>
          <a:xfrm>
            <a:off x="6268533" y="5062359"/>
            <a:ext cx="2948850" cy="1116133"/>
          </a:xfrm>
          <a:prstGeom prst="rect">
            <a:avLst/>
          </a:prstGeom>
        </p:spPr>
      </p:pic>
      <p:pic>
        <p:nvPicPr>
          <p:cNvPr id="3" name="Picture 2">
            <a:extLst>
              <a:ext uri="{FF2B5EF4-FFF2-40B4-BE49-F238E27FC236}">
                <a16:creationId xmlns:a16="http://schemas.microsoft.com/office/drawing/2014/main" id="{C9955501-7E1F-0404-8AAC-D0EEBD79A71B}"/>
              </a:ext>
            </a:extLst>
          </p:cNvPr>
          <p:cNvPicPr>
            <a:picLocks noChangeAspect="1"/>
          </p:cNvPicPr>
          <p:nvPr/>
        </p:nvPicPr>
        <p:blipFill>
          <a:blip r:embed="rId9"/>
          <a:stretch>
            <a:fillRect/>
          </a:stretch>
        </p:blipFill>
        <p:spPr>
          <a:xfrm>
            <a:off x="9670959" y="3172629"/>
            <a:ext cx="2237819" cy="1609725"/>
          </a:xfrm>
          <a:prstGeom prst="rect">
            <a:avLst/>
          </a:prstGeom>
        </p:spPr>
      </p:pic>
      <p:pic>
        <p:nvPicPr>
          <p:cNvPr id="8" name="Picture 7">
            <a:extLst>
              <a:ext uri="{FF2B5EF4-FFF2-40B4-BE49-F238E27FC236}">
                <a16:creationId xmlns:a16="http://schemas.microsoft.com/office/drawing/2014/main" id="{E3551270-A995-4855-0B2D-FA42DE89317C}"/>
              </a:ext>
            </a:extLst>
          </p:cNvPr>
          <p:cNvPicPr>
            <a:picLocks noChangeAspect="1"/>
          </p:cNvPicPr>
          <p:nvPr/>
        </p:nvPicPr>
        <p:blipFill>
          <a:blip r:embed="rId10"/>
          <a:stretch>
            <a:fillRect/>
          </a:stretch>
        </p:blipFill>
        <p:spPr>
          <a:xfrm>
            <a:off x="442914" y="5007395"/>
            <a:ext cx="2517734" cy="780356"/>
          </a:xfrm>
          <a:prstGeom prst="rect">
            <a:avLst/>
          </a:prstGeom>
        </p:spPr>
      </p:pic>
      <p:sp>
        <p:nvSpPr>
          <p:cNvPr id="11" name="TextBox 10">
            <a:extLst>
              <a:ext uri="{FF2B5EF4-FFF2-40B4-BE49-F238E27FC236}">
                <a16:creationId xmlns:a16="http://schemas.microsoft.com/office/drawing/2014/main" id="{4B0ECE78-3B68-2CA2-251A-1260F9B0471A}"/>
              </a:ext>
            </a:extLst>
          </p:cNvPr>
          <p:cNvSpPr txBox="1"/>
          <p:nvPr/>
        </p:nvSpPr>
        <p:spPr>
          <a:xfrm>
            <a:off x="9472359" y="4782354"/>
            <a:ext cx="2587568" cy="646331"/>
          </a:xfrm>
          <a:prstGeom prst="rect">
            <a:avLst/>
          </a:prstGeom>
          <a:noFill/>
        </p:spPr>
        <p:txBody>
          <a:bodyPr wrap="none" rtlCol="0">
            <a:spAutoFit/>
          </a:bodyPr>
          <a:lstStyle/>
          <a:p>
            <a:r>
              <a:rPr lang="en-US" b="1" dirty="0">
                <a:solidFill>
                  <a:schemeClr val="accent1"/>
                </a:solidFill>
                <a:latin typeface="Poppins" panose="00000500000000000000" pitchFamily="2" charset="0"/>
                <a:cs typeface="Poppins" panose="00000500000000000000" pitchFamily="2" charset="0"/>
              </a:rPr>
              <a:t>Call to Action Series </a:t>
            </a:r>
          </a:p>
          <a:p>
            <a:pPr algn="ctr"/>
            <a:r>
              <a:rPr lang="en-US" b="1" dirty="0">
                <a:solidFill>
                  <a:schemeClr val="accent1"/>
                </a:solidFill>
                <a:latin typeface="Poppins" panose="00000500000000000000" pitchFamily="2" charset="0"/>
                <a:cs typeface="Poppins" panose="00000500000000000000" pitchFamily="2" charset="0"/>
              </a:rPr>
              <a:t>22-23</a:t>
            </a:r>
          </a:p>
        </p:txBody>
      </p:sp>
      <p:sp>
        <p:nvSpPr>
          <p:cNvPr id="12" name="TextBox 11">
            <a:extLst>
              <a:ext uri="{FF2B5EF4-FFF2-40B4-BE49-F238E27FC236}">
                <a16:creationId xmlns:a16="http://schemas.microsoft.com/office/drawing/2014/main" id="{47654178-10B1-324E-244D-A9E623A6A993}"/>
              </a:ext>
            </a:extLst>
          </p:cNvPr>
          <p:cNvSpPr txBox="1"/>
          <p:nvPr/>
        </p:nvSpPr>
        <p:spPr>
          <a:xfrm>
            <a:off x="5785499" y="6178492"/>
            <a:ext cx="4911922" cy="369332"/>
          </a:xfrm>
          <a:prstGeom prst="rect">
            <a:avLst/>
          </a:prstGeom>
          <a:noFill/>
        </p:spPr>
        <p:txBody>
          <a:bodyPr wrap="none" rtlCol="0">
            <a:spAutoFit/>
          </a:bodyPr>
          <a:lstStyle/>
          <a:p>
            <a:r>
              <a:rPr lang="en-US" b="1" dirty="0">
                <a:solidFill>
                  <a:schemeClr val="accent1"/>
                </a:solidFill>
                <a:latin typeface="Poppins" panose="00000500000000000000" pitchFamily="2" charset="0"/>
                <a:cs typeface="Poppins" panose="00000500000000000000" pitchFamily="2" charset="0"/>
              </a:rPr>
              <a:t>Community Guide Webinar, May 2, 2023</a:t>
            </a:r>
          </a:p>
        </p:txBody>
      </p:sp>
      <p:sp>
        <p:nvSpPr>
          <p:cNvPr id="13" name="TextBox 12">
            <a:extLst>
              <a:ext uri="{FF2B5EF4-FFF2-40B4-BE49-F238E27FC236}">
                <a16:creationId xmlns:a16="http://schemas.microsoft.com/office/drawing/2014/main" id="{A87B7D84-FEF7-2042-2EC0-46661AED41D2}"/>
              </a:ext>
            </a:extLst>
          </p:cNvPr>
          <p:cNvSpPr txBox="1"/>
          <p:nvPr/>
        </p:nvSpPr>
        <p:spPr>
          <a:xfrm>
            <a:off x="6177280" y="333047"/>
            <a:ext cx="1744791" cy="923330"/>
          </a:xfrm>
          <a:prstGeom prst="rect">
            <a:avLst/>
          </a:prstGeom>
          <a:noFill/>
        </p:spPr>
        <p:txBody>
          <a:bodyPr wrap="square" rtlCol="0">
            <a:spAutoFit/>
          </a:bodyPr>
          <a:lstStyle/>
          <a:p>
            <a:pPr algn="ctr"/>
            <a:r>
              <a:rPr lang="en-US" b="1" dirty="0">
                <a:solidFill>
                  <a:schemeClr val="accent1"/>
                </a:solidFill>
                <a:latin typeface="Poppins" panose="00000500000000000000" pitchFamily="2" charset="0"/>
                <a:cs typeface="Poppins" panose="00000500000000000000" pitchFamily="2" charset="0"/>
              </a:rPr>
              <a:t>CANCER Journal June 2022 </a:t>
            </a:r>
          </a:p>
        </p:txBody>
      </p:sp>
      <p:sp>
        <p:nvSpPr>
          <p:cNvPr id="14" name="TextBox 13">
            <a:extLst>
              <a:ext uri="{FF2B5EF4-FFF2-40B4-BE49-F238E27FC236}">
                <a16:creationId xmlns:a16="http://schemas.microsoft.com/office/drawing/2014/main" id="{E97D494F-310D-BA04-2B60-0C5D5098EB05}"/>
              </a:ext>
            </a:extLst>
          </p:cNvPr>
          <p:cNvSpPr txBox="1"/>
          <p:nvPr/>
        </p:nvSpPr>
        <p:spPr>
          <a:xfrm>
            <a:off x="7177266" y="3515826"/>
            <a:ext cx="1967205" cy="923330"/>
          </a:xfrm>
          <a:prstGeom prst="rect">
            <a:avLst/>
          </a:prstGeom>
          <a:noFill/>
        </p:spPr>
        <p:txBody>
          <a:bodyPr wrap="none" rtlCol="0">
            <a:spAutoFit/>
          </a:bodyPr>
          <a:lstStyle/>
          <a:p>
            <a:r>
              <a:rPr lang="en-US" b="1" dirty="0">
                <a:solidFill>
                  <a:schemeClr val="accent1"/>
                </a:solidFill>
                <a:latin typeface="Poppins" panose="00000500000000000000" pitchFamily="2" charset="0"/>
                <a:cs typeface="Poppins" panose="00000500000000000000" pitchFamily="2" charset="0"/>
              </a:rPr>
              <a:t>Metrics Toolkit </a:t>
            </a:r>
          </a:p>
          <a:p>
            <a:r>
              <a:rPr lang="en-US" b="1" dirty="0">
                <a:solidFill>
                  <a:schemeClr val="accent1"/>
                </a:solidFill>
                <a:latin typeface="Poppins" panose="00000500000000000000" pitchFamily="2" charset="0"/>
                <a:cs typeface="Poppins" panose="00000500000000000000" pitchFamily="2" charset="0"/>
              </a:rPr>
              <a:t>AONN &amp; NNRT </a:t>
            </a:r>
          </a:p>
          <a:p>
            <a:r>
              <a:rPr lang="en-US" b="1" dirty="0">
                <a:solidFill>
                  <a:schemeClr val="accent1"/>
                </a:solidFill>
                <a:latin typeface="Poppins" panose="00000500000000000000" pitchFamily="2" charset="0"/>
                <a:cs typeface="Poppins" panose="00000500000000000000" pitchFamily="2" charset="0"/>
              </a:rPr>
              <a:t>August 2020 </a:t>
            </a:r>
          </a:p>
        </p:txBody>
      </p:sp>
      <p:sp>
        <p:nvSpPr>
          <p:cNvPr id="15" name="TextBox 14">
            <a:extLst>
              <a:ext uri="{FF2B5EF4-FFF2-40B4-BE49-F238E27FC236}">
                <a16:creationId xmlns:a16="http://schemas.microsoft.com/office/drawing/2014/main" id="{8D7F6C26-A858-E97E-3412-6F4995FA0EBC}"/>
              </a:ext>
            </a:extLst>
          </p:cNvPr>
          <p:cNvSpPr txBox="1"/>
          <p:nvPr/>
        </p:nvSpPr>
        <p:spPr>
          <a:xfrm>
            <a:off x="10044112" y="2178352"/>
            <a:ext cx="2217275" cy="646331"/>
          </a:xfrm>
          <a:prstGeom prst="rect">
            <a:avLst/>
          </a:prstGeom>
          <a:noFill/>
        </p:spPr>
        <p:txBody>
          <a:bodyPr wrap="none" rtlCol="0">
            <a:spAutoFit/>
          </a:bodyPr>
          <a:lstStyle/>
          <a:p>
            <a:r>
              <a:rPr lang="en-US" b="1" dirty="0">
                <a:solidFill>
                  <a:schemeClr val="accent1"/>
                </a:solidFill>
                <a:latin typeface="Poppins" panose="00000500000000000000" pitchFamily="2" charset="0"/>
                <a:cs typeface="Poppins" panose="00000500000000000000" pitchFamily="2" charset="0"/>
              </a:rPr>
              <a:t>PONT Standards</a:t>
            </a:r>
          </a:p>
          <a:p>
            <a:pPr algn="ctr"/>
            <a:r>
              <a:rPr lang="en-US" b="1" dirty="0">
                <a:solidFill>
                  <a:schemeClr val="accent1"/>
                </a:solidFill>
                <a:latin typeface="Poppins" panose="00000500000000000000" pitchFamily="2" charset="0"/>
                <a:cs typeface="Poppins" panose="00000500000000000000" pitchFamily="2" charset="0"/>
              </a:rPr>
              <a:t>Dissemination </a:t>
            </a:r>
          </a:p>
        </p:txBody>
      </p:sp>
      <p:sp>
        <p:nvSpPr>
          <p:cNvPr id="16" name="TextBox 15">
            <a:extLst>
              <a:ext uri="{FF2B5EF4-FFF2-40B4-BE49-F238E27FC236}">
                <a16:creationId xmlns:a16="http://schemas.microsoft.com/office/drawing/2014/main" id="{7EFCE7B8-7B94-272E-6F7E-003B2F9F0F22}"/>
              </a:ext>
            </a:extLst>
          </p:cNvPr>
          <p:cNvSpPr txBox="1"/>
          <p:nvPr/>
        </p:nvSpPr>
        <p:spPr>
          <a:xfrm>
            <a:off x="4410845" y="2710036"/>
            <a:ext cx="2244525" cy="369332"/>
          </a:xfrm>
          <a:prstGeom prst="rect">
            <a:avLst/>
          </a:prstGeom>
          <a:noFill/>
        </p:spPr>
        <p:txBody>
          <a:bodyPr wrap="none" rtlCol="0">
            <a:spAutoFit/>
          </a:bodyPr>
          <a:lstStyle/>
          <a:p>
            <a:r>
              <a:rPr lang="en-US" b="1" dirty="0">
                <a:solidFill>
                  <a:schemeClr val="accent1"/>
                </a:solidFill>
                <a:latin typeface="Poppins" panose="00000500000000000000" pitchFamily="2" charset="0"/>
                <a:cs typeface="Poppins" panose="00000500000000000000" pitchFamily="2" charset="0"/>
              </a:rPr>
              <a:t>Adopted by NNRT</a:t>
            </a:r>
          </a:p>
        </p:txBody>
      </p:sp>
    </p:spTree>
    <p:extLst>
      <p:ext uri="{BB962C8B-B14F-4D97-AF65-F5344CB8AC3E}">
        <p14:creationId xmlns:p14="http://schemas.microsoft.com/office/powerpoint/2010/main" val="3689190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70040" y="1821742"/>
          <a:ext cx="11029616" cy="4465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0" y="6339155"/>
            <a:ext cx="12192000" cy="518845"/>
          </a:xfrm>
          <a:prstGeom prst="rect">
            <a:avLst/>
          </a:prstGeom>
          <a:solidFill>
            <a:schemeClr val="accent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7"/>
          <a:stretch>
            <a:fillRect/>
          </a:stretch>
        </p:blipFill>
        <p:spPr>
          <a:xfrm>
            <a:off x="512346" y="429039"/>
            <a:ext cx="11484813" cy="1485254"/>
          </a:xfrm>
          <a:prstGeom prst="rect">
            <a:avLst/>
          </a:prstGeom>
        </p:spPr>
      </p:pic>
    </p:spTree>
    <p:extLst>
      <p:ext uri="{BB962C8B-B14F-4D97-AF65-F5344CB8AC3E}">
        <p14:creationId xmlns:p14="http://schemas.microsoft.com/office/powerpoint/2010/main" val="32771327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3480F94-B617-4BD5-AFD5-43AD81D1D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652" y="55652"/>
            <a:ext cx="6802347" cy="6802347"/>
          </a:xfrm>
          <a:prstGeom prst="rect">
            <a:avLst/>
          </a:prstGeom>
        </p:spPr>
      </p:pic>
      <p:pic>
        <p:nvPicPr>
          <p:cNvPr id="9" name="Picture 8" descr="Text, chat or text message&#10;&#10;Description automatically generated">
            <a:extLst>
              <a:ext uri="{FF2B5EF4-FFF2-40B4-BE49-F238E27FC236}">
                <a16:creationId xmlns:a16="http://schemas.microsoft.com/office/drawing/2014/main" id="{4A58EB62-E03B-D65F-5BAC-2F5619735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414" y="5393067"/>
            <a:ext cx="1722903" cy="1321680"/>
          </a:xfrm>
          <a:prstGeom prst="rect">
            <a:avLst/>
          </a:prstGeom>
        </p:spPr>
      </p:pic>
      <p:sp>
        <p:nvSpPr>
          <p:cNvPr id="12" name="TextBox 11">
            <a:extLst>
              <a:ext uri="{FF2B5EF4-FFF2-40B4-BE49-F238E27FC236}">
                <a16:creationId xmlns:a16="http://schemas.microsoft.com/office/drawing/2014/main" id="{0A6154C8-5AF8-4326-0117-09E196840523}"/>
              </a:ext>
            </a:extLst>
          </p:cNvPr>
          <p:cNvSpPr txBox="1"/>
          <p:nvPr/>
        </p:nvSpPr>
        <p:spPr>
          <a:xfrm>
            <a:off x="9847099" y="5022550"/>
            <a:ext cx="1619850" cy="276999"/>
          </a:xfrm>
          <a:prstGeom prst="rect">
            <a:avLst/>
          </a:prstGeom>
          <a:noFill/>
        </p:spPr>
        <p:txBody>
          <a:bodyPr wrap="square" rtlCol="0">
            <a:spAutoFit/>
          </a:bodyPr>
          <a:lstStyle/>
          <a:p>
            <a:r>
              <a:rPr lang="en-US" sz="1200" b="1" dirty="0">
                <a:solidFill>
                  <a:srgbClr val="0066FF"/>
                </a:solidFill>
                <a:latin typeface="Poppins" panose="00000500000000000000" pitchFamily="2" charset="0"/>
                <a:cs typeface="Poppins" panose="00000500000000000000" pitchFamily="2" charset="0"/>
              </a:rPr>
              <a:t>Adopted by:</a:t>
            </a:r>
          </a:p>
        </p:txBody>
      </p:sp>
      <p:pic>
        <p:nvPicPr>
          <p:cNvPr id="13" name="Picture 12">
            <a:extLst>
              <a:ext uri="{FF2B5EF4-FFF2-40B4-BE49-F238E27FC236}">
                <a16:creationId xmlns:a16="http://schemas.microsoft.com/office/drawing/2014/main" id="{F27D0142-8F38-ACB5-A82A-418C420609A6}"/>
              </a:ext>
            </a:extLst>
          </p:cNvPr>
          <p:cNvPicPr>
            <a:picLocks noChangeAspect="1"/>
          </p:cNvPicPr>
          <p:nvPr/>
        </p:nvPicPr>
        <p:blipFill>
          <a:blip r:embed="rId5"/>
          <a:stretch>
            <a:fillRect/>
          </a:stretch>
        </p:blipFill>
        <p:spPr>
          <a:xfrm>
            <a:off x="10983764" y="5393067"/>
            <a:ext cx="966370" cy="966370"/>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7D8FD8EF-3E47-1F3E-E1A1-B4216C74C6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2334" y="5299549"/>
            <a:ext cx="941151" cy="1202078"/>
          </a:xfrm>
          <a:prstGeom prst="rect">
            <a:avLst/>
          </a:prstGeom>
        </p:spPr>
      </p:pic>
    </p:spTree>
    <p:extLst>
      <p:ext uri="{BB962C8B-B14F-4D97-AF65-F5344CB8AC3E}">
        <p14:creationId xmlns:p14="http://schemas.microsoft.com/office/powerpoint/2010/main" val="26409895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505904-D1A4-D3EE-5C1E-A846FD8052D3}"/>
              </a:ext>
            </a:extLst>
          </p:cNvPr>
          <p:cNvSpPr txBox="1"/>
          <p:nvPr/>
        </p:nvSpPr>
        <p:spPr>
          <a:xfrm>
            <a:off x="228599" y="403446"/>
            <a:ext cx="11492345" cy="5539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2746F8"/>
                </a:solidFill>
                <a:effectLst/>
                <a:uLnTx/>
                <a:uFillTx/>
                <a:latin typeface="Poppins" pitchFamily="2" charset="77"/>
                <a:ea typeface="+mn-ea"/>
                <a:cs typeface="Poppins" pitchFamily="2" charset="77"/>
              </a:rPr>
              <a:t>May 10</a:t>
            </a:r>
            <a:r>
              <a:rPr kumimoji="0" lang="en-US" sz="3600" b="1" i="0" u="none" strike="noStrike" kern="1200" cap="none" spc="0" normalizeH="0" baseline="30000" noProof="0" dirty="0" smtClean="0">
                <a:ln>
                  <a:noFill/>
                </a:ln>
                <a:solidFill>
                  <a:srgbClr val="2746F8"/>
                </a:solidFill>
                <a:effectLst/>
                <a:uLnTx/>
                <a:uFillTx/>
                <a:latin typeface="Poppins" pitchFamily="2" charset="77"/>
                <a:ea typeface="+mn-ea"/>
                <a:cs typeface="Poppins" pitchFamily="2" charset="77"/>
              </a:rPr>
              <a:t>th</a:t>
            </a:r>
            <a:r>
              <a:rPr kumimoji="0" lang="en-US" sz="3600" b="1" i="0" u="none" strike="noStrike" kern="1200" cap="none" spc="0" normalizeH="0" baseline="0" noProof="0" dirty="0" smtClean="0">
                <a:ln>
                  <a:noFill/>
                </a:ln>
                <a:solidFill>
                  <a:srgbClr val="2746F8"/>
                </a:solidFill>
                <a:effectLst/>
                <a:uLnTx/>
                <a:uFillTx/>
                <a:latin typeface="Poppins" pitchFamily="2" charset="77"/>
                <a:ea typeface="+mn-ea"/>
                <a:cs typeface="Poppins" pitchFamily="2" charset="77"/>
              </a:rPr>
              <a:t> 2023 NNRT Leadership Meeting</a:t>
            </a:r>
            <a:endParaRPr kumimoji="0" lang="en-US" sz="3600" b="1" i="0" u="none" strike="noStrike" kern="1200" cap="none" spc="0" normalizeH="0" baseline="0" noProof="0" dirty="0">
              <a:ln>
                <a:noFill/>
              </a:ln>
              <a:solidFill>
                <a:srgbClr val="2746F8"/>
              </a:solidFill>
              <a:effectLst/>
              <a:highlight>
                <a:srgbClr val="FFFF00"/>
              </a:highlight>
              <a:uLnTx/>
              <a:uFillTx/>
              <a:latin typeface="Poppins" pitchFamily="2" charset="77"/>
              <a:ea typeface="+mn-ea"/>
              <a:cs typeface="Poppins" pitchFamily="2" charset="77"/>
            </a:endParaRPr>
          </a:p>
        </p:txBody>
      </p:sp>
      <p:pic>
        <p:nvPicPr>
          <p:cNvPr id="3" name="Picture 2">
            <a:extLst>
              <a:ext uri="{FF2B5EF4-FFF2-40B4-BE49-F238E27FC236}">
                <a16:creationId xmlns:a16="http://schemas.microsoft.com/office/drawing/2014/main" id="{5719433A-BA3F-B0DD-8AC8-E18482C47D28}"/>
              </a:ext>
            </a:extLst>
          </p:cNvPr>
          <p:cNvPicPr>
            <a:picLocks noChangeAspect="1"/>
          </p:cNvPicPr>
          <p:nvPr/>
        </p:nvPicPr>
        <p:blipFill>
          <a:blip r:embed="rId3"/>
          <a:stretch>
            <a:fillRect/>
          </a:stretch>
        </p:blipFill>
        <p:spPr>
          <a:xfrm>
            <a:off x="228599" y="4994298"/>
            <a:ext cx="5040216" cy="1680072"/>
          </a:xfrm>
          <a:prstGeom prst="rect">
            <a:avLst/>
          </a:prstGeom>
        </p:spPr>
      </p:pic>
      <p:graphicFrame>
        <p:nvGraphicFramePr>
          <p:cNvPr id="6" name="Table 7">
            <a:extLst>
              <a:ext uri="{FF2B5EF4-FFF2-40B4-BE49-F238E27FC236}">
                <a16:creationId xmlns:a16="http://schemas.microsoft.com/office/drawing/2014/main" id="{FF40F69A-E6E8-15D7-EB48-9F308EF00764}"/>
              </a:ext>
            </a:extLst>
          </p:cNvPr>
          <p:cNvGraphicFramePr>
            <a:graphicFrameLocks noGrp="1"/>
          </p:cNvGraphicFramePr>
          <p:nvPr>
            <p:extLst/>
          </p:nvPr>
        </p:nvGraphicFramePr>
        <p:xfrm>
          <a:off x="228599" y="1122843"/>
          <a:ext cx="5245306" cy="3261360"/>
        </p:xfrm>
        <a:graphic>
          <a:graphicData uri="http://schemas.openxmlformats.org/drawingml/2006/table">
            <a:tbl>
              <a:tblPr firstRow="1" bandRow="1">
                <a:tableStyleId>{5C22544A-7EE6-4342-B048-85BDC9FD1C3A}</a:tableStyleId>
              </a:tblPr>
              <a:tblGrid>
                <a:gridCol w="5245306">
                  <a:extLst>
                    <a:ext uri="{9D8B030D-6E8A-4147-A177-3AD203B41FA5}">
                      <a16:colId xmlns:a16="http://schemas.microsoft.com/office/drawing/2014/main" val="3072909586"/>
                    </a:ext>
                  </a:extLst>
                </a:gridCol>
              </a:tblGrid>
              <a:tr h="370840">
                <a:tc>
                  <a:txBody>
                    <a:bodyPr/>
                    <a:lstStyle/>
                    <a:p>
                      <a:pPr algn="ctr"/>
                      <a:r>
                        <a:rPr lang="en-US" dirty="0">
                          <a:latin typeface="Poppins" panose="00000500000000000000" pitchFamily="2" charset="0"/>
                          <a:cs typeface="Poppins" panose="00000500000000000000" pitchFamily="2" charset="0"/>
                        </a:rPr>
                        <a:t>Special </a:t>
                      </a:r>
                      <a:r>
                        <a:rPr lang="en-US" dirty="0" smtClean="0">
                          <a:latin typeface="Poppins" panose="00000500000000000000" pitchFamily="2" charset="0"/>
                          <a:cs typeface="Poppins" panose="00000500000000000000" pitchFamily="2" charset="0"/>
                        </a:rPr>
                        <a:t>Guests</a:t>
                      </a:r>
                      <a:endParaRPr lang="en-US"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007497119"/>
                  </a:ext>
                </a:extLst>
              </a:tr>
              <a:tr h="370840">
                <a:tc>
                  <a:txBody>
                    <a:bodyPr/>
                    <a:lstStyle/>
                    <a:p>
                      <a:r>
                        <a:rPr lang="en-US" sz="1400" b="1" i="0" dirty="0">
                          <a:solidFill>
                            <a:srgbClr val="000000"/>
                          </a:solidFill>
                          <a:latin typeface="Poppins" panose="00000500000000000000" pitchFamily="2" charset="0"/>
                          <a:cs typeface="Poppins" panose="00000500000000000000" pitchFamily="2" charset="0"/>
                        </a:rPr>
                        <a:t>Health Resource Service Administration (HRSA)</a:t>
                      </a:r>
                    </a:p>
                  </a:txBody>
                  <a:tcPr/>
                </a:tc>
                <a:extLst>
                  <a:ext uri="{0D108BD9-81ED-4DB2-BD59-A6C34878D82A}">
                    <a16:rowId xmlns:a16="http://schemas.microsoft.com/office/drawing/2014/main" val="3456525929"/>
                  </a:ext>
                </a:extLst>
              </a:tr>
              <a:tr h="370840">
                <a:tc>
                  <a:txBody>
                    <a:bodyPr/>
                    <a:lstStyle/>
                    <a:p>
                      <a:r>
                        <a:rPr lang="en-US" sz="1400" b="1" dirty="0">
                          <a:solidFill>
                            <a:srgbClr val="000000"/>
                          </a:solidFill>
                          <a:latin typeface="Poppins" panose="00000500000000000000" pitchFamily="2" charset="0"/>
                          <a:cs typeface="Poppins" panose="00000500000000000000" pitchFamily="2" charset="0"/>
                        </a:rPr>
                        <a:t>National Cancer Institute (NCI)</a:t>
                      </a:r>
                    </a:p>
                  </a:txBody>
                  <a:tcPr/>
                </a:tc>
                <a:extLst>
                  <a:ext uri="{0D108BD9-81ED-4DB2-BD59-A6C34878D82A}">
                    <a16:rowId xmlns:a16="http://schemas.microsoft.com/office/drawing/2014/main" val="2522735500"/>
                  </a:ext>
                </a:extLst>
              </a:tr>
              <a:tr h="370840">
                <a:tc>
                  <a:txBody>
                    <a:bodyPr/>
                    <a:lstStyle/>
                    <a:p>
                      <a:r>
                        <a:rPr lang="en-US" sz="1400" b="1" dirty="0">
                          <a:solidFill>
                            <a:srgbClr val="000000"/>
                          </a:solidFill>
                          <a:latin typeface="Poppins" panose="00000500000000000000" pitchFamily="2" charset="0"/>
                          <a:cs typeface="Poppins" panose="00000500000000000000" pitchFamily="2" charset="0"/>
                        </a:rPr>
                        <a:t>Division of Cancer Prevention and Control </a:t>
                      </a:r>
                    </a:p>
                    <a:p>
                      <a:r>
                        <a:rPr lang="en-US" sz="1400" b="1" dirty="0">
                          <a:solidFill>
                            <a:srgbClr val="000000"/>
                          </a:solidFill>
                          <a:latin typeface="Poppins" panose="00000500000000000000" pitchFamily="2" charset="0"/>
                          <a:cs typeface="Poppins" panose="00000500000000000000" pitchFamily="2" charset="0"/>
                        </a:rPr>
                        <a:t>Centers for Disease Control and Prevention (CDC)</a:t>
                      </a:r>
                    </a:p>
                  </a:txBody>
                  <a:tcPr/>
                </a:tc>
                <a:extLst>
                  <a:ext uri="{0D108BD9-81ED-4DB2-BD59-A6C34878D82A}">
                    <a16:rowId xmlns:a16="http://schemas.microsoft.com/office/drawing/2014/main" val="10207845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solidFill>
                            <a:srgbClr val="000000"/>
                          </a:solidFill>
                          <a:latin typeface="Poppins" panose="00000500000000000000" pitchFamily="2" charset="0"/>
                          <a:cs typeface="Poppins" panose="00000500000000000000" pitchFamily="2" charset="0"/>
                        </a:rPr>
                        <a:t>National Comprehensive Cancer Network (NCCN)</a:t>
                      </a:r>
                    </a:p>
                  </a:txBody>
                  <a:tcPr/>
                </a:tc>
                <a:extLst>
                  <a:ext uri="{0D108BD9-81ED-4DB2-BD59-A6C34878D82A}">
                    <a16:rowId xmlns:a16="http://schemas.microsoft.com/office/drawing/2014/main" val="4202457485"/>
                  </a:ext>
                </a:extLst>
              </a:tr>
              <a:tr h="370840">
                <a:tc>
                  <a:txBody>
                    <a:bodyPr/>
                    <a:lstStyle/>
                    <a:p>
                      <a:pPr marL="0" indent="0">
                        <a:buFont typeface="Arial" panose="020B0604020202020204" pitchFamily="34" charset="0"/>
                        <a:buNone/>
                      </a:pPr>
                      <a:r>
                        <a:rPr lang="en-US" sz="1400" b="1" dirty="0">
                          <a:solidFill>
                            <a:srgbClr val="000000"/>
                          </a:solidFill>
                          <a:latin typeface="Poppins" panose="00000500000000000000" pitchFamily="2" charset="0"/>
                          <a:cs typeface="Poppins" panose="00000500000000000000" pitchFamily="2" charset="0"/>
                        </a:rPr>
                        <a:t>American Society of Clinical Oncology (ACSO)</a:t>
                      </a:r>
                    </a:p>
                  </a:txBody>
                  <a:tcPr/>
                </a:tc>
                <a:extLst>
                  <a:ext uri="{0D108BD9-81ED-4DB2-BD59-A6C34878D82A}">
                    <a16:rowId xmlns:a16="http://schemas.microsoft.com/office/drawing/2014/main" val="4152527547"/>
                  </a:ext>
                </a:extLst>
              </a:tr>
              <a:tr h="370840">
                <a:tc>
                  <a:txBody>
                    <a:bodyPr/>
                    <a:lstStyle/>
                    <a:p>
                      <a:pPr marL="0" indent="0">
                        <a:buFont typeface="Arial" panose="020B0604020202020204" pitchFamily="34" charset="0"/>
                        <a:buNone/>
                      </a:pPr>
                      <a:r>
                        <a:rPr lang="en-US" sz="1400" b="1" i="0" dirty="0">
                          <a:solidFill>
                            <a:srgbClr val="000000"/>
                          </a:solidFill>
                          <a:latin typeface="Poppins" panose="00000500000000000000" pitchFamily="2" charset="0"/>
                          <a:cs typeface="Poppins" panose="00000500000000000000" pitchFamily="2" charset="0"/>
                        </a:rPr>
                        <a:t>Association of Community Cancer Centers (ACCC)</a:t>
                      </a:r>
                    </a:p>
                  </a:txBody>
                  <a:tcPr/>
                </a:tc>
                <a:extLst>
                  <a:ext uri="{0D108BD9-81ED-4DB2-BD59-A6C34878D82A}">
                    <a16:rowId xmlns:a16="http://schemas.microsoft.com/office/drawing/2014/main" val="3581640024"/>
                  </a:ext>
                </a:extLst>
              </a:tr>
              <a:tr h="370840">
                <a:tc>
                  <a:txBody>
                    <a:bodyPr/>
                    <a:lstStyle/>
                    <a:p>
                      <a:r>
                        <a:rPr lang="en-US" sz="1400" b="1" dirty="0">
                          <a:latin typeface="Poppins" panose="00000500000000000000" pitchFamily="2" charset="0"/>
                          <a:cs typeface="Poppins" panose="00000500000000000000" pitchFamily="2" charset="0"/>
                        </a:rPr>
                        <a:t>American Cancer Society Extramural and Intermural Health Science Research </a:t>
                      </a:r>
                    </a:p>
                  </a:txBody>
                  <a:tcPr/>
                </a:tc>
                <a:extLst>
                  <a:ext uri="{0D108BD9-81ED-4DB2-BD59-A6C34878D82A}">
                    <a16:rowId xmlns:a16="http://schemas.microsoft.com/office/drawing/2014/main" val="2037885378"/>
                  </a:ext>
                </a:extLst>
              </a:tr>
            </a:tbl>
          </a:graphicData>
        </a:graphic>
      </p:graphicFrame>
      <p:graphicFrame>
        <p:nvGraphicFramePr>
          <p:cNvPr id="2" name="Table 4">
            <a:extLst>
              <a:ext uri="{FF2B5EF4-FFF2-40B4-BE49-F238E27FC236}">
                <a16:creationId xmlns:a16="http://schemas.microsoft.com/office/drawing/2014/main" id="{16ED4B7E-65F8-52ED-419B-CE2D2A145D41}"/>
              </a:ext>
            </a:extLst>
          </p:cNvPr>
          <p:cNvGraphicFramePr>
            <a:graphicFrameLocks noGrp="1"/>
          </p:cNvGraphicFramePr>
          <p:nvPr>
            <p:extLst/>
          </p:nvPr>
        </p:nvGraphicFramePr>
        <p:xfrm>
          <a:off x="6332306" y="1040650"/>
          <a:ext cx="4599398" cy="5633720"/>
        </p:xfrm>
        <a:graphic>
          <a:graphicData uri="http://schemas.openxmlformats.org/drawingml/2006/table">
            <a:tbl>
              <a:tblPr firstRow="1" bandRow="1">
                <a:tableStyleId>{5C22544A-7EE6-4342-B048-85BDC9FD1C3A}</a:tableStyleId>
              </a:tblPr>
              <a:tblGrid>
                <a:gridCol w="4599398">
                  <a:extLst>
                    <a:ext uri="{9D8B030D-6E8A-4147-A177-3AD203B41FA5}">
                      <a16:colId xmlns:a16="http://schemas.microsoft.com/office/drawing/2014/main" val="744651979"/>
                    </a:ext>
                  </a:extLst>
                </a:gridCol>
              </a:tblGrid>
              <a:tr h="370840">
                <a:tc>
                  <a:txBody>
                    <a:bodyPr/>
                    <a:lstStyle/>
                    <a:p>
                      <a:pPr algn="ctr"/>
                      <a:r>
                        <a:rPr lang="en-US" sz="1400" b="1" dirty="0">
                          <a:latin typeface="Poppins" panose="00000500000000000000" pitchFamily="2" charset="0"/>
                          <a:cs typeface="Poppins" panose="00000500000000000000" pitchFamily="2" charset="0"/>
                        </a:rPr>
                        <a:t>NNRT Steering Committee</a:t>
                      </a:r>
                    </a:p>
                  </a:txBody>
                  <a:tcPr/>
                </a:tc>
                <a:extLst>
                  <a:ext uri="{0D108BD9-81ED-4DB2-BD59-A6C34878D82A}">
                    <a16:rowId xmlns:a16="http://schemas.microsoft.com/office/drawing/2014/main" val="903600545"/>
                  </a:ext>
                </a:extLst>
              </a:tr>
              <a:tr h="370840">
                <a:tc>
                  <a:txBody>
                    <a:bodyPr/>
                    <a:lstStyle/>
                    <a:p>
                      <a:r>
                        <a:rPr lang="en-US" sz="1400" b="1" dirty="0">
                          <a:latin typeface="Poppins" panose="00000500000000000000" pitchFamily="2" charset="0"/>
                          <a:cs typeface="Poppins" panose="00000500000000000000" pitchFamily="2" charset="0"/>
                        </a:rPr>
                        <a:t>University of Colorado</a:t>
                      </a:r>
                    </a:p>
                  </a:txBody>
                  <a:tcPr/>
                </a:tc>
                <a:extLst>
                  <a:ext uri="{0D108BD9-81ED-4DB2-BD59-A6C34878D82A}">
                    <a16:rowId xmlns:a16="http://schemas.microsoft.com/office/drawing/2014/main" val="1097137219"/>
                  </a:ext>
                </a:extLst>
              </a:tr>
              <a:tr h="370840">
                <a:tc>
                  <a:txBody>
                    <a:bodyPr/>
                    <a:lstStyle/>
                    <a:p>
                      <a:r>
                        <a:rPr lang="en-US" sz="1400" b="1" dirty="0">
                          <a:latin typeface="Poppins" panose="00000500000000000000" pitchFamily="2" charset="0"/>
                          <a:cs typeface="Poppins" panose="00000500000000000000" pitchFamily="2" charset="0"/>
                        </a:rPr>
                        <a:t>Fox Chase Cancer Center</a:t>
                      </a:r>
                    </a:p>
                  </a:txBody>
                  <a:tcPr/>
                </a:tc>
                <a:extLst>
                  <a:ext uri="{0D108BD9-81ED-4DB2-BD59-A6C34878D82A}">
                    <a16:rowId xmlns:a16="http://schemas.microsoft.com/office/drawing/2014/main" val="1092393046"/>
                  </a:ext>
                </a:extLst>
              </a:tr>
              <a:tr h="370840">
                <a:tc>
                  <a:txBody>
                    <a:bodyPr/>
                    <a:lstStyle/>
                    <a:p>
                      <a:r>
                        <a:rPr lang="en-US" sz="1400" b="1" dirty="0">
                          <a:latin typeface="Poppins" panose="00000500000000000000" pitchFamily="2" charset="0"/>
                          <a:cs typeface="Poppins" panose="00000500000000000000" pitchFamily="2" charset="0"/>
                        </a:rPr>
                        <a:t>Boston University – Boston Medical Center</a:t>
                      </a:r>
                    </a:p>
                  </a:txBody>
                  <a:tcPr/>
                </a:tc>
                <a:extLst>
                  <a:ext uri="{0D108BD9-81ED-4DB2-BD59-A6C34878D82A}">
                    <a16:rowId xmlns:a16="http://schemas.microsoft.com/office/drawing/2014/main" val="3075784137"/>
                  </a:ext>
                </a:extLst>
              </a:tr>
              <a:tr h="370840">
                <a:tc>
                  <a:txBody>
                    <a:bodyPr/>
                    <a:lstStyle/>
                    <a:p>
                      <a:r>
                        <a:rPr lang="en-US" sz="1400" b="1" dirty="0">
                          <a:latin typeface="Poppins" panose="00000500000000000000" pitchFamily="2" charset="0"/>
                          <a:cs typeface="Poppins" panose="00000500000000000000" pitchFamily="2" charset="0"/>
                        </a:rPr>
                        <a:t>Ohio State University James Cancer Center</a:t>
                      </a:r>
                    </a:p>
                  </a:txBody>
                  <a:tcPr/>
                </a:tc>
                <a:extLst>
                  <a:ext uri="{0D108BD9-81ED-4DB2-BD59-A6C34878D82A}">
                    <a16:rowId xmlns:a16="http://schemas.microsoft.com/office/drawing/2014/main" val="3093613102"/>
                  </a:ext>
                </a:extLst>
              </a:tr>
              <a:tr h="370840">
                <a:tc>
                  <a:txBody>
                    <a:bodyPr/>
                    <a:lstStyle/>
                    <a:p>
                      <a:r>
                        <a:rPr lang="en-US" sz="1400" b="1" dirty="0">
                          <a:latin typeface="Poppins" panose="00000500000000000000" pitchFamily="2" charset="0"/>
                          <a:cs typeface="Poppins" panose="00000500000000000000" pitchFamily="2" charset="0"/>
                        </a:rPr>
                        <a:t>University of Illinois Cancer Center</a:t>
                      </a:r>
                    </a:p>
                  </a:txBody>
                  <a:tcPr/>
                </a:tc>
                <a:extLst>
                  <a:ext uri="{0D108BD9-81ED-4DB2-BD59-A6C34878D82A}">
                    <a16:rowId xmlns:a16="http://schemas.microsoft.com/office/drawing/2014/main" val="918551727"/>
                  </a:ext>
                </a:extLst>
              </a:tr>
              <a:tr h="370840">
                <a:tc>
                  <a:txBody>
                    <a:bodyPr/>
                    <a:lstStyle/>
                    <a:p>
                      <a:r>
                        <a:rPr lang="en-US" sz="1400" b="1" dirty="0">
                          <a:latin typeface="Poppins" panose="00000500000000000000" pitchFamily="2" charset="0"/>
                          <a:cs typeface="Poppins" panose="00000500000000000000" pitchFamily="2" charset="0"/>
                        </a:rPr>
                        <a:t>American College of Surgeons</a:t>
                      </a:r>
                    </a:p>
                  </a:txBody>
                  <a:tcPr/>
                </a:tc>
                <a:extLst>
                  <a:ext uri="{0D108BD9-81ED-4DB2-BD59-A6C34878D82A}">
                    <a16:rowId xmlns:a16="http://schemas.microsoft.com/office/drawing/2014/main" val="482658780"/>
                  </a:ext>
                </a:extLst>
              </a:tr>
              <a:tr h="370840">
                <a:tc>
                  <a:txBody>
                    <a:bodyPr/>
                    <a:lstStyle/>
                    <a:p>
                      <a:r>
                        <a:rPr lang="en-US" sz="1400" b="1" dirty="0">
                          <a:latin typeface="Poppins" panose="00000500000000000000" pitchFamily="2" charset="0"/>
                          <a:cs typeface="Poppins" panose="00000500000000000000" pitchFamily="2" charset="0"/>
                        </a:rPr>
                        <a:t>Duke Cancer Institute</a:t>
                      </a:r>
                    </a:p>
                    <a:p>
                      <a:endParaRPr lang="en-US" sz="1400" b="1"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539588661"/>
                  </a:ext>
                </a:extLst>
              </a:tr>
              <a:tr h="370840">
                <a:tc>
                  <a:txBody>
                    <a:bodyPr/>
                    <a:lstStyle/>
                    <a:p>
                      <a:r>
                        <a:rPr lang="en-US" sz="1400" b="1" dirty="0">
                          <a:latin typeface="Poppins" panose="00000500000000000000" pitchFamily="2" charset="0"/>
                          <a:cs typeface="Poppins" panose="00000500000000000000" pitchFamily="2" charset="0"/>
                        </a:rPr>
                        <a:t>Academy of Oncology Nurse &amp; Patient Navigators</a:t>
                      </a:r>
                    </a:p>
                  </a:txBody>
                  <a:tcPr/>
                </a:tc>
                <a:extLst>
                  <a:ext uri="{0D108BD9-81ED-4DB2-BD59-A6C34878D82A}">
                    <a16:rowId xmlns:a16="http://schemas.microsoft.com/office/drawing/2014/main" val="1527188321"/>
                  </a:ext>
                </a:extLst>
              </a:tr>
              <a:tr h="370840">
                <a:tc>
                  <a:txBody>
                    <a:bodyPr/>
                    <a:lstStyle/>
                    <a:p>
                      <a:r>
                        <a:rPr lang="en-US" sz="1400" b="1" dirty="0">
                          <a:latin typeface="Poppins" panose="00000500000000000000" pitchFamily="2" charset="0"/>
                          <a:cs typeface="Poppins" panose="00000500000000000000" pitchFamily="2" charset="0"/>
                        </a:rPr>
                        <a:t>Center for Health Law and Policy Innovation, Harvard Law School</a:t>
                      </a:r>
                    </a:p>
                  </a:txBody>
                  <a:tcPr/>
                </a:tc>
                <a:extLst>
                  <a:ext uri="{0D108BD9-81ED-4DB2-BD59-A6C34878D82A}">
                    <a16:rowId xmlns:a16="http://schemas.microsoft.com/office/drawing/2014/main" val="3844350422"/>
                  </a:ext>
                </a:extLst>
              </a:tr>
              <a:tr h="370840">
                <a:tc>
                  <a:txBody>
                    <a:bodyPr/>
                    <a:lstStyle/>
                    <a:p>
                      <a:r>
                        <a:rPr lang="en-US" sz="1400" b="1" dirty="0">
                          <a:latin typeface="Poppins" panose="00000500000000000000" pitchFamily="2" charset="0"/>
                          <a:cs typeface="Poppins" panose="00000500000000000000" pitchFamily="2" charset="0"/>
                        </a:rPr>
                        <a:t>Sanofi</a:t>
                      </a:r>
                    </a:p>
                  </a:txBody>
                  <a:tcPr/>
                </a:tc>
                <a:extLst>
                  <a:ext uri="{0D108BD9-81ED-4DB2-BD59-A6C34878D82A}">
                    <a16:rowId xmlns:a16="http://schemas.microsoft.com/office/drawing/2014/main" val="3276981979"/>
                  </a:ext>
                </a:extLst>
              </a:tr>
              <a:tr h="370840">
                <a:tc>
                  <a:txBody>
                    <a:bodyPr/>
                    <a:lstStyle/>
                    <a:p>
                      <a:r>
                        <a:rPr lang="en-US" sz="1400" b="1" dirty="0">
                          <a:latin typeface="Poppins" panose="00000500000000000000" pitchFamily="2" charset="0"/>
                          <a:cs typeface="Poppins" panose="00000500000000000000" pitchFamily="2" charset="0"/>
                        </a:rPr>
                        <a:t> HCA Virginia Health System</a:t>
                      </a:r>
                    </a:p>
                  </a:txBody>
                  <a:tcPr/>
                </a:tc>
                <a:extLst>
                  <a:ext uri="{0D108BD9-81ED-4DB2-BD59-A6C34878D82A}">
                    <a16:rowId xmlns:a16="http://schemas.microsoft.com/office/drawing/2014/main" val="2717901485"/>
                  </a:ext>
                </a:extLst>
              </a:tr>
              <a:tr h="370840">
                <a:tc>
                  <a:txBody>
                    <a:bodyPr/>
                    <a:lstStyle/>
                    <a:p>
                      <a:r>
                        <a:rPr lang="en-US" sz="1400" b="1" dirty="0">
                          <a:latin typeface="Poppins" panose="00000500000000000000" pitchFamily="2" charset="0"/>
                          <a:cs typeface="Poppins" panose="00000500000000000000" pitchFamily="2" charset="0"/>
                        </a:rPr>
                        <a:t>Advancing Synergy</a:t>
                      </a:r>
                    </a:p>
                  </a:txBody>
                  <a:tcPr/>
                </a:tc>
                <a:extLst>
                  <a:ext uri="{0D108BD9-81ED-4DB2-BD59-A6C34878D82A}">
                    <a16:rowId xmlns:a16="http://schemas.microsoft.com/office/drawing/2014/main" val="1258493593"/>
                  </a:ext>
                </a:extLst>
              </a:tr>
              <a:tr h="370840">
                <a:tc>
                  <a:txBody>
                    <a:bodyPr/>
                    <a:lstStyle/>
                    <a:p>
                      <a:r>
                        <a:rPr lang="en-US" sz="1400" b="1" dirty="0">
                          <a:latin typeface="Poppins" panose="00000500000000000000" pitchFamily="2" charset="0"/>
                          <a:cs typeface="Poppins" panose="00000500000000000000" pitchFamily="2" charset="0"/>
                        </a:rPr>
                        <a:t>Native American Cancer Research Corporation</a:t>
                      </a:r>
                    </a:p>
                  </a:txBody>
                  <a:tcPr/>
                </a:tc>
                <a:extLst>
                  <a:ext uri="{0D108BD9-81ED-4DB2-BD59-A6C34878D82A}">
                    <a16:rowId xmlns:a16="http://schemas.microsoft.com/office/drawing/2014/main" val="2852791945"/>
                  </a:ext>
                </a:extLst>
              </a:tr>
            </a:tbl>
          </a:graphicData>
        </a:graphic>
      </p:graphicFrame>
    </p:spTree>
    <p:extLst>
      <p:ext uri="{BB962C8B-B14F-4D97-AF65-F5344CB8AC3E}">
        <p14:creationId xmlns:p14="http://schemas.microsoft.com/office/powerpoint/2010/main" val="29926160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81050" y="131278"/>
            <a:ext cx="10515600" cy="1325563"/>
          </a:xfrm>
        </p:spPr>
        <p:txBody>
          <a:bodyPr/>
          <a:lstStyle/>
          <a:p>
            <a:r>
              <a:rPr lang="en-US" altLang="en-US" b="1" dirty="0"/>
              <a:t>Final </a:t>
            </a:r>
            <a:r>
              <a:rPr lang="en-US" altLang="en-US" b="1" dirty="0" smtClean="0"/>
              <a:t>Thoughts</a:t>
            </a:r>
            <a:endParaRPr lang="en-US" altLang="en-US" b="1" dirty="0"/>
          </a:p>
        </p:txBody>
      </p:sp>
      <p:sp>
        <p:nvSpPr>
          <p:cNvPr id="54275" name="Rectangle 3"/>
          <p:cNvSpPr>
            <a:spLocks noGrp="1" noChangeArrowheads="1"/>
          </p:cNvSpPr>
          <p:nvPr>
            <p:ph type="body" idx="1"/>
          </p:nvPr>
        </p:nvSpPr>
        <p:spPr>
          <a:xfrm>
            <a:off x="781050" y="1456841"/>
            <a:ext cx="11087100" cy="5098942"/>
          </a:xfrm>
        </p:spPr>
        <p:txBody>
          <a:bodyPr>
            <a:noAutofit/>
          </a:bodyPr>
          <a:lstStyle/>
          <a:p>
            <a:pPr>
              <a:lnSpc>
                <a:spcPct val="100000"/>
              </a:lnSpc>
            </a:pPr>
            <a:r>
              <a:rPr lang="en-US" dirty="0" smtClean="0"/>
              <a:t>Translating scientific evidence into everyday clinical practice is necessary to achieve health equity</a:t>
            </a:r>
          </a:p>
          <a:p>
            <a:pPr>
              <a:lnSpc>
                <a:spcPct val="100000"/>
              </a:lnSpc>
            </a:pPr>
            <a:r>
              <a:rPr lang="en-US" dirty="0" smtClean="0"/>
              <a:t>Success depends upon:</a:t>
            </a:r>
            <a:endParaRPr lang="en-US" dirty="0"/>
          </a:p>
          <a:p>
            <a:pPr lvl="1">
              <a:lnSpc>
                <a:spcPct val="100000"/>
              </a:lnSpc>
              <a:buFont typeface="Wingdings" panose="05000000000000000000" pitchFamily="2" charset="2"/>
              <a:buChar char="ü"/>
            </a:pPr>
            <a:r>
              <a:rPr lang="en-US" dirty="0" smtClean="0"/>
              <a:t>Diverse stakeholder engagement and longitudinal commitment</a:t>
            </a:r>
          </a:p>
          <a:p>
            <a:pPr lvl="1">
              <a:lnSpc>
                <a:spcPct val="100000"/>
              </a:lnSpc>
              <a:buFont typeface="Wingdings" panose="05000000000000000000" pitchFamily="2" charset="2"/>
              <a:buChar char="ü"/>
            </a:pPr>
            <a:r>
              <a:rPr lang="en-US" altLang="en-US" dirty="0" smtClean="0"/>
              <a:t>Multi-level approaches that target the layered health care system</a:t>
            </a:r>
          </a:p>
          <a:p>
            <a:pPr lvl="1">
              <a:lnSpc>
                <a:spcPct val="100000"/>
              </a:lnSpc>
              <a:buFont typeface="Wingdings" panose="05000000000000000000" pitchFamily="2" charset="2"/>
              <a:buChar char="ü"/>
            </a:pPr>
            <a:r>
              <a:rPr lang="en-US" dirty="0" smtClean="0"/>
              <a:t>Rigorous, </a:t>
            </a:r>
            <a:r>
              <a:rPr lang="en-US" dirty="0"/>
              <a:t>i</a:t>
            </a:r>
            <a:r>
              <a:rPr lang="en-US" dirty="0" smtClean="0"/>
              <a:t>ntentional </a:t>
            </a:r>
            <a:r>
              <a:rPr lang="en-US" dirty="0"/>
              <a:t>and iterative implementation </a:t>
            </a:r>
            <a:r>
              <a:rPr lang="en-US" dirty="0" smtClean="0"/>
              <a:t>strategies</a:t>
            </a:r>
            <a:endParaRPr lang="en-US" altLang="en-US" dirty="0" smtClean="0"/>
          </a:p>
          <a:p>
            <a:pPr>
              <a:lnSpc>
                <a:spcPct val="100000"/>
              </a:lnSpc>
            </a:pPr>
            <a:r>
              <a:rPr lang="en-US" altLang="en-US" dirty="0" smtClean="0"/>
              <a:t>Sustainability is much more than just funding: it requires ongoing partnership to address persistent obstacles to sustain best practices</a:t>
            </a:r>
          </a:p>
          <a:p>
            <a:pPr>
              <a:lnSpc>
                <a:spcPct val="100000"/>
              </a:lnSpc>
            </a:pPr>
            <a:r>
              <a:rPr lang="en-US" altLang="en-US" dirty="0" smtClean="0">
                <a:solidFill>
                  <a:srgbClr val="FF0000"/>
                </a:solidFill>
                <a:sym typeface="Wingdings" panose="05000000000000000000" pitchFamily="2" charset="2"/>
              </a:rPr>
              <a:t>Our collective privilege and positionality as a safety net academic medical center make us uniquely poised to advance health equity </a:t>
            </a:r>
            <a:r>
              <a:rPr lang="en-US" altLang="en-US" dirty="0" smtClean="0">
                <a:sym typeface="Wingdings" panose="05000000000000000000" pitchFamily="2" charset="2"/>
              </a:rPr>
              <a:t></a:t>
            </a:r>
            <a:endParaRPr lang="en-US" altLang="en-US" dirty="0"/>
          </a:p>
        </p:txBody>
      </p:sp>
    </p:spTree>
    <p:extLst>
      <p:ext uri="{BB962C8B-B14F-4D97-AF65-F5344CB8AC3E}">
        <p14:creationId xmlns:p14="http://schemas.microsoft.com/office/powerpoint/2010/main" val="1586047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944203" y="2523364"/>
            <a:ext cx="7738461"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5" name="Text Box 4"/>
          <p:cNvSpPr txBox="1">
            <a:spLocks noChangeArrowheads="1"/>
          </p:cNvSpPr>
          <p:nvPr/>
        </p:nvSpPr>
        <p:spPr bwMode="auto">
          <a:xfrm>
            <a:off x="3881010" y="3419640"/>
            <a:ext cx="7801654" cy="1175706"/>
          </a:xfrm>
          <a:prstGeom prst="rect">
            <a:avLst/>
          </a:prstGeom>
          <a:noFill/>
          <a:ln w="9525">
            <a:noFill/>
            <a:miter lim="800000"/>
            <a:headEnd/>
            <a:tailEnd/>
          </a:ln>
        </p:spPr>
        <p:txBody>
          <a:bodyPr wrap="square">
            <a:spAutoFit/>
          </a:bodyPr>
          <a:lstStyle/>
          <a:p>
            <a:pPr algn="ctr">
              <a:lnSpc>
                <a:spcPct val="110000"/>
              </a:lnSpc>
              <a:spcBef>
                <a:spcPct val="50000"/>
              </a:spcBef>
            </a:pPr>
            <a:r>
              <a:rPr lang="en-US" altLang="en-US" sz="3200" dirty="0" smtClean="0">
                <a:solidFill>
                  <a:srgbClr val="000000"/>
                </a:solidFill>
                <a:sym typeface="Wingdings" pitchFamily="2" charset="2"/>
              </a:rPr>
              <a:t>Critical </a:t>
            </a:r>
            <a:r>
              <a:rPr lang="en-US" altLang="en-US" sz="3200" i="1" dirty="0">
                <a:solidFill>
                  <a:srgbClr val="FF0000"/>
                </a:solidFill>
                <a:sym typeface="Wingdings" pitchFamily="2" charset="2"/>
              </a:rPr>
              <a:t>disconnect</a:t>
            </a:r>
            <a:r>
              <a:rPr lang="en-US" altLang="en-US" sz="3200" dirty="0">
                <a:solidFill>
                  <a:srgbClr val="000000"/>
                </a:solidFill>
                <a:sym typeface="Wingdings" pitchFamily="2" charset="2"/>
              </a:rPr>
              <a:t> between cancer discoveries </a:t>
            </a:r>
            <a:r>
              <a:rPr lang="en-US" altLang="en-US" sz="3200" dirty="0" smtClean="0">
                <a:solidFill>
                  <a:srgbClr val="000000"/>
                </a:solidFill>
                <a:sym typeface="Wingdings" pitchFamily="2" charset="2"/>
              </a:rPr>
              <a:t>and </a:t>
            </a:r>
            <a:r>
              <a:rPr lang="en-US" altLang="en-US" sz="3200" dirty="0">
                <a:solidFill>
                  <a:srgbClr val="000000"/>
                </a:solidFill>
                <a:sym typeface="Wingdings" pitchFamily="2" charset="2"/>
              </a:rPr>
              <a:t>care delivery to all </a:t>
            </a:r>
            <a:r>
              <a:rPr lang="en-US" altLang="en-US" sz="3200" dirty="0" smtClean="0">
                <a:solidFill>
                  <a:srgbClr val="000000"/>
                </a:solidFill>
                <a:sym typeface="Wingdings" pitchFamily="2" charset="2"/>
              </a:rPr>
              <a:t>patients*</a:t>
            </a:r>
            <a:endParaRPr lang="en-US" altLang="en-US" sz="3200" dirty="0">
              <a:solidFill>
                <a:srgbClr val="000000"/>
              </a:solidFill>
              <a:sym typeface="Wingdings" pitchFamily="2" charset="2"/>
            </a:endParaRPr>
          </a:p>
        </p:txBody>
      </p:sp>
      <p:sp>
        <p:nvSpPr>
          <p:cNvPr id="18437" name="Text Box 6"/>
          <p:cNvSpPr txBox="1">
            <a:spLocks noChangeArrowheads="1"/>
          </p:cNvSpPr>
          <p:nvPr/>
        </p:nvSpPr>
        <p:spPr bwMode="auto">
          <a:xfrm>
            <a:off x="4109614" y="2640061"/>
            <a:ext cx="1492250" cy="369332"/>
          </a:xfrm>
          <a:prstGeom prst="rect">
            <a:avLst/>
          </a:prstGeom>
          <a:noFill/>
          <a:ln w="9525">
            <a:noFill/>
            <a:miter lim="800000"/>
            <a:headEnd/>
            <a:tailEnd/>
          </a:ln>
        </p:spPr>
        <p:txBody>
          <a:bodyPr>
            <a:spAutoFit/>
          </a:bodyPr>
          <a:lstStyle/>
          <a:p>
            <a:pPr algn="ctr"/>
            <a:r>
              <a:rPr lang="en-US" altLang="en-US" dirty="0">
                <a:solidFill>
                  <a:srgbClr val="E6FFFF"/>
                </a:solidFill>
                <a:latin typeface="Verdana" pitchFamily="34" charset="0"/>
                <a:sym typeface="Wingdings" pitchFamily="2" charset="2"/>
              </a:rPr>
              <a:t>Discovery</a:t>
            </a:r>
          </a:p>
        </p:txBody>
      </p:sp>
      <p:sp>
        <p:nvSpPr>
          <p:cNvPr id="18438" name="Text Box 7"/>
          <p:cNvSpPr txBox="1">
            <a:spLocks noChangeArrowheads="1"/>
          </p:cNvSpPr>
          <p:nvPr/>
        </p:nvSpPr>
        <p:spPr bwMode="auto">
          <a:xfrm>
            <a:off x="6246568" y="2665269"/>
            <a:ext cx="1785938" cy="369332"/>
          </a:xfrm>
          <a:prstGeom prst="rect">
            <a:avLst/>
          </a:prstGeom>
          <a:noFill/>
          <a:ln w="9525">
            <a:noFill/>
            <a:miter lim="800000"/>
            <a:headEnd/>
            <a:tailEnd/>
          </a:ln>
        </p:spPr>
        <p:txBody>
          <a:bodyPr>
            <a:spAutoFit/>
          </a:bodyPr>
          <a:lstStyle/>
          <a:p>
            <a:pPr algn="ctr"/>
            <a:r>
              <a:rPr lang="en-US" altLang="en-US" dirty="0">
                <a:solidFill>
                  <a:srgbClr val="E6FFFF"/>
                </a:solidFill>
                <a:latin typeface="Verdana" pitchFamily="34" charset="0"/>
                <a:sym typeface="Wingdings" pitchFamily="2" charset="2"/>
              </a:rPr>
              <a:t>Development</a:t>
            </a:r>
          </a:p>
        </p:txBody>
      </p:sp>
      <p:sp>
        <p:nvSpPr>
          <p:cNvPr id="18439" name="Text Box 8"/>
          <p:cNvSpPr txBox="1">
            <a:spLocks noChangeArrowheads="1"/>
          </p:cNvSpPr>
          <p:nvPr/>
        </p:nvSpPr>
        <p:spPr bwMode="auto">
          <a:xfrm>
            <a:off x="10014968" y="2665269"/>
            <a:ext cx="1306513" cy="369332"/>
          </a:xfrm>
          <a:prstGeom prst="rect">
            <a:avLst/>
          </a:prstGeom>
          <a:noFill/>
          <a:ln w="9525">
            <a:noFill/>
            <a:miter lim="800000"/>
            <a:headEnd/>
            <a:tailEnd/>
          </a:ln>
        </p:spPr>
        <p:txBody>
          <a:bodyPr>
            <a:spAutoFit/>
          </a:bodyPr>
          <a:lstStyle/>
          <a:p>
            <a:pPr algn="ctr"/>
            <a:r>
              <a:rPr lang="en-US" altLang="en-US" dirty="0">
                <a:solidFill>
                  <a:schemeClr val="bg1"/>
                </a:solidFill>
                <a:latin typeface="Verdana" pitchFamily="34" charset="0"/>
                <a:sym typeface="Wingdings" pitchFamily="2" charset="2"/>
              </a:rPr>
              <a:t>Delivery</a:t>
            </a:r>
          </a:p>
        </p:txBody>
      </p:sp>
      <p:sp>
        <p:nvSpPr>
          <p:cNvPr id="4" name="Multiply 3"/>
          <p:cNvSpPr/>
          <p:nvPr/>
        </p:nvSpPr>
        <p:spPr>
          <a:xfrm>
            <a:off x="8376075" y="2229813"/>
            <a:ext cx="1277709" cy="118982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2"/>
          <p:cNvSpPr txBox="1">
            <a:spLocks noChangeArrowheads="1"/>
          </p:cNvSpPr>
          <p:nvPr/>
        </p:nvSpPr>
        <p:spPr>
          <a:xfrm>
            <a:off x="1223682" y="283696"/>
            <a:ext cx="974463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i="1" dirty="0" smtClean="0">
                <a:solidFill>
                  <a:srgbClr val="C00000"/>
                </a:solidFill>
              </a:rPr>
              <a:t>The Problem</a:t>
            </a:r>
            <a:r>
              <a:rPr lang="en-US" altLang="en-US" sz="4000" b="1" dirty="0" smtClean="0">
                <a:solidFill>
                  <a:srgbClr val="C00000"/>
                </a:solidFill>
              </a:rPr>
              <a:t>: Care Delivery Disparities*</a:t>
            </a:r>
            <a:endParaRPr lang="en-US" altLang="en-US" sz="4000" b="1" dirty="0">
              <a:solidFill>
                <a:srgbClr val="C00000"/>
              </a:solidFill>
            </a:endParaRPr>
          </a:p>
        </p:txBody>
      </p:sp>
      <p:sp>
        <p:nvSpPr>
          <p:cNvPr id="3" name="TextBox 2"/>
          <p:cNvSpPr txBox="1"/>
          <p:nvPr/>
        </p:nvSpPr>
        <p:spPr>
          <a:xfrm>
            <a:off x="5849258" y="6211669"/>
            <a:ext cx="6078764" cy="646331"/>
          </a:xfrm>
          <a:prstGeom prst="rect">
            <a:avLst/>
          </a:prstGeom>
          <a:noFill/>
        </p:spPr>
        <p:txBody>
          <a:bodyPr wrap="square" rtlCol="0">
            <a:spAutoFit/>
          </a:bodyPr>
          <a:lstStyle/>
          <a:p>
            <a:r>
              <a:rPr lang="en-US" dirty="0" smtClean="0"/>
              <a:t>*2013 </a:t>
            </a:r>
            <a:r>
              <a:rPr lang="en-US" dirty="0"/>
              <a:t>IOM </a:t>
            </a:r>
            <a:r>
              <a:rPr lang="en-US" dirty="0" smtClean="0"/>
              <a:t>Report: The </a:t>
            </a:r>
            <a:r>
              <a:rPr lang="en-US" dirty="0"/>
              <a:t>Cancer Care Delivery System is in Crisis </a:t>
            </a:r>
            <a:br>
              <a:rPr lang="en-US" dirty="0"/>
            </a:br>
            <a:endParaRPr lang="en-US" dirty="0"/>
          </a:p>
        </p:txBody>
      </p:sp>
      <p:pic>
        <p:nvPicPr>
          <p:cNvPr id="5" name="Picture 4"/>
          <p:cNvPicPr>
            <a:picLocks noChangeAspect="1"/>
          </p:cNvPicPr>
          <p:nvPr/>
        </p:nvPicPr>
        <p:blipFill>
          <a:blip r:embed="rId3"/>
          <a:stretch>
            <a:fillRect/>
          </a:stretch>
        </p:blipFill>
        <p:spPr>
          <a:xfrm>
            <a:off x="291381" y="1197917"/>
            <a:ext cx="3578705" cy="5368058"/>
          </a:xfrm>
          <a:prstGeom prst="rect">
            <a:avLst/>
          </a:prstGeom>
        </p:spPr>
      </p:pic>
    </p:spTree>
    <p:extLst>
      <p:ext uri="{BB962C8B-B14F-4D97-AF65-F5344CB8AC3E}">
        <p14:creationId xmlns:p14="http://schemas.microsoft.com/office/powerpoint/2010/main" val="366885259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390" y="1732894"/>
            <a:ext cx="2052417" cy="28667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72035"/>
            <a:ext cx="3027132" cy="227034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3742" y="0"/>
            <a:ext cx="1790027" cy="23656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2147" y="0"/>
            <a:ext cx="3983417" cy="206224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0" y="4675"/>
            <a:ext cx="3060236" cy="172138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7762" y="11572"/>
            <a:ext cx="3406436" cy="191612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3851" y="4508251"/>
            <a:ext cx="3132998" cy="234974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1710138"/>
            <a:ext cx="3014876" cy="1695868"/>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4227" y="2053394"/>
            <a:ext cx="1378934" cy="2451439"/>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86282" y="1843464"/>
            <a:ext cx="3120910" cy="208223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6920" y="3591382"/>
            <a:ext cx="1777935" cy="118307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0122" y="1710138"/>
            <a:ext cx="2954077" cy="2215558"/>
          </a:xfrm>
          <a:prstGeom prst="rect">
            <a:avLst/>
          </a:prstGeom>
        </p:spPr>
      </p:pic>
      <p:pic>
        <p:nvPicPr>
          <p:cNvPr id="15" name="Picture 14"/>
          <p:cNvPicPr>
            <a:picLocks noChangeAspect="1"/>
          </p:cNvPicPr>
          <p:nvPr/>
        </p:nvPicPr>
        <p:blipFill>
          <a:blip r:embed="rId15"/>
          <a:stretch>
            <a:fillRect/>
          </a:stretch>
        </p:blipFill>
        <p:spPr>
          <a:xfrm>
            <a:off x="2995905" y="3802807"/>
            <a:ext cx="2043359" cy="1353277"/>
          </a:xfrm>
          <a:prstGeom prst="rect">
            <a:avLst/>
          </a:prstGeom>
        </p:spPr>
      </p:pic>
      <p:pic>
        <p:nvPicPr>
          <p:cNvPr id="16" name="Picture 15"/>
          <p:cNvPicPr>
            <a:picLocks noChangeAspect="1"/>
          </p:cNvPicPr>
          <p:nvPr/>
        </p:nvPicPr>
        <p:blipFill>
          <a:blip r:embed="rId16"/>
          <a:stretch>
            <a:fillRect/>
          </a:stretch>
        </p:blipFill>
        <p:spPr>
          <a:xfrm>
            <a:off x="8272861" y="3937054"/>
            <a:ext cx="3909522" cy="2932141"/>
          </a:xfrm>
          <a:prstGeom prst="rect">
            <a:avLst/>
          </a:prstGeom>
        </p:spPr>
      </p:pic>
      <p:pic>
        <p:nvPicPr>
          <p:cNvPr id="17" name="Picture 16"/>
          <p:cNvPicPr>
            <a:picLocks noChangeAspect="1"/>
          </p:cNvPicPr>
          <p:nvPr/>
        </p:nvPicPr>
        <p:blipFill>
          <a:blip r:embed="rId17"/>
          <a:stretch>
            <a:fillRect/>
          </a:stretch>
        </p:blipFill>
        <p:spPr>
          <a:xfrm>
            <a:off x="7316849" y="3716233"/>
            <a:ext cx="1429726" cy="1429726"/>
          </a:xfrm>
          <a:prstGeom prst="rect">
            <a:avLst/>
          </a:prstGeom>
        </p:spPr>
      </p:pic>
      <p:pic>
        <p:nvPicPr>
          <p:cNvPr id="18" name="Picture 17"/>
          <p:cNvPicPr>
            <a:picLocks noChangeAspect="1"/>
          </p:cNvPicPr>
          <p:nvPr/>
        </p:nvPicPr>
        <p:blipFill>
          <a:blip r:embed="rId18"/>
          <a:stretch>
            <a:fillRect/>
          </a:stretch>
        </p:blipFill>
        <p:spPr>
          <a:xfrm>
            <a:off x="7001553" y="4936495"/>
            <a:ext cx="1495015" cy="1932700"/>
          </a:xfrm>
          <a:prstGeom prst="rect">
            <a:avLst/>
          </a:prstGeom>
        </p:spPr>
      </p:pic>
      <p:pic>
        <p:nvPicPr>
          <p:cNvPr id="21" name="Picture 20"/>
          <p:cNvPicPr>
            <a:picLocks noChangeAspect="1"/>
          </p:cNvPicPr>
          <p:nvPr/>
        </p:nvPicPr>
        <p:blipFill>
          <a:blip r:embed="rId19"/>
          <a:stretch>
            <a:fillRect/>
          </a:stretch>
        </p:blipFill>
        <p:spPr>
          <a:xfrm>
            <a:off x="-27361" y="4912010"/>
            <a:ext cx="4367272" cy="1951588"/>
          </a:xfrm>
          <a:prstGeom prst="rect">
            <a:avLst/>
          </a:prstGeom>
        </p:spPr>
      </p:pic>
    </p:spTree>
    <p:extLst>
      <p:ext uri="{BB962C8B-B14F-4D97-AF65-F5344CB8AC3E}">
        <p14:creationId xmlns:p14="http://schemas.microsoft.com/office/powerpoint/2010/main" val="3539269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4000" b="1" dirty="0"/>
              <a:t>Compared to White women, Black </a:t>
            </a:r>
            <a:r>
              <a:rPr lang="en-US" altLang="en-US" sz="4000" b="1" dirty="0" smtClean="0"/>
              <a:t>women are:</a:t>
            </a:r>
            <a:endParaRPr lang="en-US" sz="4000" b="1" dirty="0"/>
          </a:p>
        </p:txBody>
      </p:sp>
      <p:sp>
        <p:nvSpPr>
          <p:cNvPr id="3" name="Text Placeholder 2"/>
          <p:cNvSpPr>
            <a:spLocks noGrp="1"/>
          </p:cNvSpPr>
          <p:nvPr>
            <p:ph type="body" idx="1"/>
          </p:nvPr>
        </p:nvSpPr>
        <p:spPr/>
        <p:txBody>
          <a:bodyPr>
            <a:normAutofit/>
          </a:bodyPr>
          <a:lstStyle/>
          <a:p>
            <a:r>
              <a:rPr lang="en-US" sz="3200" dirty="0" smtClean="0"/>
              <a:t>Less likely to: </a:t>
            </a:r>
            <a:endParaRPr lang="en-US" sz="3200" dirty="0"/>
          </a:p>
        </p:txBody>
      </p:sp>
      <p:sp>
        <p:nvSpPr>
          <p:cNvPr id="4" name="Content Placeholder 3"/>
          <p:cNvSpPr>
            <a:spLocks noGrp="1"/>
          </p:cNvSpPr>
          <p:nvPr>
            <p:ph sz="half" idx="2"/>
          </p:nvPr>
        </p:nvSpPr>
        <p:spPr>
          <a:xfrm>
            <a:off x="682388" y="2505075"/>
            <a:ext cx="5315187" cy="3684588"/>
          </a:xfrm>
        </p:spPr>
        <p:txBody>
          <a:bodyPr>
            <a:normAutofit/>
          </a:bodyPr>
          <a:lstStyle/>
          <a:p>
            <a:r>
              <a:rPr lang="en-US" dirty="0"/>
              <a:t>h</a:t>
            </a:r>
            <a:r>
              <a:rPr lang="en-US" dirty="0" smtClean="0"/>
              <a:t>ave BRCA testing</a:t>
            </a:r>
          </a:p>
          <a:p>
            <a:r>
              <a:rPr lang="en-US" dirty="0" smtClean="0"/>
              <a:t>receive mammogram screening</a:t>
            </a:r>
          </a:p>
          <a:p>
            <a:r>
              <a:rPr lang="en-US" dirty="0"/>
              <a:t>receive breast conserving surgery </a:t>
            </a:r>
          </a:p>
          <a:p>
            <a:r>
              <a:rPr lang="en-US" altLang="en-US" dirty="0" smtClean="0"/>
              <a:t>receive </a:t>
            </a:r>
            <a:r>
              <a:rPr lang="en-US" altLang="en-US" dirty="0"/>
              <a:t>breast r</a:t>
            </a:r>
            <a:r>
              <a:rPr lang="en-US" altLang="en-US" dirty="0" smtClean="0"/>
              <a:t>econstruction</a:t>
            </a:r>
          </a:p>
          <a:p>
            <a:r>
              <a:rPr lang="en-US" dirty="0"/>
              <a:t>have </a:t>
            </a:r>
            <a:r>
              <a:rPr lang="en-US" dirty="0" err="1"/>
              <a:t>oncotype</a:t>
            </a:r>
            <a:r>
              <a:rPr lang="en-US" dirty="0"/>
              <a:t> DX </a:t>
            </a:r>
            <a:r>
              <a:rPr lang="en-US" dirty="0" smtClean="0"/>
              <a:t>testing</a:t>
            </a:r>
            <a:endParaRPr lang="en-US" dirty="0"/>
          </a:p>
          <a:p>
            <a:r>
              <a:rPr lang="en-US" dirty="0" smtClean="0"/>
              <a:t>complete </a:t>
            </a:r>
            <a:r>
              <a:rPr lang="en-US" dirty="0"/>
              <a:t>chemotherapy </a:t>
            </a:r>
          </a:p>
          <a:p>
            <a:r>
              <a:rPr lang="en-US" dirty="0" smtClean="0"/>
              <a:t>adhere </a:t>
            </a:r>
            <a:r>
              <a:rPr lang="en-US" dirty="0"/>
              <a:t>to oral </a:t>
            </a:r>
            <a:r>
              <a:rPr lang="en-US" dirty="0" smtClean="0"/>
              <a:t>medications</a:t>
            </a:r>
          </a:p>
          <a:p>
            <a:endParaRPr lang="en-US" dirty="0"/>
          </a:p>
        </p:txBody>
      </p:sp>
      <p:sp>
        <p:nvSpPr>
          <p:cNvPr id="5" name="Text Placeholder 4"/>
          <p:cNvSpPr>
            <a:spLocks noGrp="1"/>
          </p:cNvSpPr>
          <p:nvPr>
            <p:ph type="body" sz="quarter" idx="3"/>
          </p:nvPr>
        </p:nvSpPr>
        <p:spPr/>
        <p:txBody>
          <a:bodyPr>
            <a:normAutofit/>
          </a:bodyPr>
          <a:lstStyle/>
          <a:p>
            <a:r>
              <a:rPr lang="en-US" sz="3200" dirty="0" smtClean="0"/>
              <a:t>More likely to: </a:t>
            </a:r>
            <a:endParaRPr lang="en-US" sz="3200" dirty="0"/>
          </a:p>
        </p:txBody>
      </p:sp>
      <p:sp>
        <p:nvSpPr>
          <p:cNvPr id="6" name="Content Placeholder 5"/>
          <p:cNvSpPr>
            <a:spLocks noGrp="1"/>
          </p:cNvSpPr>
          <p:nvPr>
            <p:ph sz="quarter" idx="4"/>
          </p:nvPr>
        </p:nvSpPr>
        <p:spPr>
          <a:xfrm>
            <a:off x="6172199" y="2505075"/>
            <a:ext cx="5551228" cy="3684588"/>
          </a:xfrm>
        </p:spPr>
        <p:txBody>
          <a:bodyPr>
            <a:normAutofit/>
          </a:bodyPr>
          <a:lstStyle/>
          <a:p>
            <a:r>
              <a:rPr lang="en-US" dirty="0" smtClean="0"/>
              <a:t>experience social barriers to care</a:t>
            </a:r>
          </a:p>
          <a:p>
            <a:r>
              <a:rPr lang="en-US" dirty="0" smtClean="0"/>
              <a:t>detect cancer </a:t>
            </a:r>
            <a:r>
              <a:rPr lang="en-US" dirty="0"/>
              <a:t>by self exam </a:t>
            </a:r>
            <a:endParaRPr lang="en-US" dirty="0" smtClean="0"/>
          </a:p>
          <a:p>
            <a:r>
              <a:rPr lang="en-US" dirty="0" smtClean="0"/>
              <a:t>have delays in diagnosis</a:t>
            </a:r>
            <a:endParaRPr lang="en-US" dirty="0"/>
          </a:p>
          <a:p>
            <a:r>
              <a:rPr lang="en-US" dirty="0" smtClean="0"/>
              <a:t>have </a:t>
            </a:r>
            <a:r>
              <a:rPr lang="en-US" dirty="0"/>
              <a:t>advanced stage at </a:t>
            </a:r>
            <a:r>
              <a:rPr lang="en-US" dirty="0" smtClean="0"/>
              <a:t>diagnosis</a:t>
            </a:r>
          </a:p>
          <a:p>
            <a:r>
              <a:rPr lang="en-US" dirty="0"/>
              <a:t>have dose delays in chemo</a:t>
            </a:r>
          </a:p>
          <a:p>
            <a:r>
              <a:rPr lang="en-US" dirty="0" smtClean="0"/>
              <a:t>miss treatment appointments </a:t>
            </a:r>
            <a:endParaRPr lang="en-US" dirty="0"/>
          </a:p>
          <a:p>
            <a:r>
              <a:rPr lang="en-US" dirty="0" smtClean="0"/>
              <a:t>Have premature mortality</a:t>
            </a:r>
            <a:endParaRPr lang="en-US" dirty="0"/>
          </a:p>
          <a:p>
            <a:endParaRPr lang="en-US" dirty="0"/>
          </a:p>
        </p:txBody>
      </p:sp>
    </p:spTree>
    <p:extLst>
      <p:ext uri="{BB962C8B-B14F-4D97-AF65-F5344CB8AC3E}">
        <p14:creationId xmlns:p14="http://schemas.microsoft.com/office/powerpoint/2010/main" val="2439164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89" y="567761"/>
            <a:ext cx="10958286" cy="1278128"/>
          </a:xfrm>
        </p:spPr>
        <p:txBody>
          <a:bodyPr>
            <a:noAutofit/>
          </a:bodyPr>
          <a:lstStyle/>
          <a:p>
            <a:pPr lvl="1" algn="ctr" defTabSz="685800" rtl="0">
              <a:lnSpc>
                <a:spcPct val="90000"/>
              </a:lnSpc>
              <a:spcBef>
                <a:spcPct val="0"/>
              </a:spcBef>
            </a:pPr>
            <a:r>
              <a:rPr lang="en-US" sz="4000" b="1" dirty="0">
                <a:latin typeface="+mj-lt"/>
              </a:rPr>
              <a:t/>
            </a:r>
            <a:br>
              <a:rPr lang="en-US" sz="4000" b="1" dirty="0">
                <a:latin typeface="+mj-lt"/>
              </a:rPr>
            </a:br>
            <a:r>
              <a:rPr lang="en-US" sz="4000" b="1" i="1" dirty="0">
                <a:latin typeface="+mj-lt"/>
              </a:rPr>
              <a:t>Women’s Health Unit</a:t>
            </a:r>
            <a:r>
              <a:rPr lang="en-US" sz="4000" b="1" dirty="0">
                <a:latin typeface="+mj-lt"/>
              </a:rPr>
              <a:t/>
            </a:r>
            <a:br>
              <a:rPr lang="en-US" sz="4000" b="1" dirty="0">
                <a:latin typeface="+mj-lt"/>
              </a:rPr>
            </a:br>
            <a:r>
              <a:rPr lang="en-US" sz="4000" b="1" dirty="0">
                <a:latin typeface="+mj-lt"/>
              </a:rPr>
              <a:t>A DHHS Center of Excellence in Women’s Health  </a:t>
            </a:r>
            <a:r>
              <a:rPr lang="en-US" sz="4000" b="1" dirty="0"/>
              <a:t/>
            </a:r>
            <a:br>
              <a:rPr lang="en-US" sz="4000" b="1" dirty="0"/>
            </a:br>
            <a:r>
              <a:rPr lang="en-US" sz="4000" b="1" dirty="0">
                <a:solidFill>
                  <a:schemeClr val="tx1">
                    <a:lumMod val="65000"/>
                    <a:lumOff val="35000"/>
                  </a:schemeClr>
                </a:solidFill>
              </a:rPr>
              <a:t/>
            </a:r>
            <a:br>
              <a:rPr lang="en-US" sz="4000" b="1" dirty="0">
                <a:solidFill>
                  <a:schemeClr val="tx1">
                    <a:lumMod val="65000"/>
                    <a:lumOff val="35000"/>
                  </a:schemeClr>
                </a:solidFill>
              </a:rPr>
            </a:br>
            <a:endParaRPr lang="en-US" sz="4000" b="1" dirty="0"/>
          </a:p>
        </p:txBody>
      </p:sp>
      <p:sp>
        <p:nvSpPr>
          <p:cNvPr id="3" name="Content Placeholder 2"/>
          <p:cNvSpPr>
            <a:spLocks noGrp="1"/>
          </p:cNvSpPr>
          <p:nvPr>
            <p:ph idx="1"/>
          </p:nvPr>
        </p:nvSpPr>
        <p:spPr>
          <a:xfrm>
            <a:off x="682389" y="1416254"/>
            <a:ext cx="9587442" cy="4906963"/>
          </a:xfrm>
        </p:spPr>
        <p:txBody>
          <a:bodyPr>
            <a:normAutofit/>
          </a:bodyPr>
          <a:lstStyle/>
          <a:p>
            <a:endParaRPr lang="en-US" sz="2400" dirty="0">
              <a:solidFill>
                <a:schemeClr val="tx1">
                  <a:lumMod val="65000"/>
                  <a:lumOff val="35000"/>
                </a:schemeClr>
              </a:solidFill>
            </a:endParaRPr>
          </a:p>
          <a:p>
            <a:pPr marL="0" indent="0">
              <a:buNone/>
            </a:pPr>
            <a:endParaRPr lang="en-US" sz="2800" dirty="0">
              <a:solidFill>
                <a:schemeClr val="tx1">
                  <a:lumMod val="65000"/>
                  <a:lumOff val="35000"/>
                </a:schemeClr>
              </a:solidFill>
            </a:endParaRPr>
          </a:p>
          <a:p>
            <a:r>
              <a:rPr lang="en-US" sz="2800" dirty="0"/>
              <a:t>Primary-care based academic clinical research unit</a:t>
            </a:r>
            <a:endParaRPr lang="en-US" sz="2800" b="1" dirty="0"/>
          </a:p>
          <a:p>
            <a:pPr marL="0" indent="0">
              <a:buNone/>
            </a:pPr>
            <a:endParaRPr lang="en-US" sz="1200" b="1" dirty="0"/>
          </a:p>
          <a:p>
            <a:r>
              <a:rPr lang="en-US" sz="2800" b="1" dirty="0"/>
              <a:t>Vision: </a:t>
            </a:r>
            <a:r>
              <a:rPr lang="en-US" sz="2800" dirty="0"/>
              <a:t>Lead the nation in delivery of equitable, </a:t>
            </a:r>
          </a:p>
          <a:p>
            <a:pPr marL="0" indent="0">
              <a:buNone/>
            </a:pPr>
            <a:r>
              <a:rPr lang="en-US" sz="2800" dirty="0"/>
              <a:t>comprehensive, coordinated and compassionate </a:t>
            </a:r>
          </a:p>
          <a:p>
            <a:pPr marL="0" indent="0">
              <a:buNone/>
            </a:pPr>
            <a:r>
              <a:rPr lang="en-US" sz="2800" dirty="0"/>
              <a:t>women’s </a:t>
            </a:r>
            <a:r>
              <a:rPr lang="en-US" sz="2800" dirty="0" smtClean="0"/>
              <a:t>health care</a:t>
            </a:r>
            <a:endParaRPr lang="en-US" sz="2800" dirty="0"/>
          </a:p>
          <a:p>
            <a:pPr marL="0" indent="0">
              <a:buNone/>
            </a:pPr>
            <a:endParaRPr lang="en-US" sz="1200" dirty="0">
              <a:solidFill>
                <a:schemeClr val="tx1">
                  <a:lumMod val="65000"/>
                  <a:lumOff val="35000"/>
                </a:schemeClr>
              </a:solidFill>
            </a:endParaRPr>
          </a:p>
          <a:p>
            <a:pPr marL="0" indent="0">
              <a:lnSpc>
                <a:spcPct val="100000"/>
              </a:lnSpc>
              <a:spcBef>
                <a:spcPts val="0"/>
              </a:spcBef>
              <a:buNone/>
            </a:pPr>
            <a:endParaRPr lang="en-US" sz="2400" dirty="0">
              <a:solidFill>
                <a:schemeClr val="tx1">
                  <a:lumMod val="65000"/>
                  <a:lumOff val="35000"/>
                </a:schemeClr>
              </a:solidFill>
            </a:endParaRPr>
          </a:p>
          <a:p>
            <a:pPr marL="0" indent="0">
              <a:lnSpc>
                <a:spcPct val="100000"/>
              </a:lnSpc>
              <a:spcBef>
                <a:spcPts val="0"/>
              </a:spcBef>
              <a:buNone/>
            </a:pPr>
            <a:endParaRPr lang="en-US" sz="2000" b="1" dirty="0">
              <a:solidFill>
                <a:schemeClr val="tx1">
                  <a:lumMod val="65000"/>
                  <a:lumOff val="3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896" y="2778542"/>
            <a:ext cx="3811311" cy="384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9410194" y="3410981"/>
            <a:ext cx="15240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b="1" dirty="0">
                <a:solidFill>
                  <a:prstClr val="black"/>
                </a:solidFill>
              </a:rPr>
              <a:t>Research</a:t>
            </a:r>
          </a:p>
          <a:p>
            <a:pPr algn="ctr" eaLnBrk="1" hangingPunct="1">
              <a:spcBef>
                <a:spcPct val="50000"/>
              </a:spcBef>
              <a:buFontTx/>
              <a:buNone/>
            </a:pPr>
            <a:r>
              <a:rPr lang="en-US" altLang="en-US" sz="1400" b="1" dirty="0">
                <a:solidFill>
                  <a:prstClr val="black"/>
                </a:solidFill>
              </a:rPr>
              <a:t>(Care delivery)</a:t>
            </a:r>
          </a:p>
        </p:txBody>
      </p:sp>
      <p:sp>
        <p:nvSpPr>
          <p:cNvPr id="6" name="Text Box 11"/>
          <p:cNvSpPr txBox="1">
            <a:spLocks noChangeArrowheads="1"/>
          </p:cNvSpPr>
          <p:nvPr/>
        </p:nvSpPr>
        <p:spPr bwMode="auto">
          <a:xfrm>
            <a:off x="8332340" y="4310520"/>
            <a:ext cx="19078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b="1" dirty="0">
                <a:solidFill>
                  <a:prstClr val="black"/>
                </a:solidFill>
              </a:rPr>
              <a:t>Training </a:t>
            </a:r>
          </a:p>
          <a:p>
            <a:pPr algn="ctr" eaLnBrk="1" hangingPunct="1">
              <a:spcBef>
                <a:spcPct val="50000"/>
              </a:spcBef>
              <a:buFontTx/>
              <a:buNone/>
            </a:pPr>
            <a:r>
              <a:rPr lang="en-US" altLang="en-US" sz="1400" b="1" dirty="0">
                <a:solidFill>
                  <a:prstClr val="black"/>
                </a:solidFill>
              </a:rPr>
              <a:t>&amp;</a:t>
            </a:r>
          </a:p>
          <a:p>
            <a:pPr algn="ctr" eaLnBrk="1" hangingPunct="1">
              <a:spcBef>
                <a:spcPct val="50000"/>
              </a:spcBef>
              <a:buFontTx/>
              <a:buNone/>
            </a:pPr>
            <a:r>
              <a:rPr lang="en-US" altLang="en-US" sz="1400" b="1" dirty="0">
                <a:solidFill>
                  <a:prstClr val="black"/>
                </a:solidFill>
              </a:rPr>
              <a:t>Education</a:t>
            </a:r>
          </a:p>
        </p:txBody>
      </p:sp>
      <p:sp>
        <p:nvSpPr>
          <p:cNvPr id="7" name="Text Box 8"/>
          <p:cNvSpPr txBox="1">
            <a:spLocks noChangeArrowheads="1"/>
          </p:cNvSpPr>
          <p:nvPr/>
        </p:nvSpPr>
        <p:spPr bwMode="auto">
          <a:xfrm>
            <a:off x="10162551" y="4513123"/>
            <a:ext cx="18288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b="1" dirty="0">
                <a:solidFill>
                  <a:prstClr val="black"/>
                </a:solidFill>
              </a:rPr>
              <a:t>Clinic care</a:t>
            </a:r>
          </a:p>
          <a:p>
            <a:pPr algn="ctr" eaLnBrk="1" hangingPunct="1">
              <a:spcBef>
                <a:spcPct val="50000"/>
              </a:spcBef>
              <a:buFontTx/>
              <a:buNone/>
            </a:pPr>
            <a:r>
              <a:rPr lang="en-US" altLang="en-US" sz="1400" b="1" dirty="0">
                <a:solidFill>
                  <a:prstClr val="black"/>
                </a:solidFill>
              </a:rPr>
              <a:t> coordination</a:t>
            </a:r>
          </a:p>
        </p:txBody>
      </p:sp>
      <p:sp>
        <p:nvSpPr>
          <p:cNvPr id="8" name="Text Box 10"/>
          <p:cNvSpPr txBox="1">
            <a:spLocks noChangeArrowheads="1"/>
          </p:cNvSpPr>
          <p:nvPr/>
        </p:nvSpPr>
        <p:spPr bwMode="auto">
          <a:xfrm>
            <a:off x="9286251" y="5459336"/>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b="1" dirty="0">
                <a:solidFill>
                  <a:prstClr val="black"/>
                </a:solidFill>
              </a:rPr>
              <a:t>Community Engagement</a:t>
            </a:r>
          </a:p>
        </p:txBody>
      </p:sp>
      <p:pic>
        <p:nvPicPr>
          <p:cNvPr id="4" name="Picture 3"/>
          <p:cNvPicPr>
            <a:picLocks noChangeAspect="1"/>
          </p:cNvPicPr>
          <p:nvPr/>
        </p:nvPicPr>
        <p:blipFill>
          <a:blip r:embed="rId3"/>
          <a:stretch>
            <a:fillRect/>
          </a:stretch>
        </p:blipFill>
        <p:spPr>
          <a:xfrm>
            <a:off x="928048" y="5824566"/>
            <a:ext cx="1675454" cy="875106"/>
          </a:xfrm>
          <a:prstGeom prst="rect">
            <a:avLst/>
          </a:prstGeom>
        </p:spPr>
      </p:pic>
      <p:pic>
        <p:nvPicPr>
          <p:cNvPr id="9" name="Picture 8"/>
          <p:cNvPicPr>
            <a:picLocks noChangeAspect="1"/>
          </p:cNvPicPr>
          <p:nvPr/>
        </p:nvPicPr>
        <p:blipFill>
          <a:blip r:embed="rId4"/>
          <a:stretch>
            <a:fillRect/>
          </a:stretch>
        </p:blipFill>
        <p:spPr>
          <a:xfrm>
            <a:off x="3135571" y="6033707"/>
            <a:ext cx="1441350" cy="592598"/>
          </a:xfrm>
          <a:prstGeom prst="rect">
            <a:avLst/>
          </a:prstGeom>
        </p:spPr>
      </p:pic>
    </p:spTree>
    <p:extLst>
      <p:ext uri="{BB962C8B-B14F-4D97-AF65-F5344CB8AC3E}">
        <p14:creationId xmlns:p14="http://schemas.microsoft.com/office/powerpoint/2010/main" val="19114394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3|15.3|21.2|18.9|0.4|1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E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16828</TotalTime>
  <Words>4949</Words>
  <Application>Microsoft Office PowerPoint</Application>
  <PresentationFormat>Widescreen</PresentationFormat>
  <Paragraphs>869</Paragraphs>
  <Slides>70</Slides>
  <Notes>40</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87" baseType="lpstr">
      <vt:lpstr>ＭＳ Ｐゴシック</vt:lpstr>
      <vt:lpstr>Arial</vt:lpstr>
      <vt:lpstr>Arial Black</vt:lpstr>
      <vt:lpstr>Arial Narrow</vt:lpstr>
      <vt:lpstr>Calibri</vt:lpstr>
      <vt:lpstr>Calibri Light</vt:lpstr>
      <vt:lpstr>DengXian</vt:lpstr>
      <vt:lpstr>Poppins</vt:lpstr>
      <vt:lpstr>Times</vt:lpstr>
      <vt:lpstr>Times New Roman</vt:lpstr>
      <vt:lpstr>Verdana</vt:lpstr>
      <vt:lpstr>Wingdings</vt:lpstr>
      <vt:lpstr>Office Theme</vt:lpstr>
      <vt:lpstr>Retrospect</vt:lpstr>
      <vt:lpstr>Echo</vt:lpstr>
      <vt:lpstr>OEA</vt:lpstr>
      <vt:lpstr>Chart</vt:lpstr>
      <vt:lpstr>Translating Research Into Practice:  Patient Navigation in Oncology Care</vt:lpstr>
      <vt:lpstr>“Personal” Disclosure</vt:lpstr>
      <vt:lpstr>Objectives</vt:lpstr>
      <vt:lpstr>Breast Cancer Incidence and Death Rates United States, 1975-2020 </vt:lpstr>
      <vt:lpstr>PowerPoint Presentation</vt:lpstr>
      <vt:lpstr>PowerPoint Presentation</vt:lpstr>
      <vt:lpstr>PowerPoint Presentation</vt:lpstr>
      <vt:lpstr>Compared to White women, Black women are:</vt:lpstr>
      <vt:lpstr> Women’s Health Unit A DHHS Center of Excellence in Women’s Health    </vt:lpstr>
      <vt:lpstr>Breast Cancer Care at BMC</vt:lpstr>
      <vt:lpstr>Days to Diagnosis After Abnormal Mammogram</vt:lpstr>
      <vt:lpstr>The Addition of Internists to Breast Practice</vt:lpstr>
      <vt:lpstr>Patient Navigation pilot study</vt:lpstr>
      <vt:lpstr>Timely Follow-Up (N=1,391) arrival to diagnostic appointment within 120 days  </vt:lpstr>
      <vt:lpstr>PowerPoint Presentation</vt:lpstr>
      <vt:lpstr>PowerPoint Presentation</vt:lpstr>
      <vt:lpstr>Oncology Patient Navigation at BMC </vt:lpstr>
      <vt:lpstr>Patient Navigation Research Program (PNRP)</vt:lpstr>
      <vt:lpstr>PowerPoint Presentation</vt:lpstr>
      <vt:lpstr>PNRP Main Questions</vt:lpstr>
      <vt:lpstr>PowerPoint Presentation</vt:lpstr>
      <vt:lpstr>Patient Navigation</vt:lpstr>
      <vt:lpstr>Navigator log in EMR (Logician)</vt:lpstr>
      <vt:lpstr>National PNRP Methods</vt:lpstr>
      <vt:lpstr>Meta-Analysis: Diagnostic Resolution at 365 Days</vt:lpstr>
      <vt:lpstr>Adjusted Odds Ratios for Treatment Measures  Adjusted for age, race, insurance, marital status and study design</vt:lpstr>
      <vt:lpstr>Joint Position on Role of Oncology  Nursing and Social Work in Patient Navigation </vt:lpstr>
      <vt:lpstr>PowerPoint Presentation</vt:lpstr>
      <vt:lpstr>PowerPoint Presentation</vt:lpstr>
      <vt:lpstr>PowerPoint Presentation</vt:lpstr>
      <vt:lpstr>“Socio-legal” Barriers to Care at BMC</vt:lpstr>
      <vt:lpstr>Project SUPPORT*</vt:lpstr>
      <vt:lpstr>Kaplan-Meier Plot for time to first treatment (n=201)</vt:lpstr>
      <vt:lpstr>Project SUPPORT vs. Non-Navigated (3rd Arm)</vt:lpstr>
      <vt:lpstr>PowerPoint Presentation</vt:lpstr>
      <vt:lpstr>The Boston Breast Cancer Equity Coalition </vt:lpstr>
      <vt:lpstr>PowerPoint Presentation</vt:lpstr>
      <vt:lpstr>The Problem: Evidence-based strategies for combating delays do exist, but are not systematically implemented within or across hospitals</vt:lpstr>
      <vt:lpstr>City-Wide Collaboration</vt:lpstr>
      <vt:lpstr>The Research Question</vt:lpstr>
      <vt:lpstr>PowerPoint Presentation</vt:lpstr>
      <vt:lpstr>Research Methods</vt:lpstr>
      <vt:lpstr>Stakeholder groups</vt:lpstr>
      <vt:lpstr>Pre-TRIP Workflows Across 6 Sites</vt:lpstr>
      <vt:lpstr>New Standard of Care Approach</vt:lpstr>
      <vt:lpstr>Development of a shared Registry:</vt:lpstr>
      <vt:lpstr>Development of a social needs survey and referral platform</vt:lpstr>
      <vt:lpstr> Randomized Stepped Wedge Design </vt:lpstr>
      <vt:lpstr>Eligibility Criteria</vt:lpstr>
      <vt:lpstr>Implementation Strategies </vt:lpstr>
      <vt:lpstr>PowerPoint Presentation</vt:lpstr>
      <vt:lpstr>Implementation Fidelity: did study sites successfully adopt the navigation protocol?</vt:lpstr>
      <vt:lpstr>Implementation Fidelity: did study sites successfully adopt the navigation protocol?</vt:lpstr>
      <vt:lpstr>Social Needs Assessments at diagnosis N=407 </vt:lpstr>
      <vt:lpstr>Social Needs Assessments at diagnosis  N=196</vt:lpstr>
      <vt:lpstr>PowerPoint Presentation</vt:lpstr>
      <vt:lpstr>Preliminary Implementation Data:  Interviews and Field Observations</vt:lpstr>
      <vt:lpstr>Summary</vt:lpstr>
      <vt:lpstr>Obstacles to Patient Navigation </vt:lpstr>
      <vt:lpstr>Alliance for Equity in Cancer Care</vt:lpstr>
      <vt:lpstr>American Cancer Society Patient Navigation Capacity Building Grant 3-year patient navigation grant awarded to 14 health systems </vt:lpstr>
      <vt:lpstr>Oncology Equity Alliance at BMC</vt:lpstr>
      <vt:lpstr>What has to change?</vt:lpstr>
      <vt:lpstr>PowerPoint Presentation</vt:lpstr>
      <vt:lpstr>PowerPoint Presentation</vt:lpstr>
      <vt:lpstr>PowerPoint Presentation</vt:lpstr>
      <vt:lpstr>PowerPoint Presentation</vt:lpstr>
      <vt:lpstr>PowerPoint Presentation</vt:lpstr>
      <vt:lpstr>Final Thoughts</vt:lpstr>
      <vt:lpstr>PowerPoint Presentation</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 Clinical Advisory Panel Monthly Meeting</dc:title>
  <dc:creator>Casanova, Nicole</dc:creator>
  <cp:lastModifiedBy>Battaglia, Tracy</cp:lastModifiedBy>
  <cp:revision>499</cp:revision>
  <cp:lastPrinted>2022-03-09T19:41:22Z</cp:lastPrinted>
  <dcterms:created xsi:type="dcterms:W3CDTF">2019-06-06T19:12:11Z</dcterms:created>
  <dcterms:modified xsi:type="dcterms:W3CDTF">2023-05-18T19:01:50Z</dcterms:modified>
</cp:coreProperties>
</file>