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Lst>
  <p:notesMasterIdLst>
    <p:notesMasterId r:id="rId5"/>
  </p:notesMasterIdLst>
  <p:sldIdLst>
    <p:sldId id="258" r:id="rId4"/>
  </p:sldIdLst>
  <p:sldSz cx="43891200" cy="43891200"/>
  <p:notesSz cx="6858000" cy="9144000"/>
  <p:defaultTextStyle>
    <a:defPPr>
      <a:defRPr lang="en-US"/>
    </a:defPPr>
    <a:lvl1pPr algn="l" rtl="0" fontAlgn="base">
      <a:spcBef>
        <a:spcPct val="0"/>
      </a:spcBef>
      <a:spcAft>
        <a:spcPct val="0"/>
      </a:spcAft>
      <a:defRPr sz="2900" kern="1200">
        <a:solidFill>
          <a:schemeClr val="tx1"/>
        </a:solidFill>
        <a:latin typeface="Arial Narrow" pitchFamily="34" charset="0"/>
        <a:ea typeface="ＭＳ Ｐゴシック" charset="-128"/>
        <a:cs typeface="+mn-cs"/>
      </a:defRPr>
    </a:lvl1pPr>
    <a:lvl2pPr marL="457200" algn="l" rtl="0" fontAlgn="base">
      <a:spcBef>
        <a:spcPct val="0"/>
      </a:spcBef>
      <a:spcAft>
        <a:spcPct val="0"/>
      </a:spcAft>
      <a:defRPr sz="2900" kern="1200">
        <a:solidFill>
          <a:schemeClr val="tx1"/>
        </a:solidFill>
        <a:latin typeface="Arial Narrow" pitchFamily="34" charset="0"/>
        <a:ea typeface="ＭＳ Ｐゴシック" charset="-128"/>
        <a:cs typeface="+mn-cs"/>
      </a:defRPr>
    </a:lvl2pPr>
    <a:lvl3pPr marL="914400" algn="l" rtl="0" fontAlgn="base">
      <a:spcBef>
        <a:spcPct val="0"/>
      </a:spcBef>
      <a:spcAft>
        <a:spcPct val="0"/>
      </a:spcAft>
      <a:defRPr sz="2900" kern="1200">
        <a:solidFill>
          <a:schemeClr val="tx1"/>
        </a:solidFill>
        <a:latin typeface="Arial Narrow" pitchFamily="34" charset="0"/>
        <a:ea typeface="ＭＳ Ｐゴシック" charset="-128"/>
        <a:cs typeface="+mn-cs"/>
      </a:defRPr>
    </a:lvl3pPr>
    <a:lvl4pPr marL="1371600" algn="l" rtl="0" fontAlgn="base">
      <a:spcBef>
        <a:spcPct val="0"/>
      </a:spcBef>
      <a:spcAft>
        <a:spcPct val="0"/>
      </a:spcAft>
      <a:defRPr sz="2900" kern="1200">
        <a:solidFill>
          <a:schemeClr val="tx1"/>
        </a:solidFill>
        <a:latin typeface="Arial Narrow" pitchFamily="34" charset="0"/>
        <a:ea typeface="ＭＳ Ｐゴシック" charset="-128"/>
        <a:cs typeface="+mn-cs"/>
      </a:defRPr>
    </a:lvl4pPr>
    <a:lvl5pPr marL="1828800" algn="l" rtl="0" fontAlgn="base">
      <a:spcBef>
        <a:spcPct val="0"/>
      </a:spcBef>
      <a:spcAft>
        <a:spcPct val="0"/>
      </a:spcAft>
      <a:defRPr sz="2900" kern="1200">
        <a:solidFill>
          <a:schemeClr val="tx1"/>
        </a:solidFill>
        <a:latin typeface="Arial Narrow" pitchFamily="34" charset="0"/>
        <a:ea typeface="ＭＳ Ｐゴシック" charset="-128"/>
        <a:cs typeface="+mn-cs"/>
      </a:defRPr>
    </a:lvl5pPr>
    <a:lvl6pPr marL="2286000" algn="l" defTabSz="914400" rtl="0" eaLnBrk="1" latinLnBrk="0" hangingPunct="1">
      <a:defRPr sz="2900" kern="1200">
        <a:solidFill>
          <a:schemeClr val="tx1"/>
        </a:solidFill>
        <a:latin typeface="Arial Narrow" pitchFamily="34" charset="0"/>
        <a:ea typeface="ＭＳ Ｐゴシック" charset="-128"/>
        <a:cs typeface="+mn-cs"/>
      </a:defRPr>
    </a:lvl6pPr>
    <a:lvl7pPr marL="2743200" algn="l" defTabSz="914400" rtl="0" eaLnBrk="1" latinLnBrk="0" hangingPunct="1">
      <a:defRPr sz="2900" kern="1200">
        <a:solidFill>
          <a:schemeClr val="tx1"/>
        </a:solidFill>
        <a:latin typeface="Arial Narrow" pitchFamily="34" charset="0"/>
        <a:ea typeface="ＭＳ Ｐゴシック" charset="-128"/>
        <a:cs typeface="+mn-cs"/>
      </a:defRPr>
    </a:lvl7pPr>
    <a:lvl8pPr marL="3200400" algn="l" defTabSz="914400" rtl="0" eaLnBrk="1" latinLnBrk="0" hangingPunct="1">
      <a:defRPr sz="2900" kern="1200">
        <a:solidFill>
          <a:schemeClr val="tx1"/>
        </a:solidFill>
        <a:latin typeface="Arial Narrow" pitchFamily="34" charset="0"/>
        <a:ea typeface="ＭＳ Ｐゴシック" charset="-128"/>
        <a:cs typeface="+mn-cs"/>
      </a:defRPr>
    </a:lvl8pPr>
    <a:lvl9pPr marL="3657600" algn="l" defTabSz="914400" rtl="0" eaLnBrk="1" latinLnBrk="0" hangingPunct="1">
      <a:defRPr sz="2900" kern="1200">
        <a:solidFill>
          <a:schemeClr val="tx1"/>
        </a:solidFill>
        <a:latin typeface="Arial Narrow" pitchFamily="34" charset="0"/>
        <a:ea typeface="ＭＳ Ｐゴシック" charset="-128"/>
        <a:cs typeface="+mn-cs"/>
      </a:defRPr>
    </a:lvl9pPr>
  </p:defaultTextStyle>
  <p:extLst>
    <p:ext uri="{EFAFB233-063F-42B5-8137-9DF3F51BA10A}">
      <p15:sldGuideLst xmlns:p15="http://schemas.microsoft.com/office/powerpoint/2012/main">
        <p15:guide id="1" orient="horz" pos="4736">
          <p15:clr>
            <a:srgbClr val="A4A3A4"/>
          </p15:clr>
        </p15:guide>
        <p15:guide id="2" orient="horz" pos="27047">
          <p15:clr>
            <a:srgbClr val="A4A3A4"/>
          </p15:clr>
        </p15:guide>
        <p15:guide id="3" pos="437">
          <p15:clr>
            <a:srgbClr val="A4A3A4"/>
          </p15:clr>
        </p15:guide>
        <p15:guide id="4" pos="6725">
          <p15:clr>
            <a:srgbClr val="A4A3A4"/>
          </p15:clr>
        </p15:guide>
        <p15:guide id="5" pos="7238">
          <p15:clr>
            <a:srgbClr val="A4A3A4"/>
          </p15:clr>
        </p15:guide>
        <p15:guide id="6" pos="13526">
          <p15:clr>
            <a:srgbClr val="A4A3A4"/>
          </p15:clr>
        </p15:guide>
        <p15:guide id="7" pos="14030">
          <p15:clr>
            <a:srgbClr val="A4A3A4"/>
          </p15:clr>
        </p15:guide>
        <p15:guide id="8" pos="20318">
          <p15:clr>
            <a:srgbClr val="A4A3A4"/>
          </p15:clr>
        </p15:guide>
        <p15:guide id="9" pos="20837">
          <p15:clr>
            <a:srgbClr val="A4A3A4"/>
          </p15:clr>
        </p15:guide>
        <p15:guide id="10" pos="2712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itzGerald, Madyson" initials="FM" lastIdx="8" clrIdx="0">
    <p:extLst>
      <p:ext uri="{19B8F6BF-5375-455C-9EA6-DF929625EA0E}">
        <p15:presenceInfo xmlns:p15="http://schemas.microsoft.com/office/powerpoint/2012/main" userId="S-1-5-21-1013449540-720069183-311576647-2865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8F8F8"/>
    <a:srgbClr val="66FF33"/>
    <a:srgbClr val="E20000"/>
    <a:srgbClr val="FF33CC"/>
    <a:srgbClr val="CC0000"/>
    <a:srgbClr val="009900"/>
    <a:srgbClr val="0066FF"/>
    <a:srgbClr val="3399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38" autoAdjust="0"/>
    <p:restoredTop sz="96115" autoAdjust="0"/>
  </p:normalViewPr>
  <p:slideViewPr>
    <p:cSldViewPr snapToGrid="0" snapToObjects="1">
      <p:cViewPr varScale="1">
        <p:scale>
          <a:sx n="18" d="100"/>
          <a:sy n="18" d="100"/>
        </p:scale>
        <p:origin x="2080" y="472"/>
      </p:cViewPr>
      <p:guideLst>
        <p:guide orient="horz" pos="4736"/>
        <p:guide orient="horz" pos="27047"/>
        <p:guide pos="437"/>
        <p:guide pos="6725"/>
        <p:guide pos="7238"/>
        <p:guide pos="13526"/>
        <p:guide pos="14030"/>
        <p:guide pos="20318"/>
        <p:guide pos="20837"/>
        <p:guide pos="27125"/>
      </p:guideLst>
    </p:cSldViewPr>
  </p:slideViewPr>
  <p:notesTextViewPr>
    <p:cViewPr>
      <p:scale>
        <a:sx n="100" d="100"/>
        <a:sy n="100" d="100"/>
      </p:scale>
      <p:origin x="0" y="0"/>
    </p:cViewPr>
  </p:notesTextViewPr>
  <p:sorterViewPr>
    <p:cViewPr>
      <p:scale>
        <a:sx n="66" d="100"/>
        <a:sy n="66" d="100"/>
      </p:scale>
      <p:origin x="0" y="21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4000" b="1" i="0" u="none" strike="noStrike" kern="1200" baseline="0">
              <a:solidFill>
                <a:schemeClr val="tx2"/>
              </a:solidFill>
              <a:latin typeface="Arial Narrow" panose="020B0606020202030204" pitchFamily="34" charset="0"/>
              <a:ea typeface="+mn-ea"/>
              <a:cs typeface="+mn-cs"/>
            </a:defRPr>
          </a:pPr>
          <a:endParaRPr lang="en-US"/>
        </a:p>
      </c:txPr>
    </c:title>
    <c:autoTitleDeleted val="0"/>
    <c:plotArea>
      <c:layout/>
      <c:pieChart>
        <c:varyColors val="1"/>
        <c:ser>
          <c:idx val="0"/>
          <c:order val="0"/>
          <c:tx>
            <c:strRef>
              <c:f>Sheet1!$B$1</c:f>
              <c:strCache>
                <c:ptCount val="1"/>
                <c:pt idx="0">
                  <c:v>Age</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1-CA12-4F1F-A86A-E5EC5F5FFD67}"/>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3-CA12-4F1F-A86A-E5EC5F5FFD67}"/>
              </c:ext>
            </c:extLst>
          </c:dPt>
          <c:dPt>
            <c:idx val="2"/>
            <c:bubble3D val="0"/>
            <c:spPr>
              <a:solidFill>
                <a:srgbClr val="003466">
                  <a:lumMod val="40000"/>
                  <a:lumOff val="60000"/>
                </a:srgbClr>
              </a:soli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5-CA12-4F1F-A86A-E5EC5F5FFD67}"/>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7-CA12-4F1F-A86A-E5EC5F5FFD67}"/>
              </c:ext>
            </c:extLst>
          </c:dPt>
          <c:dLbls>
            <c:dLbl>
              <c:idx val="0"/>
              <c:delete val="1"/>
              <c:extLst>
                <c:ext xmlns:c15="http://schemas.microsoft.com/office/drawing/2012/chart" uri="{CE6537A1-D6FC-4f65-9D91-7224C49458BB}"/>
                <c:ext xmlns:c16="http://schemas.microsoft.com/office/drawing/2014/chart" uri="{C3380CC4-5D6E-409C-BE32-E72D297353CC}">
                  <c16:uniqueId val="{00000001-CA12-4F1F-A86A-E5EC5F5FFD67}"/>
                </c:ext>
              </c:extLst>
            </c:dLbl>
            <c:dLbl>
              <c:idx val="1"/>
              <c:delete val="1"/>
              <c:extLst>
                <c:ext xmlns:c15="http://schemas.microsoft.com/office/drawing/2012/chart" uri="{CE6537A1-D6FC-4f65-9D91-7224C49458BB}"/>
                <c:ext xmlns:c16="http://schemas.microsoft.com/office/drawing/2014/chart" uri="{C3380CC4-5D6E-409C-BE32-E72D297353CC}">
                  <c16:uniqueId val="{00000003-CA12-4F1F-A86A-E5EC5F5FFD67}"/>
                </c:ext>
              </c:extLst>
            </c:dLbl>
            <c:dLbl>
              <c:idx val="2"/>
              <c:delete val="1"/>
              <c:extLst>
                <c:ext xmlns:c15="http://schemas.microsoft.com/office/drawing/2012/chart" uri="{CE6537A1-D6FC-4f65-9D91-7224C49458BB}"/>
                <c:ext xmlns:c16="http://schemas.microsoft.com/office/drawing/2014/chart" uri="{C3380CC4-5D6E-409C-BE32-E72D297353CC}">
                  <c16:uniqueId val="{00000005-CA12-4F1F-A86A-E5EC5F5FFD67}"/>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Sheet1!$A$2:$A$5</c:f>
              <c:strCache>
                <c:ptCount val="3"/>
                <c:pt idx="0">
                  <c:v>&lt;50</c:v>
                </c:pt>
                <c:pt idx="1">
                  <c:v>50-64</c:v>
                </c:pt>
                <c:pt idx="2">
                  <c:v>65+</c:v>
                </c:pt>
              </c:strCache>
            </c:strRef>
          </c:cat>
          <c:val>
            <c:numRef>
              <c:f>Sheet1!$B$2:$B$5</c:f>
              <c:numCache>
                <c:formatCode>0%</c:formatCode>
                <c:ptCount val="4"/>
                <c:pt idx="0">
                  <c:v>0.25</c:v>
                </c:pt>
                <c:pt idx="1">
                  <c:v>0.42</c:v>
                </c:pt>
                <c:pt idx="2">
                  <c:v>0.33</c:v>
                </c:pt>
              </c:numCache>
            </c:numRef>
          </c:val>
          <c:extLst>
            <c:ext xmlns:c16="http://schemas.microsoft.com/office/drawing/2014/chart" uri="{C3380CC4-5D6E-409C-BE32-E72D297353CC}">
              <c16:uniqueId val="{00000008-CA12-4F1F-A86A-E5EC5F5FFD67}"/>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4000" b="0" i="0" u="none" strike="noStrike" kern="1200" baseline="0">
              <a:solidFill>
                <a:schemeClr val="tx2"/>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4000" b="1" i="0" u="none" strike="noStrike" kern="1200" baseline="0">
              <a:solidFill>
                <a:schemeClr val="tx2"/>
              </a:solidFill>
              <a:latin typeface="Arial Narrow" panose="020B0606020202030204" pitchFamily="34" charset="0"/>
              <a:ea typeface="+mn-ea"/>
              <a:cs typeface="+mn-cs"/>
            </a:defRPr>
          </a:pPr>
          <a:endParaRPr lang="en-US"/>
        </a:p>
      </c:txPr>
    </c:title>
    <c:autoTitleDeleted val="0"/>
    <c:plotArea>
      <c:layout>
        <c:manualLayout>
          <c:layoutTarget val="inner"/>
          <c:xMode val="edge"/>
          <c:yMode val="edge"/>
          <c:x val="0.24440160657160215"/>
          <c:y val="0.16338673435949261"/>
          <c:w val="0.46794264493212262"/>
          <c:h val="0.41432878019555952"/>
        </c:manualLayout>
      </c:layout>
      <c:pieChart>
        <c:varyColors val="1"/>
        <c:ser>
          <c:idx val="0"/>
          <c:order val="0"/>
          <c:tx>
            <c:strRef>
              <c:f>Sheet1!$B$1</c:f>
              <c:strCache>
                <c:ptCount val="1"/>
                <c:pt idx="0">
                  <c:v>Race/Ethnicity</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1-9C2B-46DC-9A27-229021C11798}"/>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3-9C2B-46DC-9A27-229021C11798}"/>
              </c:ext>
            </c:extLst>
          </c:dPt>
          <c:dPt>
            <c:idx val="2"/>
            <c:bubble3D val="0"/>
            <c:spPr>
              <a:solidFill>
                <a:schemeClr val="accent2">
                  <a:lumMod val="40000"/>
                  <a:lumOff val="60000"/>
                </a:schemeClr>
              </a:soli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5-9C2B-46DC-9A27-229021C11798}"/>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7-9C2B-46DC-9A27-229021C11798}"/>
              </c:ext>
            </c:extLst>
          </c:dPt>
          <c:cat>
            <c:strRef>
              <c:f>Sheet1!$A$2:$A$5</c:f>
              <c:strCache>
                <c:ptCount val="4"/>
                <c:pt idx="0">
                  <c:v>Non-Hispanic White</c:v>
                </c:pt>
                <c:pt idx="1">
                  <c:v>Non-Hispanic Black</c:v>
                </c:pt>
                <c:pt idx="2">
                  <c:v>Non-Hispanic Asian</c:v>
                </c:pt>
                <c:pt idx="3">
                  <c:v>Hispanic</c:v>
                </c:pt>
              </c:strCache>
            </c:strRef>
          </c:cat>
          <c:val>
            <c:numRef>
              <c:f>Sheet1!$B$2:$B$5</c:f>
              <c:numCache>
                <c:formatCode>0%</c:formatCode>
                <c:ptCount val="4"/>
                <c:pt idx="0">
                  <c:v>0.12</c:v>
                </c:pt>
                <c:pt idx="1">
                  <c:v>0.45</c:v>
                </c:pt>
                <c:pt idx="2">
                  <c:v>0.13</c:v>
                </c:pt>
                <c:pt idx="3">
                  <c:v>0.27</c:v>
                </c:pt>
              </c:numCache>
            </c:numRef>
          </c:val>
          <c:extLst>
            <c:ext xmlns:c16="http://schemas.microsoft.com/office/drawing/2014/chart" uri="{C3380CC4-5D6E-409C-BE32-E72D297353CC}">
              <c16:uniqueId val="{00000008-9C2B-46DC-9A27-229021C11798}"/>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69193418900437131"/>
          <c:w val="0.95831248105393052"/>
          <c:h val="0.2946825956201759"/>
        </c:manualLayout>
      </c:layout>
      <c:overlay val="0"/>
      <c:spPr>
        <a:noFill/>
        <a:ln>
          <a:noFill/>
        </a:ln>
        <a:effectLst/>
      </c:spPr>
      <c:txPr>
        <a:bodyPr rot="0" spcFirstLastPara="1" vertOverflow="ellipsis" vert="horz" wrap="square" anchor="ctr" anchorCtr="1"/>
        <a:lstStyle/>
        <a:p>
          <a:pPr>
            <a:defRPr sz="4000" b="0" i="0" u="none" strike="noStrike" kern="1200" baseline="0">
              <a:solidFill>
                <a:schemeClr val="tx2"/>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0" b="1" i="0" u="none" strike="noStrike" kern="1200" baseline="0">
                <a:solidFill>
                  <a:schemeClr val="tx2"/>
                </a:solidFill>
                <a:latin typeface="Arial Narrow" panose="020B0606020202030204" pitchFamily="34" charset="0"/>
                <a:ea typeface="+mn-ea"/>
                <a:cs typeface="+mn-cs"/>
              </a:defRPr>
            </a:pPr>
            <a:r>
              <a:rPr lang="en-US" sz="4000" dirty="0">
                <a:latin typeface="Arial Narrow" panose="020B0606020202030204" pitchFamily="34" charset="0"/>
              </a:rPr>
              <a:t>Preferred</a:t>
            </a:r>
            <a:r>
              <a:rPr lang="en-US" sz="4000" baseline="0" dirty="0">
                <a:latin typeface="Arial Narrow" panose="020B0606020202030204" pitchFamily="34" charset="0"/>
              </a:rPr>
              <a:t> Language</a:t>
            </a:r>
            <a:endParaRPr lang="en-US" sz="4000" dirty="0">
              <a:latin typeface="Arial Narrow" panose="020B0606020202030204" pitchFamily="34" charset="0"/>
            </a:endParaRPr>
          </a:p>
        </c:rich>
      </c:tx>
      <c:overlay val="0"/>
      <c:spPr>
        <a:noFill/>
        <a:ln>
          <a:noFill/>
        </a:ln>
        <a:effectLst/>
      </c:spPr>
      <c:txPr>
        <a:bodyPr rot="0" spcFirstLastPara="1" vertOverflow="ellipsis" vert="horz" wrap="square" anchor="ctr" anchorCtr="1"/>
        <a:lstStyle/>
        <a:p>
          <a:pPr>
            <a:defRPr sz="4000" b="1" i="0" u="none" strike="noStrike" kern="1200" baseline="0">
              <a:solidFill>
                <a:schemeClr val="tx2"/>
              </a:solidFill>
              <a:latin typeface="Arial Narrow" panose="020B0606020202030204" pitchFamily="34" charset="0"/>
              <a:ea typeface="+mn-ea"/>
              <a:cs typeface="+mn-cs"/>
            </a:defRPr>
          </a:pPr>
          <a:endParaRPr lang="en-US"/>
        </a:p>
      </c:txPr>
    </c:title>
    <c:autoTitleDeleted val="0"/>
    <c:plotArea>
      <c:layout/>
      <c:pieChart>
        <c:varyColors val="1"/>
        <c:ser>
          <c:idx val="0"/>
          <c:order val="0"/>
          <c:tx>
            <c:strRef>
              <c:f>Sheet1!$B$1</c:f>
              <c:strCache>
                <c:ptCount val="1"/>
                <c:pt idx="0">
                  <c:v>Age</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1-8B50-4F87-8D93-F0EA4281D424}"/>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3-8B50-4F87-8D93-F0EA4281D424}"/>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5-8B50-4F87-8D93-F0EA4281D424}"/>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7-8B50-4F87-8D93-F0EA4281D424}"/>
              </c:ext>
            </c:extLst>
          </c:dPt>
          <c:dLbls>
            <c:dLbl>
              <c:idx val="0"/>
              <c:delete val="1"/>
              <c:extLst>
                <c:ext xmlns:c15="http://schemas.microsoft.com/office/drawing/2012/chart" uri="{CE6537A1-D6FC-4f65-9D91-7224C49458BB}"/>
                <c:ext xmlns:c16="http://schemas.microsoft.com/office/drawing/2014/chart" uri="{C3380CC4-5D6E-409C-BE32-E72D297353CC}">
                  <c16:uniqueId val="{00000001-8B50-4F87-8D93-F0EA4281D424}"/>
                </c:ext>
              </c:extLst>
            </c:dLbl>
            <c:dLbl>
              <c:idx val="1"/>
              <c:delete val="1"/>
              <c:extLst>
                <c:ext xmlns:c15="http://schemas.microsoft.com/office/drawing/2012/chart" uri="{CE6537A1-D6FC-4f65-9D91-7224C49458BB}"/>
                <c:ext xmlns:c16="http://schemas.microsoft.com/office/drawing/2014/chart" uri="{C3380CC4-5D6E-409C-BE32-E72D297353CC}">
                  <c16:uniqueId val="{00000003-8B50-4F87-8D93-F0EA4281D424}"/>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Sheet1!$A$2:$A$5</c:f>
              <c:strCache>
                <c:ptCount val="2"/>
                <c:pt idx="0">
                  <c:v>English Speaking</c:v>
                </c:pt>
                <c:pt idx="1">
                  <c:v>Non-English Speaking</c:v>
                </c:pt>
              </c:strCache>
            </c:strRef>
          </c:cat>
          <c:val>
            <c:numRef>
              <c:f>Sheet1!$B$2:$B$5</c:f>
              <c:numCache>
                <c:formatCode>0%</c:formatCode>
                <c:ptCount val="4"/>
                <c:pt idx="0">
                  <c:v>0.51</c:v>
                </c:pt>
                <c:pt idx="1">
                  <c:v>0.49</c:v>
                </c:pt>
              </c:numCache>
            </c:numRef>
          </c:val>
          <c:extLst>
            <c:ext xmlns:c16="http://schemas.microsoft.com/office/drawing/2014/chart" uri="{C3380CC4-5D6E-409C-BE32-E72D297353CC}">
              <c16:uniqueId val="{00000008-8B50-4F87-8D93-F0EA4281D424}"/>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4000" b="0" i="0" u="none" strike="noStrike" kern="1200" baseline="0">
              <a:solidFill>
                <a:schemeClr val="tx2"/>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4000" b="1" i="0" u="none" strike="noStrike" kern="1200" baseline="0">
              <a:solidFill>
                <a:schemeClr val="tx2"/>
              </a:solidFill>
              <a:latin typeface="Arial Narrow" panose="020B0606020202030204" pitchFamily="34" charset="0"/>
              <a:ea typeface="+mn-ea"/>
              <a:cs typeface="+mn-cs"/>
            </a:defRPr>
          </a:pPr>
          <a:endParaRPr lang="en-US"/>
        </a:p>
      </c:txPr>
    </c:title>
    <c:autoTitleDeleted val="0"/>
    <c:plotArea>
      <c:layout/>
      <c:pieChart>
        <c:varyColors val="1"/>
        <c:ser>
          <c:idx val="0"/>
          <c:order val="0"/>
          <c:tx>
            <c:strRef>
              <c:f>Sheet1!$B$1</c:f>
              <c:strCache>
                <c:ptCount val="1"/>
                <c:pt idx="0">
                  <c:v>Insurance</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1-C032-4E66-827F-DF10FBC22ECA}"/>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3-C032-4E66-827F-DF10FBC22ECA}"/>
              </c:ext>
            </c:extLst>
          </c:dPt>
          <c:dPt>
            <c:idx val="2"/>
            <c:bubble3D val="0"/>
            <c:spPr>
              <a:solidFill>
                <a:schemeClr val="accent2">
                  <a:lumMod val="40000"/>
                  <a:lumOff val="60000"/>
                </a:schemeClr>
              </a:soli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5-C032-4E66-827F-DF10FBC22ECA}"/>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7-C032-4E66-827F-DF10FBC22ECA}"/>
              </c:ext>
            </c:extLst>
          </c:dPt>
          <c:cat>
            <c:strRef>
              <c:f>Sheet1!$A$2:$A$5</c:f>
              <c:strCache>
                <c:ptCount val="3"/>
                <c:pt idx="0">
                  <c:v>Private/Commerical</c:v>
                </c:pt>
                <c:pt idx="1">
                  <c:v>Medicare</c:v>
                </c:pt>
                <c:pt idx="2">
                  <c:v>Medicaid/Uninsured</c:v>
                </c:pt>
              </c:strCache>
            </c:strRef>
          </c:cat>
          <c:val>
            <c:numRef>
              <c:f>Sheet1!$B$2:$B$5</c:f>
              <c:numCache>
                <c:formatCode>0%</c:formatCode>
                <c:ptCount val="4"/>
                <c:pt idx="0">
                  <c:v>0.36</c:v>
                </c:pt>
                <c:pt idx="1">
                  <c:v>0.16</c:v>
                </c:pt>
                <c:pt idx="2">
                  <c:v>0.48</c:v>
                </c:pt>
              </c:numCache>
            </c:numRef>
          </c:val>
          <c:extLst>
            <c:ext xmlns:c16="http://schemas.microsoft.com/office/drawing/2014/chart" uri="{C3380CC4-5D6E-409C-BE32-E72D297353CC}">
              <c16:uniqueId val="{00000008-C032-4E66-827F-DF10FBC22ECA}"/>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4000" b="0" i="0" u="none" strike="noStrike" kern="1200" baseline="0">
              <a:solidFill>
                <a:schemeClr val="tx2"/>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4000" b="0" i="0" u="none" strike="noStrike" kern="1200" spc="0" baseline="0">
                <a:solidFill>
                  <a:schemeClr val="tx1"/>
                </a:solidFill>
                <a:latin typeface="+mn-lt"/>
                <a:ea typeface="+mn-ea"/>
                <a:cs typeface="+mn-cs"/>
              </a:defRPr>
            </a:pPr>
            <a:r>
              <a:rPr lang="en-US" sz="4400" b="1" i="0" u="none" strike="noStrike" baseline="0" dirty="0">
                <a:effectLst/>
              </a:rPr>
              <a:t>Figure 2: </a:t>
            </a:r>
            <a:r>
              <a:rPr lang="en-US" sz="4400" b="1" i="1" u="none" strike="noStrike" baseline="0" dirty="0">
                <a:effectLst/>
              </a:rPr>
              <a:t>Fidelity</a:t>
            </a:r>
            <a:r>
              <a:rPr lang="en-US" sz="4400" b="0" i="0" u="none" strike="noStrike" baseline="0" dirty="0">
                <a:effectLst/>
              </a:rPr>
              <a:t>: </a:t>
            </a:r>
            <a:r>
              <a:rPr lang="en-US" sz="4400" b="1" i="0" baseline="0" dirty="0">
                <a:solidFill>
                  <a:schemeClr val="tx1"/>
                </a:solidFill>
                <a:effectLst/>
              </a:rPr>
              <a:t>Percentage of Navigated Patients with Social Needs Screening by Race and Insurance Status</a:t>
            </a:r>
            <a:endParaRPr lang="en-US" sz="4400" dirty="0">
              <a:solidFill>
                <a:schemeClr val="tx1"/>
              </a:solidFill>
              <a:effectLst/>
            </a:endParaRPr>
          </a:p>
        </c:rich>
      </c:tx>
      <c:layout>
        <c:manualLayout>
          <c:xMode val="edge"/>
          <c:yMode val="edge"/>
          <c:x val="0.10601870753810094"/>
          <c:y val="5.4593987310551876E-3"/>
        </c:manualLayout>
      </c:layout>
      <c:overlay val="0"/>
      <c:spPr>
        <a:noFill/>
        <a:ln>
          <a:noFill/>
        </a:ln>
        <a:effectLst/>
      </c:spPr>
      <c:txPr>
        <a:bodyPr rot="0" spcFirstLastPara="1" vertOverflow="ellipsis" vert="horz" wrap="square" anchor="ctr" anchorCtr="1"/>
        <a:lstStyle/>
        <a:p>
          <a:pPr>
            <a:defRPr sz="40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Sheet2!$D$3</c:f>
              <c:strCache>
                <c:ptCount val="1"/>
                <c:pt idx="0">
                  <c:v>Percentage</c:v>
                </c:pt>
              </c:strCache>
            </c:strRef>
          </c:tx>
          <c:spPr>
            <a:solidFill>
              <a:schemeClr val="accent1"/>
            </a:solidFill>
            <a:ln>
              <a:solidFill>
                <a:srgbClr val="808080">
                  <a:lumMod val="60000"/>
                  <a:lumOff val="40000"/>
                </a:srgbClr>
              </a:solidFill>
            </a:ln>
            <a:effectLst/>
          </c:spPr>
          <c:invertIfNegative val="0"/>
          <c:dPt>
            <c:idx val="1"/>
            <c:invertIfNegative val="0"/>
            <c:bubble3D val="0"/>
            <c:spPr>
              <a:solidFill>
                <a:schemeClr val="accent2">
                  <a:lumMod val="75000"/>
                </a:schemeClr>
              </a:solidFill>
              <a:ln>
                <a:solidFill>
                  <a:srgbClr val="808080">
                    <a:lumMod val="60000"/>
                    <a:lumOff val="40000"/>
                  </a:srgbClr>
                </a:solidFill>
              </a:ln>
              <a:effectLst/>
            </c:spPr>
            <c:extLst>
              <c:ext xmlns:c16="http://schemas.microsoft.com/office/drawing/2014/chart" uri="{C3380CC4-5D6E-409C-BE32-E72D297353CC}">
                <c16:uniqueId val="{00000001-B0F0-4B70-AD8F-637DEAD2BFE1}"/>
              </c:ext>
            </c:extLst>
          </c:dPt>
          <c:dPt>
            <c:idx val="2"/>
            <c:invertIfNegative val="0"/>
            <c:bubble3D val="0"/>
            <c:spPr>
              <a:solidFill>
                <a:schemeClr val="accent2">
                  <a:lumMod val="60000"/>
                  <a:lumOff val="40000"/>
                </a:schemeClr>
              </a:solidFill>
              <a:ln>
                <a:solidFill>
                  <a:srgbClr val="808080">
                    <a:lumMod val="60000"/>
                    <a:lumOff val="40000"/>
                  </a:srgbClr>
                </a:solidFill>
              </a:ln>
              <a:effectLst/>
            </c:spPr>
            <c:extLst>
              <c:ext xmlns:c16="http://schemas.microsoft.com/office/drawing/2014/chart" uri="{C3380CC4-5D6E-409C-BE32-E72D297353CC}">
                <c16:uniqueId val="{00000003-B0F0-4B70-AD8F-637DEAD2BFE1}"/>
              </c:ext>
            </c:extLst>
          </c:dPt>
          <c:dPt>
            <c:idx val="3"/>
            <c:invertIfNegative val="0"/>
            <c:bubble3D val="0"/>
            <c:spPr>
              <a:solidFill>
                <a:schemeClr val="accent2">
                  <a:lumMod val="40000"/>
                  <a:lumOff val="60000"/>
                </a:schemeClr>
              </a:solidFill>
              <a:ln>
                <a:solidFill>
                  <a:srgbClr val="808080">
                    <a:lumMod val="60000"/>
                    <a:lumOff val="40000"/>
                  </a:srgbClr>
                </a:solidFill>
              </a:ln>
              <a:effectLst/>
            </c:spPr>
            <c:extLst>
              <c:ext xmlns:c16="http://schemas.microsoft.com/office/drawing/2014/chart" uri="{C3380CC4-5D6E-409C-BE32-E72D297353CC}">
                <c16:uniqueId val="{00000005-B0F0-4B70-AD8F-637DEAD2BFE1}"/>
              </c:ext>
            </c:extLst>
          </c:dPt>
          <c:dPt>
            <c:idx val="4"/>
            <c:invertIfNegative val="0"/>
            <c:bubble3D val="0"/>
            <c:spPr>
              <a:solidFill>
                <a:schemeClr val="accent2">
                  <a:lumMod val="20000"/>
                  <a:lumOff val="80000"/>
                </a:schemeClr>
              </a:solidFill>
              <a:ln>
                <a:solidFill>
                  <a:srgbClr val="808080">
                    <a:lumMod val="60000"/>
                    <a:lumOff val="40000"/>
                  </a:srgbClr>
                </a:solidFill>
              </a:ln>
              <a:effectLst/>
            </c:spPr>
            <c:extLst>
              <c:ext xmlns:c16="http://schemas.microsoft.com/office/drawing/2014/chart" uri="{C3380CC4-5D6E-409C-BE32-E72D297353CC}">
                <c16:uniqueId val="{00000007-B0F0-4B70-AD8F-637DEAD2BFE1}"/>
              </c:ext>
            </c:extLst>
          </c:dPt>
          <c:dPt>
            <c:idx val="6"/>
            <c:invertIfNegative val="0"/>
            <c:bubble3D val="0"/>
            <c:spPr>
              <a:solidFill>
                <a:schemeClr val="accent6">
                  <a:lumMod val="75000"/>
                </a:schemeClr>
              </a:solidFill>
              <a:ln>
                <a:solidFill>
                  <a:srgbClr val="808080">
                    <a:lumMod val="60000"/>
                    <a:lumOff val="40000"/>
                  </a:srgbClr>
                </a:solidFill>
              </a:ln>
              <a:effectLst/>
            </c:spPr>
            <c:extLst>
              <c:ext xmlns:c16="http://schemas.microsoft.com/office/drawing/2014/chart" uri="{C3380CC4-5D6E-409C-BE32-E72D297353CC}">
                <c16:uniqueId val="{00000009-B0F0-4B70-AD8F-637DEAD2BFE1}"/>
              </c:ext>
            </c:extLst>
          </c:dPt>
          <c:dPt>
            <c:idx val="7"/>
            <c:invertIfNegative val="0"/>
            <c:bubble3D val="0"/>
            <c:spPr>
              <a:solidFill>
                <a:schemeClr val="accent6">
                  <a:lumMod val="60000"/>
                  <a:lumOff val="40000"/>
                </a:schemeClr>
              </a:solidFill>
              <a:ln>
                <a:solidFill>
                  <a:srgbClr val="808080">
                    <a:lumMod val="60000"/>
                    <a:lumOff val="40000"/>
                  </a:srgbClr>
                </a:solidFill>
              </a:ln>
              <a:effectLst/>
            </c:spPr>
            <c:extLst>
              <c:ext xmlns:c16="http://schemas.microsoft.com/office/drawing/2014/chart" uri="{C3380CC4-5D6E-409C-BE32-E72D297353CC}">
                <c16:uniqueId val="{0000000B-B0F0-4B70-AD8F-637DEAD2BFE1}"/>
              </c:ext>
            </c:extLst>
          </c:dPt>
          <c:dPt>
            <c:idx val="8"/>
            <c:invertIfNegative val="0"/>
            <c:bubble3D val="0"/>
            <c:spPr>
              <a:solidFill>
                <a:schemeClr val="accent6">
                  <a:lumMod val="40000"/>
                  <a:lumOff val="60000"/>
                </a:schemeClr>
              </a:solidFill>
              <a:ln>
                <a:solidFill>
                  <a:srgbClr val="808080">
                    <a:lumMod val="60000"/>
                    <a:lumOff val="40000"/>
                  </a:srgbClr>
                </a:solidFill>
              </a:ln>
              <a:effectLst/>
            </c:spPr>
            <c:extLst>
              <c:ext xmlns:c16="http://schemas.microsoft.com/office/drawing/2014/chart" uri="{C3380CC4-5D6E-409C-BE32-E72D297353CC}">
                <c16:uniqueId val="{0000000D-B0F0-4B70-AD8F-637DEAD2BFE1}"/>
              </c:ext>
            </c:extLst>
          </c:dPt>
          <c:dLbls>
            <c:dLbl>
              <c:idx val="1"/>
              <c:layout>
                <c:manualLayout>
                  <c:x val="0"/>
                  <c:y val="-1.778455260834036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0F0-4B70-AD8F-637DEAD2BFE1}"/>
                </c:ext>
              </c:extLst>
            </c:dLbl>
            <c:dLbl>
              <c:idx val="2"/>
              <c:layout>
                <c:manualLayout>
                  <c:x val="0"/>
                  <c:y val="-2.371273681112053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0F0-4B70-AD8F-637DEAD2BFE1}"/>
                </c:ext>
              </c:extLst>
            </c:dLbl>
            <c:dLbl>
              <c:idx val="3"/>
              <c:layout>
                <c:manualLayout>
                  <c:x val="-4.0509260735974804E-3"/>
                  <c:y val="-2.726964733278856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0F0-4B70-AD8F-637DEAD2BFE1}"/>
                </c:ext>
              </c:extLst>
            </c:dLbl>
            <c:dLbl>
              <c:idx val="4"/>
              <c:layout>
                <c:manualLayout>
                  <c:x val="0"/>
                  <c:y val="-2.96409210139006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0F0-4B70-AD8F-637DEAD2BFE1}"/>
                </c:ext>
              </c:extLst>
            </c:dLbl>
            <c:dLbl>
              <c:idx val="7"/>
              <c:layout>
                <c:manualLayout>
                  <c:x val="-1.6203704294391109E-3"/>
                  <c:y val="-2.96409210139006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0F0-4B70-AD8F-637DEAD2BFE1}"/>
                </c:ext>
              </c:extLst>
            </c:dLbl>
            <c:dLbl>
              <c:idx val="8"/>
              <c:layout>
                <c:manualLayout>
                  <c:x val="-1.1882579213983549E-16"/>
                  <c:y val="-2.371273681112053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0F0-4B70-AD8F-637DEAD2BFE1}"/>
                </c:ext>
              </c:extLst>
            </c:dLbl>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Sheet2!$C$4:$C$12</c:f>
              <c:strCache>
                <c:ptCount val="9"/>
                <c:pt idx="0">
                  <c:v>Overall</c:v>
                </c:pt>
                <c:pt idx="1">
                  <c:v>NH White</c:v>
                </c:pt>
                <c:pt idx="2">
                  <c:v>NH Black</c:v>
                </c:pt>
                <c:pt idx="3">
                  <c:v>Asian</c:v>
                </c:pt>
                <c:pt idx="4">
                  <c:v>Latina</c:v>
                </c:pt>
                <c:pt idx="6">
                  <c:v>Private</c:v>
                </c:pt>
                <c:pt idx="7">
                  <c:v>Medicare</c:v>
                </c:pt>
                <c:pt idx="8">
                  <c:v>Medcaid</c:v>
                </c:pt>
              </c:strCache>
            </c:strRef>
          </c:cat>
          <c:val>
            <c:numRef>
              <c:f>Sheet2!$D$4:$D$12</c:f>
              <c:numCache>
                <c:formatCode>0%</c:formatCode>
                <c:ptCount val="9"/>
                <c:pt idx="0">
                  <c:v>0.69</c:v>
                </c:pt>
                <c:pt idx="1">
                  <c:v>0.47</c:v>
                </c:pt>
                <c:pt idx="2">
                  <c:v>0.76</c:v>
                </c:pt>
                <c:pt idx="3">
                  <c:v>0.75</c:v>
                </c:pt>
                <c:pt idx="4">
                  <c:v>0.67</c:v>
                </c:pt>
                <c:pt idx="6">
                  <c:v>0.71</c:v>
                </c:pt>
                <c:pt idx="7">
                  <c:v>0.75</c:v>
                </c:pt>
                <c:pt idx="8">
                  <c:v>0.67</c:v>
                </c:pt>
              </c:numCache>
            </c:numRef>
          </c:val>
          <c:extLst>
            <c:ext xmlns:c16="http://schemas.microsoft.com/office/drawing/2014/chart" uri="{C3380CC4-5D6E-409C-BE32-E72D297353CC}">
              <c16:uniqueId val="{0000000E-B0F0-4B70-AD8F-637DEAD2BFE1}"/>
            </c:ext>
          </c:extLst>
        </c:ser>
        <c:dLbls>
          <c:dLblPos val="outEnd"/>
          <c:showLegendKey val="0"/>
          <c:showVal val="1"/>
          <c:showCatName val="0"/>
          <c:showSerName val="0"/>
          <c:showPercent val="0"/>
          <c:showBubbleSize val="0"/>
        </c:dLbls>
        <c:gapWidth val="219"/>
        <c:overlap val="-27"/>
        <c:axId val="248076184"/>
        <c:axId val="248075400"/>
      </c:barChart>
      <c:catAx>
        <c:axId val="248076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0" i="0" u="none" strike="noStrike" kern="1200" baseline="0">
                <a:solidFill>
                  <a:schemeClr val="tx1"/>
                </a:solidFill>
                <a:latin typeface="+mn-lt"/>
                <a:ea typeface="+mn-ea"/>
                <a:cs typeface="+mn-cs"/>
              </a:defRPr>
            </a:pPr>
            <a:endParaRPr lang="en-US"/>
          </a:p>
        </c:txPr>
        <c:crossAx val="248075400"/>
        <c:crosses val="autoZero"/>
        <c:auto val="1"/>
        <c:lblAlgn val="ctr"/>
        <c:lblOffset val="100"/>
        <c:noMultiLvlLbl val="0"/>
      </c:catAx>
      <c:valAx>
        <c:axId val="248075400"/>
        <c:scaling>
          <c:orientation val="minMax"/>
          <c:max val="1"/>
        </c:scaling>
        <c:delete val="0"/>
        <c:axPos val="l"/>
        <c:majorGridlines>
          <c:spPr>
            <a:ln w="9525" cap="flat" cmpd="sng" algn="ctr">
              <a:solidFill>
                <a:srgbClr val="000000"/>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3600" b="0" i="0" u="none" strike="noStrike" kern="1200" baseline="0">
                <a:solidFill>
                  <a:schemeClr val="tx1"/>
                </a:solidFill>
                <a:latin typeface="+mn-lt"/>
                <a:ea typeface="+mn-ea"/>
                <a:cs typeface="+mn-cs"/>
              </a:defRPr>
            </a:pPr>
            <a:endParaRPr lang="en-US"/>
          </a:p>
        </c:txPr>
        <c:crossAx val="248076184"/>
        <c:crosses val="autoZero"/>
        <c:crossBetween val="between"/>
      </c:valAx>
      <c:spPr>
        <a:noFill/>
        <a:ln>
          <a:noFill/>
        </a:ln>
        <a:effectLst/>
      </c:spPr>
    </c:plotArea>
    <c:plotVisOnly val="1"/>
    <c:dispBlanksAs val="gap"/>
    <c:showDLblsOverMax val="0"/>
  </c:chart>
  <c:spPr>
    <a:solidFill>
      <a:srgbClr val="FFFFFF"/>
    </a:solid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dirty="0"/>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dirty="0"/>
          </a:p>
        </p:txBody>
      </p:sp>
      <p:sp>
        <p:nvSpPr>
          <p:cNvPr id="4100" name="Rectangle 4"/>
          <p:cNvSpPr>
            <a:spLocks noGrp="1" noRot="1" noChangeAspect="1" noChangeArrowheads="1" noTextEdit="1"/>
          </p:cNvSpPr>
          <p:nvPr>
            <p:ph type="sldImg" idx="2"/>
          </p:nvPr>
        </p:nvSpPr>
        <p:spPr bwMode="auto">
          <a:xfrm>
            <a:off x="1714500" y="685800"/>
            <a:ext cx="3429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dirty="0"/>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20FC8AF3-87E3-4357-84E1-6EC7F1635153}" type="slidenum">
              <a:rPr lang="en-US"/>
              <a:pPr/>
              <a:t>‹#›</a:t>
            </a:fld>
            <a:endParaRPr lang="en-US" dirty="0"/>
          </a:p>
        </p:txBody>
      </p:sp>
    </p:spTree>
    <p:extLst>
      <p:ext uri="{BB962C8B-B14F-4D97-AF65-F5344CB8AC3E}">
        <p14:creationId xmlns:p14="http://schemas.microsoft.com/office/powerpoint/2010/main" val="3819338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900">
                <a:solidFill>
                  <a:schemeClr val="tx1"/>
                </a:solidFill>
                <a:latin typeface="Arial Narrow" pitchFamily="34" charset="0"/>
                <a:ea typeface="ＭＳ Ｐゴシック" charset="-128"/>
              </a:defRPr>
            </a:lvl1pPr>
            <a:lvl2pPr marL="742950" indent="-285750" eaLnBrk="0" hangingPunct="0">
              <a:defRPr sz="2900">
                <a:solidFill>
                  <a:schemeClr val="tx1"/>
                </a:solidFill>
                <a:latin typeface="Arial Narrow" pitchFamily="34" charset="0"/>
                <a:ea typeface="ＭＳ Ｐゴシック" charset="-128"/>
              </a:defRPr>
            </a:lvl2pPr>
            <a:lvl3pPr marL="1143000" indent="-228600" eaLnBrk="0" hangingPunct="0">
              <a:defRPr sz="2900">
                <a:solidFill>
                  <a:schemeClr val="tx1"/>
                </a:solidFill>
                <a:latin typeface="Arial Narrow" pitchFamily="34" charset="0"/>
                <a:ea typeface="ＭＳ Ｐゴシック" charset="-128"/>
              </a:defRPr>
            </a:lvl3pPr>
            <a:lvl4pPr marL="1600200" indent="-228600" eaLnBrk="0" hangingPunct="0">
              <a:defRPr sz="2900">
                <a:solidFill>
                  <a:schemeClr val="tx1"/>
                </a:solidFill>
                <a:latin typeface="Arial Narrow" pitchFamily="34" charset="0"/>
                <a:ea typeface="ＭＳ Ｐゴシック" charset="-128"/>
              </a:defRPr>
            </a:lvl4pPr>
            <a:lvl5pPr marL="2057400" indent="-228600" eaLnBrk="0" hangingPunct="0">
              <a:defRPr sz="29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pitchFamily="34" charset="0"/>
                <a:ea typeface="ＭＳ Ｐゴシック" charset="-128"/>
              </a:defRPr>
            </a:lvl9pPr>
          </a:lstStyle>
          <a:p>
            <a:pPr eaLnBrk="1" hangingPunct="1"/>
            <a:fld id="{EB77D317-4F76-43BF-98DF-85B2C33E7C01}" type="slidenum">
              <a:rPr lang="en-US" sz="1200">
                <a:latin typeface="Arial" pitchFamily="34" charset="0"/>
              </a:rPr>
              <a:pPr eaLnBrk="1" hangingPunct="1"/>
              <a:t>1</a:t>
            </a:fld>
            <a:endParaRPr lang="en-US" sz="1200" dirty="0">
              <a:latin typeface="Arial" pitchFamily="34" charset="0"/>
            </a:endParaRPr>
          </a:p>
        </p:txBody>
      </p:sp>
      <p:sp>
        <p:nvSpPr>
          <p:cNvPr id="6146" name="Rectangle 2"/>
          <p:cNvSpPr>
            <a:spLocks noGrp="1" noRot="1" noChangeAspect="1" noChangeArrowheads="1" noTextEdit="1"/>
          </p:cNvSpPr>
          <p:nvPr>
            <p:ph type="sldImg"/>
          </p:nvPr>
        </p:nvSpPr>
        <p:spPr>
          <a:xfrm>
            <a:off x="1714500" y="685800"/>
            <a:ext cx="3429000" cy="3429000"/>
          </a:xfrm>
          <a:ln/>
        </p:spPr>
      </p:sp>
      <p:sp>
        <p:nvSpPr>
          <p:cNvPr id="61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latin typeface="Arial" pitchFamily="34" charset="0"/>
              <a:ea typeface="ＭＳ Ｐゴシック" charset="-128"/>
            </a:endParaRPr>
          </a:p>
        </p:txBody>
      </p:sp>
    </p:spTree>
    <p:extLst>
      <p:ext uri="{BB962C8B-B14F-4D97-AF65-F5344CB8AC3E}">
        <p14:creationId xmlns:p14="http://schemas.microsoft.com/office/powerpoint/2010/main" val="1595758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3635567"/>
            <a:ext cx="37306250" cy="9406467"/>
          </a:xfrm>
        </p:spPr>
        <p:txBody>
          <a:bodyPr/>
          <a:lstStyle/>
          <a:p>
            <a:r>
              <a:rPr lang="en-US"/>
              <a:t>Click to edit Master title style</a:t>
            </a:r>
          </a:p>
        </p:txBody>
      </p:sp>
      <p:sp>
        <p:nvSpPr>
          <p:cNvPr id="3" name="Subtitle 2"/>
          <p:cNvSpPr>
            <a:spLocks noGrp="1"/>
          </p:cNvSpPr>
          <p:nvPr>
            <p:ph type="subTitle" idx="1"/>
          </p:nvPr>
        </p:nvSpPr>
        <p:spPr>
          <a:xfrm>
            <a:off x="6583363" y="24870834"/>
            <a:ext cx="30724475" cy="1121833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043415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4835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5" y="1697568"/>
            <a:ext cx="10547350" cy="41239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738" y="1697568"/>
            <a:ext cx="31491237" cy="41239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83644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3635567"/>
            <a:ext cx="37306250" cy="9406467"/>
          </a:xfrm>
        </p:spPr>
        <p:txBody>
          <a:bodyPr/>
          <a:lstStyle/>
          <a:p>
            <a:r>
              <a:rPr lang="en-US"/>
              <a:t>Click to edit Master title style</a:t>
            </a:r>
          </a:p>
        </p:txBody>
      </p:sp>
      <p:sp>
        <p:nvSpPr>
          <p:cNvPr id="3" name="Subtitle 2"/>
          <p:cNvSpPr>
            <a:spLocks noGrp="1"/>
          </p:cNvSpPr>
          <p:nvPr>
            <p:ph type="subTitle" idx="1"/>
          </p:nvPr>
        </p:nvSpPr>
        <p:spPr>
          <a:xfrm>
            <a:off x="6583363" y="24870834"/>
            <a:ext cx="30724475" cy="1121833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95214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3787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8204585"/>
            <a:ext cx="37307838" cy="871643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8603384"/>
            <a:ext cx="37307838"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25592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739" y="7518400"/>
            <a:ext cx="4910137" cy="354181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56276" y="7518400"/>
            <a:ext cx="4911725" cy="354181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05343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756833"/>
            <a:ext cx="39503350" cy="7315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9825568"/>
            <a:ext cx="19392900" cy="409363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3919201"/>
            <a:ext cx="19392900" cy="252878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9" y="9825568"/>
            <a:ext cx="19400837" cy="409363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9" y="13919201"/>
            <a:ext cx="19400837" cy="252878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2055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638398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00550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748366"/>
            <a:ext cx="14439900" cy="74358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748367"/>
            <a:ext cx="24536400" cy="374586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9184217"/>
            <a:ext cx="14439900"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1193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186793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4" y="30723418"/>
            <a:ext cx="26335037" cy="362796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4" y="3922185"/>
            <a:ext cx="26335037" cy="263334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4" y="34351385"/>
            <a:ext cx="26335037" cy="51498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111530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89182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5" y="1697568"/>
            <a:ext cx="10547350" cy="41239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738" y="1697568"/>
            <a:ext cx="31491237" cy="41239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110121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3635567"/>
            <a:ext cx="37306250" cy="9406467"/>
          </a:xfrm>
        </p:spPr>
        <p:txBody>
          <a:bodyPr/>
          <a:lstStyle/>
          <a:p>
            <a:r>
              <a:rPr lang="en-US"/>
              <a:t>Click to edit Master title style</a:t>
            </a:r>
          </a:p>
        </p:txBody>
      </p:sp>
      <p:sp>
        <p:nvSpPr>
          <p:cNvPr id="3" name="Subtitle 2"/>
          <p:cNvSpPr>
            <a:spLocks noGrp="1"/>
          </p:cNvSpPr>
          <p:nvPr>
            <p:ph type="subTitle" idx="1"/>
          </p:nvPr>
        </p:nvSpPr>
        <p:spPr>
          <a:xfrm>
            <a:off x="6583363" y="24870834"/>
            <a:ext cx="30724475" cy="1121833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6674519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02760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8204585"/>
            <a:ext cx="37307838" cy="871643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8603384"/>
            <a:ext cx="37307838"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8154654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738" y="7518400"/>
            <a:ext cx="21018500" cy="354181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864639" y="7518400"/>
            <a:ext cx="21020087" cy="354181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942019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756833"/>
            <a:ext cx="39503350" cy="7315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9825568"/>
            <a:ext cx="19392900" cy="409363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3919201"/>
            <a:ext cx="19392900" cy="252878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9" y="9825568"/>
            <a:ext cx="19400837" cy="409363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9" y="13919201"/>
            <a:ext cx="19400837" cy="252878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037985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057783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9787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8204585"/>
            <a:ext cx="37307838" cy="871643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8603384"/>
            <a:ext cx="37307838"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6617679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748366"/>
            <a:ext cx="14439900" cy="74358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748367"/>
            <a:ext cx="24536400" cy="374586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9184217"/>
            <a:ext cx="14439900"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440671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4" y="30723418"/>
            <a:ext cx="26335037" cy="362796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4" y="3922185"/>
            <a:ext cx="26335037" cy="263334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4" y="34351385"/>
            <a:ext cx="26335037" cy="51498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224941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331580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5" y="1697568"/>
            <a:ext cx="10547350" cy="41239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738" y="1697568"/>
            <a:ext cx="31491237" cy="41239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41961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739" y="7518400"/>
            <a:ext cx="4910137" cy="354181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56276" y="7518400"/>
            <a:ext cx="4911725" cy="354181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7813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756833"/>
            <a:ext cx="39503350" cy="7315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9825568"/>
            <a:ext cx="19392900" cy="409363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3919201"/>
            <a:ext cx="19392900" cy="252878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9" y="9825568"/>
            <a:ext cx="19400837" cy="409363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9" y="13919201"/>
            <a:ext cx="19400837" cy="252878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53445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78620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1557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748366"/>
            <a:ext cx="14439900" cy="74358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748367"/>
            <a:ext cx="24536400" cy="374586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9184217"/>
            <a:ext cx="14439900"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94871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4" y="30723418"/>
            <a:ext cx="26335037" cy="362796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4" y="3922185"/>
            <a:ext cx="26335037" cy="263334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4" y="34351385"/>
            <a:ext cx="26335037" cy="51498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1863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43891200" cy="6400800"/>
          </a:xfrm>
          <a:prstGeom prst="rect">
            <a:avLst/>
          </a:prstGeom>
          <a:solidFill>
            <a:schemeClr val="accent2"/>
          </a:solidFill>
          <a:ln w="9525">
            <a:solidFill>
              <a:schemeClr val="tx1"/>
            </a:solidFill>
            <a:miter lim="800000"/>
            <a:headEnd/>
            <a:tailEnd/>
          </a:ln>
        </p:spPr>
        <p:txBody>
          <a:bodyPr wrap="none" anchor="ctr"/>
          <a:lstStyle/>
          <a:p>
            <a:endParaRPr lang="en-US" dirty="0"/>
          </a:p>
        </p:txBody>
      </p:sp>
      <p:sp>
        <p:nvSpPr>
          <p:cNvPr id="1027" name="Rectangle 33"/>
          <p:cNvSpPr>
            <a:spLocks noChangeArrowheads="1"/>
          </p:cNvSpPr>
          <p:nvPr userDrawn="1"/>
        </p:nvSpPr>
        <p:spPr bwMode="auto">
          <a:xfrm>
            <a:off x="693738" y="7518400"/>
            <a:ext cx="9974262" cy="35418184"/>
          </a:xfrm>
          <a:prstGeom prst="rect">
            <a:avLst/>
          </a:prstGeom>
          <a:solidFill>
            <a:srgbClr val="FFFFFF"/>
          </a:solidFill>
          <a:ln w="9525">
            <a:solidFill>
              <a:schemeClr val="tx1"/>
            </a:solidFill>
            <a:miter lim="800000"/>
            <a:headEnd/>
            <a:tailEnd/>
          </a:ln>
        </p:spPr>
        <p:txBody>
          <a:bodyPr wrap="none" anchor="ctr"/>
          <a:lstStyle/>
          <a:p>
            <a:endParaRPr lang="en-US" dirty="0"/>
          </a:p>
        </p:txBody>
      </p:sp>
      <p:sp>
        <p:nvSpPr>
          <p:cNvPr id="1028" name="Rectangle 9"/>
          <p:cNvSpPr>
            <a:spLocks noChangeArrowheads="1"/>
          </p:cNvSpPr>
          <p:nvPr userDrawn="1"/>
        </p:nvSpPr>
        <p:spPr bwMode="auto">
          <a:xfrm>
            <a:off x="0" y="6400801"/>
            <a:ext cx="43891200" cy="173567"/>
          </a:xfrm>
          <a:prstGeom prst="rect">
            <a:avLst/>
          </a:prstGeom>
          <a:solidFill>
            <a:srgbClr val="660000"/>
          </a:solidFill>
          <a:ln w="152400">
            <a:solidFill>
              <a:srgbClr val="FF9900"/>
            </a:solidFill>
            <a:miter lim="800000"/>
            <a:headEnd/>
            <a:tailEnd/>
          </a:ln>
        </p:spPr>
        <p:txBody>
          <a:bodyPr wrap="none" anchor="ctr"/>
          <a:lstStyle/>
          <a:p>
            <a:endParaRPr lang="en-US" dirty="0"/>
          </a:p>
        </p:txBody>
      </p:sp>
      <p:sp>
        <p:nvSpPr>
          <p:cNvPr id="1029" name="Text Box 14"/>
          <p:cNvSpPr txBox="1">
            <a:spLocks noChangeArrowheads="1"/>
          </p:cNvSpPr>
          <p:nvPr userDrawn="1"/>
        </p:nvSpPr>
        <p:spPr bwMode="auto">
          <a:xfrm>
            <a:off x="609600" y="43260434"/>
            <a:ext cx="2514600" cy="319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itchFamily="34" charset="0"/>
                <a:ea typeface="ＭＳ Ｐゴシック" charset="-128"/>
              </a:defRPr>
            </a:lvl1pPr>
            <a:lvl2pPr marL="742950" indent="-285750" eaLnBrk="0" hangingPunct="0">
              <a:defRPr sz="2900">
                <a:solidFill>
                  <a:schemeClr val="tx1"/>
                </a:solidFill>
                <a:latin typeface="Arial Narrow" pitchFamily="34" charset="0"/>
                <a:ea typeface="ＭＳ Ｐゴシック" charset="-128"/>
              </a:defRPr>
            </a:lvl2pPr>
            <a:lvl3pPr marL="1143000" indent="-228600" eaLnBrk="0" hangingPunct="0">
              <a:defRPr sz="2900">
                <a:solidFill>
                  <a:schemeClr val="tx1"/>
                </a:solidFill>
                <a:latin typeface="Arial Narrow" pitchFamily="34" charset="0"/>
                <a:ea typeface="ＭＳ Ｐゴシック" charset="-128"/>
              </a:defRPr>
            </a:lvl3pPr>
            <a:lvl4pPr marL="1600200" indent="-228600" eaLnBrk="0" hangingPunct="0">
              <a:defRPr sz="2900">
                <a:solidFill>
                  <a:schemeClr val="tx1"/>
                </a:solidFill>
                <a:latin typeface="Arial Narrow" pitchFamily="34" charset="0"/>
                <a:ea typeface="ＭＳ Ｐゴシック" charset="-128"/>
              </a:defRPr>
            </a:lvl4pPr>
            <a:lvl5pPr marL="2057400" indent="-228600" eaLnBrk="0" hangingPunct="0">
              <a:defRPr sz="29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pitchFamily="34" charset="0"/>
                <a:ea typeface="ＭＳ Ｐゴシック" charset="-128"/>
              </a:defRPr>
            </a:lvl9pPr>
          </a:lstStyle>
          <a:p>
            <a:pPr>
              <a:lnSpc>
                <a:spcPct val="65000"/>
              </a:lnSpc>
              <a:spcBef>
                <a:spcPct val="50000"/>
              </a:spcBef>
            </a:pPr>
            <a:r>
              <a:rPr lang="en-US" sz="500" b="1" dirty="0">
                <a:solidFill>
                  <a:schemeClr val="bg2"/>
                </a:solidFill>
                <a:latin typeface="Arial" pitchFamily="34" charset="0"/>
              </a:rPr>
              <a:t>TEMPLATE DESIGN © 2008</a:t>
            </a:r>
          </a:p>
          <a:p>
            <a:pPr>
              <a:lnSpc>
                <a:spcPct val="65000"/>
              </a:lnSpc>
              <a:spcBef>
                <a:spcPct val="50000"/>
              </a:spcBef>
            </a:pPr>
            <a:r>
              <a:rPr lang="en-US" sz="1000" b="1" dirty="0">
                <a:solidFill>
                  <a:schemeClr val="bg2"/>
                </a:solidFill>
                <a:latin typeface="Arial" pitchFamily="34" charset="0"/>
              </a:rPr>
              <a:t>www.PosterPresentations.com</a:t>
            </a:r>
          </a:p>
        </p:txBody>
      </p:sp>
      <p:sp>
        <p:nvSpPr>
          <p:cNvPr id="1030" name="Rectangle 15"/>
          <p:cNvSpPr>
            <a:spLocks noGrp="1" noChangeArrowheads="1"/>
          </p:cNvSpPr>
          <p:nvPr>
            <p:ph type="title"/>
          </p:nvPr>
        </p:nvSpPr>
        <p:spPr bwMode="auto">
          <a:xfrm>
            <a:off x="960438" y="1697568"/>
            <a:ext cx="41924287" cy="2935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67" tIns="45624" rIns="91267" bIns="45624" numCol="1" anchor="ctr" anchorCtr="0" compatLnSpc="1">
            <a:prstTxWarp prst="textNoShape">
              <a:avLst/>
            </a:prstTxWarp>
          </a:bodyPr>
          <a:lstStyle/>
          <a:p>
            <a:pPr lvl="0"/>
            <a:r>
              <a:rPr lang="en-US"/>
              <a:t>Click to edit Master title style</a:t>
            </a:r>
          </a:p>
        </p:txBody>
      </p:sp>
      <p:sp>
        <p:nvSpPr>
          <p:cNvPr id="1031" name="Rectangle 16"/>
          <p:cNvSpPr>
            <a:spLocks noGrp="1" noChangeArrowheads="1"/>
          </p:cNvSpPr>
          <p:nvPr>
            <p:ph type="body" idx="1"/>
          </p:nvPr>
        </p:nvSpPr>
        <p:spPr bwMode="auto">
          <a:xfrm>
            <a:off x="693738" y="7518400"/>
            <a:ext cx="9974262" cy="35418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408" tIns="456408" rIns="456408" bIns="456408" numCol="1" anchor="t" anchorCtr="0" compatLnSpc="1">
            <a:prstTxWarp prst="textNoShape">
              <a:avLst/>
            </a:prstTxWarp>
          </a:bodyPr>
          <a:lstStyle/>
          <a:p>
            <a:pPr lvl="0"/>
            <a:r>
              <a:rPr lang="en-US"/>
              <a:t>Click to edit Master text styles</a:t>
            </a:r>
          </a:p>
          <a:p>
            <a:pPr lvl="1"/>
            <a:r>
              <a:rPr lang="en-US"/>
              <a:t>Second level</a:t>
            </a:r>
          </a:p>
        </p:txBody>
      </p:sp>
      <p:sp>
        <p:nvSpPr>
          <p:cNvPr id="1032" name="Rectangle 25"/>
          <p:cNvSpPr>
            <a:spLocks noChangeArrowheads="1"/>
          </p:cNvSpPr>
          <p:nvPr userDrawn="1"/>
        </p:nvSpPr>
        <p:spPr bwMode="auto">
          <a:xfrm>
            <a:off x="0" y="0"/>
            <a:ext cx="43891200" cy="438912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033" name="Rectangle 32"/>
          <p:cNvSpPr>
            <a:spLocks noChangeArrowheads="1"/>
          </p:cNvSpPr>
          <p:nvPr userDrawn="1"/>
        </p:nvSpPr>
        <p:spPr bwMode="auto">
          <a:xfrm>
            <a:off x="11490325" y="7518400"/>
            <a:ext cx="9982200" cy="35418184"/>
          </a:xfrm>
          <a:prstGeom prst="rect">
            <a:avLst/>
          </a:prstGeom>
          <a:solidFill>
            <a:srgbClr val="FFFFFF"/>
          </a:solidFill>
          <a:ln w="9525">
            <a:solidFill>
              <a:schemeClr val="tx1"/>
            </a:solidFill>
            <a:miter lim="800000"/>
            <a:headEnd/>
            <a:tailEnd/>
          </a:ln>
        </p:spPr>
        <p:txBody>
          <a:bodyPr wrap="none" anchor="ctr"/>
          <a:lstStyle/>
          <a:p>
            <a:endParaRPr lang="en-US" dirty="0"/>
          </a:p>
        </p:txBody>
      </p:sp>
      <p:sp>
        <p:nvSpPr>
          <p:cNvPr id="1034" name="Rectangle 34"/>
          <p:cNvSpPr>
            <a:spLocks noChangeArrowheads="1"/>
          </p:cNvSpPr>
          <p:nvPr userDrawn="1"/>
        </p:nvSpPr>
        <p:spPr bwMode="auto">
          <a:xfrm>
            <a:off x="22272625" y="7518400"/>
            <a:ext cx="9982200" cy="35418184"/>
          </a:xfrm>
          <a:prstGeom prst="rect">
            <a:avLst/>
          </a:prstGeom>
          <a:solidFill>
            <a:srgbClr val="FFFFFF"/>
          </a:solidFill>
          <a:ln w="9525">
            <a:solidFill>
              <a:schemeClr val="tx1"/>
            </a:solidFill>
            <a:miter lim="800000"/>
            <a:headEnd/>
            <a:tailEnd/>
          </a:ln>
        </p:spPr>
        <p:txBody>
          <a:bodyPr wrap="none" anchor="ctr"/>
          <a:lstStyle/>
          <a:p>
            <a:endParaRPr lang="en-US" dirty="0"/>
          </a:p>
        </p:txBody>
      </p:sp>
      <p:sp>
        <p:nvSpPr>
          <p:cNvPr id="1035" name="Rectangle 35"/>
          <p:cNvSpPr>
            <a:spLocks noChangeArrowheads="1"/>
          </p:cNvSpPr>
          <p:nvPr userDrawn="1"/>
        </p:nvSpPr>
        <p:spPr bwMode="auto">
          <a:xfrm>
            <a:off x="33078738" y="7518400"/>
            <a:ext cx="9982200" cy="35418184"/>
          </a:xfrm>
          <a:prstGeom prst="rect">
            <a:avLst/>
          </a:prstGeom>
          <a:solidFill>
            <a:srgbClr val="FFFFFF"/>
          </a:solidFill>
          <a:ln w="9525">
            <a:solidFill>
              <a:schemeClr val="tx1"/>
            </a:solidFill>
            <a:miter lim="800000"/>
            <a:headEnd/>
            <a:tailEnd/>
          </a:ln>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8600">
          <a:solidFill>
            <a:srgbClr val="FFFFFF"/>
          </a:solidFill>
          <a:latin typeface="+mj-lt"/>
          <a:ea typeface="ＭＳ Ｐゴシック" charset="0"/>
          <a:cs typeface="ＭＳ Ｐゴシック" charset="0"/>
        </a:defRPr>
      </a:lvl1pPr>
      <a:lvl2pPr algn="ctr" rtl="0" eaLnBrk="0" fontAlgn="base" hangingPunct="0">
        <a:spcBef>
          <a:spcPct val="0"/>
        </a:spcBef>
        <a:spcAft>
          <a:spcPct val="0"/>
        </a:spcAft>
        <a:defRPr sz="8600">
          <a:solidFill>
            <a:srgbClr val="FFFFFF"/>
          </a:solidFill>
          <a:latin typeface="Comic Sans MS" pitchFamily="66" charset="0"/>
          <a:ea typeface="ＭＳ Ｐゴシック" charset="0"/>
          <a:cs typeface="ＭＳ Ｐゴシック" charset="0"/>
        </a:defRPr>
      </a:lvl2pPr>
      <a:lvl3pPr algn="ctr" rtl="0" eaLnBrk="0" fontAlgn="base" hangingPunct="0">
        <a:spcBef>
          <a:spcPct val="0"/>
        </a:spcBef>
        <a:spcAft>
          <a:spcPct val="0"/>
        </a:spcAft>
        <a:defRPr sz="8600">
          <a:solidFill>
            <a:srgbClr val="FFFFFF"/>
          </a:solidFill>
          <a:latin typeface="Comic Sans MS" pitchFamily="66" charset="0"/>
          <a:ea typeface="ＭＳ Ｐゴシック" charset="0"/>
          <a:cs typeface="ＭＳ Ｐゴシック" charset="0"/>
        </a:defRPr>
      </a:lvl3pPr>
      <a:lvl4pPr algn="ctr" rtl="0" eaLnBrk="0" fontAlgn="base" hangingPunct="0">
        <a:spcBef>
          <a:spcPct val="0"/>
        </a:spcBef>
        <a:spcAft>
          <a:spcPct val="0"/>
        </a:spcAft>
        <a:defRPr sz="8600">
          <a:solidFill>
            <a:srgbClr val="FFFFFF"/>
          </a:solidFill>
          <a:latin typeface="Comic Sans MS" pitchFamily="66" charset="0"/>
          <a:ea typeface="ＭＳ Ｐゴシック" charset="0"/>
          <a:cs typeface="ＭＳ Ｐゴシック" charset="0"/>
        </a:defRPr>
      </a:lvl4pPr>
      <a:lvl5pPr algn="ctr" rtl="0" eaLnBrk="0" fontAlgn="base" hangingPunct="0">
        <a:spcBef>
          <a:spcPct val="0"/>
        </a:spcBef>
        <a:spcAft>
          <a:spcPct val="0"/>
        </a:spcAft>
        <a:defRPr sz="8600">
          <a:solidFill>
            <a:srgbClr val="FFFFFF"/>
          </a:solidFill>
          <a:latin typeface="Comic Sans MS" pitchFamily="66" charset="0"/>
          <a:ea typeface="ＭＳ Ｐゴシック" charset="0"/>
          <a:cs typeface="ＭＳ Ｐゴシック" charset="0"/>
        </a:defRPr>
      </a:lvl5pPr>
      <a:lvl6pPr marL="457200" algn="ctr" rtl="0" fontAlgn="base">
        <a:spcBef>
          <a:spcPct val="0"/>
        </a:spcBef>
        <a:spcAft>
          <a:spcPct val="0"/>
        </a:spcAft>
        <a:defRPr sz="8600">
          <a:solidFill>
            <a:srgbClr val="FFFFFF"/>
          </a:solidFill>
          <a:latin typeface="Arial Black" pitchFamily="34" charset="0"/>
        </a:defRPr>
      </a:lvl6pPr>
      <a:lvl7pPr marL="914400" algn="ctr" rtl="0" fontAlgn="base">
        <a:spcBef>
          <a:spcPct val="0"/>
        </a:spcBef>
        <a:spcAft>
          <a:spcPct val="0"/>
        </a:spcAft>
        <a:defRPr sz="8600">
          <a:solidFill>
            <a:srgbClr val="FFFFFF"/>
          </a:solidFill>
          <a:latin typeface="Arial Black" pitchFamily="34" charset="0"/>
        </a:defRPr>
      </a:lvl7pPr>
      <a:lvl8pPr marL="1371600" algn="ctr" rtl="0" fontAlgn="base">
        <a:spcBef>
          <a:spcPct val="0"/>
        </a:spcBef>
        <a:spcAft>
          <a:spcPct val="0"/>
        </a:spcAft>
        <a:defRPr sz="8600">
          <a:solidFill>
            <a:srgbClr val="FFFFFF"/>
          </a:solidFill>
          <a:latin typeface="Arial Black" pitchFamily="34" charset="0"/>
        </a:defRPr>
      </a:lvl8pPr>
      <a:lvl9pPr marL="1828800" algn="ctr" rtl="0" fontAlgn="base">
        <a:spcBef>
          <a:spcPct val="0"/>
        </a:spcBef>
        <a:spcAft>
          <a:spcPct val="0"/>
        </a:spcAft>
        <a:defRPr sz="8600">
          <a:solidFill>
            <a:srgbClr val="FFFFFF"/>
          </a:solidFill>
          <a:latin typeface="Arial Black" pitchFamily="34"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ＭＳ Ｐゴシック" charset="0"/>
          <a:cs typeface="ＭＳ Ｐゴシック" charset="0"/>
        </a:defRPr>
      </a:lvl1pPr>
      <a:lvl2pPr marL="739775" indent="-282575" algn="l" rtl="0" eaLnBrk="0" fontAlgn="base" hangingPunct="0">
        <a:spcBef>
          <a:spcPct val="20000"/>
        </a:spcBef>
        <a:spcAft>
          <a:spcPct val="0"/>
        </a:spcAft>
        <a:buChar char="–"/>
        <a:defRPr sz="29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9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900">
          <a:solidFill>
            <a:schemeClr val="tx1"/>
          </a:solidFill>
          <a:latin typeface="+mn-lt"/>
          <a:ea typeface="ＭＳ Ｐゴシック" charset="0"/>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userDrawn="1"/>
        </p:nvSpPr>
        <p:spPr bwMode="auto">
          <a:xfrm>
            <a:off x="0" y="0"/>
            <a:ext cx="43891200" cy="64008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2051" name="Rectangle 3"/>
          <p:cNvSpPr>
            <a:spLocks noChangeArrowheads="1"/>
          </p:cNvSpPr>
          <p:nvPr userDrawn="1"/>
        </p:nvSpPr>
        <p:spPr bwMode="auto">
          <a:xfrm>
            <a:off x="693738" y="7518400"/>
            <a:ext cx="9974262" cy="35418184"/>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2052" name="Rectangle 4"/>
          <p:cNvSpPr>
            <a:spLocks noChangeArrowheads="1"/>
          </p:cNvSpPr>
          <p:nvPr userDrawn="1"/>
        </p:nvSpPr>
        <p:spPr bwMode="auto">
          <a:xfrm>
            <a:off x="0" y="6400801"/>
            <a:ext cx="43891200" cy="173567"/>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sp>
        <p:nvSpPr>
          <p:cNvPr id="2053" name="Text Box 5"/>
          <p:cNvSpPr txBox="1">
            <a:spLocks noChangeArrowheads="1"/>
          </p:cNvSpPr>
          <p:nvPr userDrawn="1"/>
        </p:nvSpPr>
        <p:spPr bwMode="auto">
          <a:xfrm>
            <a:off x="609600" y="43260434"/>
            <a:ext cx="2514600" cy="319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sz="500" b="1" dirty="0">
                <a:solidFill>
                  <a:schemeClr val="bg2"/>
                </a:solidFill>
                <a:latin typeface="Arial" charset="0"/>
                <a:ea typeface="+mn-ea"/>
              </a:rPr>
              <a:t>POSTER TEMPLATE BY:</a:t>
            </a:r>
          </a:p>
          <a:p>
            <a:pPr>
              <a:lnSpc>
                <a:spcPct val="65000"/>
              </a:lnSpc>
              <a:spcBef>
                <a:spcPct val="50000"/>
              </a:spcBef>
              <a:defRPr/>
            </a:pPr>
            <a:r>
              <a:rPr lang="en-US" sz="1000" b="1" dirty="0">
                <a:solidFill>
                  <a:schemeClr val="bg2"/>
                </a:solidFill>
                <a:latin typeface="Arial" charset="0"/>
                <a:ea typeface="+mn-ea"/>
              </a:rPr>
              <a:t>www.PosterPresentations.com</a:t>
            </a:r>
          </a:p>
        </p:txBody>
      </p:sp>
      <p:sp>
        <p:nvSpPr>
          <p:cNvPr id="2054" name="Rectangle 6"/>
          <p:cNvSpPr>
            <a:spLocks noGrp="1" noChangeArrowheads="1"/>
          </p:cNvSpPr>
          <p:nvPr>
            <p:ph type="title"/>
          </p:nvPr>
        </p:nvSpPr>
        <p:spPr bwMode="auto">
          <a:xfrm>
            <a:off x="960438" y="1697568"/>
            <a:ext cx="41924287" cy="2935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67" tIns="45624" rIns="91267" bIns="45624" numCol="1" anchor="ctr" anchorCtr="0" compatLnSpc="1">
            <a:prstTxWarp prst="textNoShape">
              <a:avLst/>
            </a:prstTxWarp>
          </a:bodyPr>
          <a:lstStyle/>
          <a:p>
            <a:pPr lvl="0"/>
            <a:r>
              <a:rPr lang="en-US"/>
              <a:t>Click to edit Master title style</a:t>
            </a:r>
          </a:p>
        </p:txBody>
      </p:sp>
      <p:sp>
        <p:nvSpPr>
          <p:cNvPr id="2055" name="Rectangle 7"/>
          <p:cNvSpPr>
            <a:spLocks noGrp="1" noChangeArrowheads="1"/>
          </p:cNvSpPr>
          <p:nvPr>
            <p:ph type="body" idx="1"/>
          </p:nvPr>
        </p:nvSpPr>
        <p:spPr bwMode="auto">
          <a:xfrm>
            <a:off x="693738" y="7518400"/>
            <a:ext cx="9974262" cy="35418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408" tIns="456408" rIns="456408" bIns="456408" numCol="1" anchor="t" anchorCtr="0" compatLnSpc="1">
            <a:prstTxWarp prst="textNoShape">
              <a:avLst/>
            </a:prstTxWarp>
          </a:bodyPr>
          <a:lstStyle/>
          <a:p>
            <a:pPr lvl="0"/>
            <a:r>
              <a:rPr lang="en-US"/>
              <a:t>Click to edit Master text styles</a:t>
            </a:r>
          </a:p>
          <a:p>
            <a:pPr lvl="1"/>
            <a:r>
              <a:rPr lang="en-US"/>
              <a:t>Second level</a:t>
            </a:r>
          </a:p>
        </p:txBody>
      </p:sp>
      <p:sp>
        <p:nvSpPr>
          <p:cNvPr id="2056" name="Rectangle 8"/>
          <p:cNvSpPr>
            <a:spLocks noChangeArrowheads="1"/>
          </p:cNvSpPr>
          <p:nvPr userDrawn="1"/>
        </p:nvSpPr>
        <p:spPr bwMode="auto">
          <a:xfrm>
            <a:off x="0" y="0"/>
            <a:ext cx="43891200" cy="438912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057" name="Rectangle 9"/>
          <p:cNvSpPr>
            <a:spLocks noChangeArrowheads="1"/>
          </p:cNvSpPr>
          <p:nvPr userDrawn="1"/>
        </p:nvSpPr>
        <p:spPr bwMode="auto">
          <a:xfrm>
            <a:off x="11490325" y="7518400"/>
            <a:ext cx="20764500" cy="35418184"/>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2058" name="Rectangle 11"/>
          <p:cNvSpPr>
            <a:spLocks noChangeArrowheads="1"/>
          </p:cNvSpPr>
          <p:nvPr userDrawn="1"/>
        </p:nvSpPr>
        <p:spPr bwMode="auto">
          <a:xfrm>
            <a:off x="33078738" y="7518400"/>
            <a:ext cx="9982200" cy="35418184"/>
          </a:xfrm>
          <a:prstGeom prst="rect">
            <a:avLst/>
          </a:prstGeom>
          <a:solidFill>
            <a:schemeClr val="accent1"/>
          </a:solidFill>
          <a:ln w="9525">
            <a:solidFill>
              <a:schemeClr val="tx1"/>
            </a:solidFill>
            <a:miter lim="800000"/>
            <a:headEnd/>
            <a:tailEnd/>
          </a:ln>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86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8600">
          <a:solidFill>
            <a:schemeClr val="tx2"/>
          </a:solidFill>
          <a:latin typeface="Arial Black" pitchFamily="34" charset="0"/>
          <a:ea typeface="ＭＳ Ｐゴシック" charset="0"/>
          <a:cs typeface="ＭＳ Ｐゴシック" charset="0"/>
        </a:defRPr>
      </a:lvl2pPr>
      <a:lvl3pPr algn="ctr" rtl="0" eaLnBrk="0" fontAlgn="base" hangingPunct="0">
        <a:spcBef>
          <a:spcPct val="0"/>
        </a:spcBef>
        <a:spcAft>
          <a:spcPct val="0"/>
        </a:spcAft>
        <a:defRPr sz="8600">
          <a:solidFill>
            <a:schemeClr val="tx2"/>
          </a:solidFill>
          <a:latin typeface="Arial Black" pitchFamily="34" charset="0"/>
          <a:ea typeface="ＭＳ Ｐゴシック" charset="0"/>
          <a:cs typeface="ＭＳ Ｐゴシック" charset="0"/>
        </a:defRPr>
      </a:lvl3pPr>
      <a:lvl4pPr algn="ctr" rtl="0" eaLnBrk="0" fontAlgn="base" hangingPunct="0">
        <a:spcBef>
          <a:spcPct val="0"/>
        </a:spcBef>
        <a:spcAft>
          <a:spcPct val="0"/>
        </a:spcAft>
        <a:defRPr sz="8600">
          <a:solidFill>
            <a:schemeClr val="tx2"/>
          </a:solidFill>
          <a:latin typeface="Arial Black" pitchFamily="34" charset="0"/>
          <a:ea typeface="ＭＳ Ｐゴシック" charset="0"/>
          <a:cs typeface="ＭＳ Ｐゴシック" charset="0"/>
        </a:defRPr>
      </a:lvl4pPr>
      <a:lvl5pPr algn="ctr" rtl="0" eaLnBrk="0" fontAlgn="base" hangingPunct="0">
        <a:spcBef>
          <a:spcPct val="0"/>
        </a:spcBef>
        <a:spcAft>
          <a:spcPct val="0"/>
        </a:spcAft>
        <a:defRPr sz="8600">
          <a:solidFill>
            <a:schemeClr val="tx2"/>
          </a:solidFill>
          <a:latin typeface="Arial Black" pitchFamily="34" charset="0"/>
          <a:ea typeface="ＭＳ Ｐゴシック" charset="0"/>
          <a:cs typeface="ＭＳ Ｐゴシック" charset="0"/>
        </a:defRPr>
      </a:lvl5pPr>
      <a:lvl6pPr marL="457200" algn="ctr" rtl="0" fontAlgn="base">
        <a:spcBef>
          <a:spcPct val="0"/>
        </a:spcBef>
        <a:spcAft>
          <a:spcPct val="0"/>
        </a:spcAft>
        <a:defRPr sz="8600">
          <a:solidFill>
            <a:schemeClr val="tx2"/>
          </a:solidFill>
          <a:latin typeface="Arial Black" pitchFamily="34" charset="0"/>
        </a:defRPr>
      </a:lvl6pPr>
      <a:lvl7pPr marL="914400" algn="ctr" rtl="0" fontAlgn="base">
        <a:spcBef>
          <a:spcPct val="0"/>
        </a:spcBef>
        <a:spcAft>
          <a:spcPct val="0"/>
        </a:spcAft>
        <a:defRPr sz="8600">
          <a:solidFill>
            <a:schemeClr val="tx2"/>
          </a:solidFill>
          <a:latin typeface="Arial Black" pitchFamily="34" charset="0"/>
        </a:defRPr>
      </a:lvl7pPr>
      <a:lvl8pPr marL="1371600" algn="ctr" rtl="0" fontAlgn="base">
        <a:spcBef>
          <a:spcPct val="0"/>
        </a:spcBef>
        <a:spcAft>
          <a:spcPct val="0"/>
        </a:spcAft>
        <a:defRPr sz="8600">
          <a:solidFill>
            <a:schemeClr val="tx2"/>
          </a:solidFill>
          <a:latin typeface="Arial Black" pitchFamily="34" charset="0"/>
        </a:defRPr>
      </a:lvl8pPr>
      <a:lvl9pPr marL="1828800" algn="ctr" rtl="0" fontAlgn="base">
        <a:spcBef>
          <a:spcPct val="0"/>
        </a:spcBef>
        <a:spcAft>
          <a:spcPct val="0"/>
        </a:spcAft>
        <a:defRPr sz="86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ＭＳ Ｐゴシック" charset="0"/>
          <a:cs typeface="ＭＳ Ｐゴシック" charset="0"/>
        </a:defRPr>
      </a:lvl1pPr>
      <a:lvl2pPr marL="739775" indent="-282575" algn="l" rtl="0" eaLnBrk="0" fontAlgn="base" hangingPunct="0">
        <a:spcBef>
          <a:spcPct val="20000"/>
        </a:spcBef>
        <a:spcAft>
          <a:spcPct val="0"/>
        </a:spcAft>
        <a:buChar char="–"/>
        <a:defRPr sz="29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9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900">
          <a:solidFill>
            <a:schemeClr val="tx1"/>
          </a:solidFill>
          <a:latin typeface="+mn-lt"/>
          <a:ea typeface="ＭＳ Ｐゴシック" charset="0"/>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userDrawn="1"/>
        </p:nvSpPr>
        <p:spPr bwMode="auto">
          <a:xfrm>
            <a:off x="0" y="0"/>
            <a:ext cx="43891200" cy="64008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3075" name="Rectangle 3"/>
          <p:cNvSpPr>
            <a:spLocks noChangeArrowheads="1"/>
          </p:cNvSpPr>
          <p:nvPr userDrawn="1"/>
        </p:nvSpPr>
        <p:spPr bwMode="auto">
          <a:xfrm>
            <a:off x="693738" y="7518400"/>
            <a:ext cx="42367200" cy="35418184"/>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3076" name="Rectangle 4"/>
          <p:cNvSpPr>
            <a:spLocks noChangeArrowheads="1"/>
          </p:cNvSpPr>
          <p:nvPr userDrawn="1"/>
        </p:nvSpPr>
        <p:spPr bwMode="auto">
          <a:xfrm>
            <a:off x="0" y="6400801"/>
            <a:ext cx="43891200" cy="173567"/>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sp>
        <p:nvSpPr>
          <p:cNvPr id="3077" name="Text Box 5"/>
          <p:cNvSpPr txBox="1">
            <a:spLocks noChangeArrowheads="1"/>
          </p:cNvSpPr>
          <p:nvPr userDrawn="1"/>
        </p:nvSpPr>
        <p:spPr bwMode="auto">
          <a:xfrm>
            <a:off x="609600" y="43260434"/>
            <a:ext cx="2514600" cy="319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sz="500" b="1" dirty="0">
                <a:solidFill>
                  <a:schemeClr val="bg2"/>
                </a:solidFill>
                <a:latin typeface="Arial" charset="0"/>
                <a:ea typeface="+mn-ea"/>
              </a:rPr>
              <a:t>POSTER TEMPLATE BY:</a:t>
            </a:r>
          </a:p>
          <a:p>
            <a:pPr>
              <a:lnSpc>
                <a:spcPct val="65000"/>
              </a:lnSpc>
              <a:spcBef>
                <a:spcPct val="50000"/>
              </a:spcBef>
              <a:defRPr/>
            </a:pPr>
            <a:r>
              <a:rPr lang="en-US" sz="1000" b="1" dirty="0">
                <a:solidFill>
                  <a:schemeClr val="bg2"/>
                </a:solidFill>
                <a:latin typeface="Arial" charset="0"/>
                <a:ea typeface="+mn-ea"/>
              </a:rPr>
              <a:t>www.PosterPresentations.com</a:t>
            </a:r>
          </a:p>
        </p:txBody>
      </p:sp>
      <p:sp>
        <p:nvSpPr>
          <p:cNvPr id="3078" name="Rectangle 6"/>
          <p:cNvSpPr>
            <a:spLocks noGrp="1" noChangeArrowheads="1"/>
          </p:cNvSpPr>
          <p:nvPr>
            <p:ph type="title"/>
          </p:nvPr>
        </p:nvSpPr>
        <p:spPr bwMode="auto">
          <a:xfrm>
            <a:off x="960438" y="1697568"/>
            <a:ext cx="41924287" cy="2935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67" tIns="45624" rIns="91267" bIns="45624" numCol="1" anchor="ctr" anchorCtr="0" compatLnSpc="1">
            <a:prstTxWarp prst="textNoShape">
              <a:avLst/>
            </a:prstTxWarp>
          </a:bodyPr>
          <a:lstStyle/>
          <a:p>
            <a:pPr lvl="0"/>
            <a:r>
              <a:rPr lang="en-US"/>
              <a:t>Click to edit Master title style</a:t>
            </a:r>
          </a:p>
        </p:txBody>
      </p:sp>
      <p:sp>
        <p:nvSpPr>
          <p:cNvPr id="3079" name="Rectangle 7"/>
          <p:cNvSpPr>
            <a:spLocks noGrp="1" noChangeArrowheads="1"/>
          </p:cNvSpPr>
          <p:nvPr>
            <p:ph type="body" idx="1"/>
          </p:nvPr>
        </p:nvSpPr>
        <p:spPr bwMode="auto">
          <a:xfrm>
            <a:off x="693739" y="7518400"/>
            <a:ext cx="42190987" cy="35418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408" tIns="456408" rIns="456408" bIns="456408" numCol="1" anchor="t" anchorCtr="0" compatLnSpc="1">
            <a:prstTxWarp prst="textNoShape">
              <a:avLst/>
            </a:prstTxWarp>
          </a:bodyPr>
          <a:lstStyle/>
          <a:p>
            <a:pPr lvl="0"/>
            <a:r>
              <a:rPr lang="en-US"/>
              <a:t>Click to edit Master text styles</a:t>
            </a:r>
          </a:p>
          <a:p>
            <a:pPr lvl="1"/>
            <a:r>
              <a:rPr lang="en-US"/>
              <a:t>Second level</a:t>
            </a:r>
          </a:p>
        </p:txBody>
      </p:sp>
      <p:sp>
        <p:nvSpPr>
          <p:cNvPr id="3080" name="Rectangle 8"/>
          <p:cNvSpPr>
            <a:spLocks noChangeArrowheads="1"/>
          </p:cNvSpPr>
          <p:nvPr userDrawn="1"/>
        </p:nvSpPr>
        <p:spPr bwMode="auto">
          <a:xfrm>
            <a:off x="0" y="0"/>
            <a:ext cx="43891200" cy="438912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86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8600">
          <a:solidFill>
            <a:schemeClr val="tx2"/>
          </a:solidFill>
          <a:latin typeface="Arial Black" pitchFamily="34" charset="0"/>
          <a:ea typeface="ＭＳ Ｐゴシック" charset="0"/>
          <a:cs typeface="ＭＳ Ｐゴシック" charset="0"/>
        </a:defRPr>
      </a:lvl2pPr>
      <a:lvl3pPr algn="ctr" rtl="0" eaLnBrk="0" fontAlgn="base" hangingPunct="0">
        <a:spcBef>
          <a:spcPct val="0"/>
        </a:spcBef>
        <a:spcAft>
          <a:spcPct val="0"/>
        </a:spcAft>
        <a:defRPr sz="8600">
          <a:solidFill>
            <a:schemeClr val="tx2"/>
          </a:solidFill>
          <a:latin typeface="Arial Black" pitchFamily="34" charset="0"/>
          <a:ea typeface="ＭＳ Ｐゴシック" charset="0"/>
          <a:cs typeface="ＭＳ Ｐゴシック" charset="0"/>
        </a:defRPr>
      </a:lvl3pPr>
      <a:lvl4pPr algn="ctr" rtl="0" eaLnBrk="0" fontAlgn="base" hangingPunct="0">
        <a:spcBef>
          <a:spcPct val="0"/>
        </a:spcBef>
        <a:spcAft>
          <a:spcPct val="0"/>
        </a:spcAft>
        <a:defRPr sz="8600">
          <a:solidFill>
            <a:schemeClr val="tx2"/>
          </a:solidFill>
          <a:latin typeface="Arial Black" pitchFamily="34" charset="0"/>
          <a:ea typeface="ＭＳ Ｐゴシック" charset="0"/>
          <a:cs typeface="ＭＳ Ｐゴシック" charset="0"/>
        </a:defRPr>
      </a:lvl4pPr>
      <a:lvl5pPr algn="ctr" rtl="0" eaLnBrk="0" fontAlgn="base" hangingPunct="0">
        <a:spcBef>
          <a:spcPct val="0"/>
        </a:spcBef>
        <a:spcAft>
          <a:spcPct val="0"/>
        </a:spcAft>
        <a:defRPr sz="8600">
          <a:solidFill>
            <a:schemeClr val="tx2"/>
          </a:solidFill>
          <a:latin typeface="Arial Black" pitchFamily="34" charset="0"/>
          <a:ea typeface="ＭＳ Ｐゴシック" charset="0"/>
          <a:cs typeface="ＭＳ Ｐゴシック" charset="0"/>
        </a:defRPr>
      </a:lvl5pPr>
      <a:lvl6pPr marL="457200" algn="ctr" rtl="0" fontAlgn="base">
        <a:spcBef>
          <a:spcPct val="0"/>
        </a:spcBef>
        <a:spcAft>
          <a:spcPct val="0"/>
        </a:spcAft>
        <a:defRPr sz="8600">
          <a:solidFill>
            <a:schemeClr val="tx2"/>
          </a:solidFill>
          <a:latin typeface="Arial Black" pitchFamily="34" charset="0"/>
        </a:defRPr>
      </a:lvl6pPr>
      <a:lvl7pPr marL="914400" algn="ctr" rtl="0" fontAlgn="base">
        <a:spcBef>
          <a:spcPct val="0"/>
        </a:spcBef>
        <a:spcAft>
          <a:spcPct val="0"/>
        </a:spcAft>
        <a:defRPr sz="8600">
          <a:solidFill>
            <a:schemeClr val="tx2"/>
          </a:solidFill>
          <a:latin typeface="Arial Black" pitchFamily="34" charset="0"/>
        </a:defRPr>
      </a:lvl7pPr>
      <a:lvl8pPr marL="1371600" algn="ctr" rtl="0" fontAlgn="base">
        <a:spcBef>
          <a:spcPct val="0"/>
        </a:spcBef>
        <a:spcAft>
          <a:spcPct val="0"/>
        </a:spcAft>
        <a:defRPr sz="8600">
          <a:solidFill>
            <a:schemeClr val="tx2"/>
          </a:solidFill>
          <a:latin typeface="Arial Black" pitchFamily="34" charset="0"/>
        </a:defRPr>
      </a:lvl8pPr>
      <a:lvl9pPr marL="1828800" algn="ctr" rtl="0" fontAlgn="base">
        <a:spcBef>
          <a:spcPct val="0"/>
        </a:spcBef>
        <a:spcAft>
          <a:spcPct val="0"/>
        </a:spcAft>
        <a:defRPr sz="86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ＭＳ Ｐゴシック" charset="0"/>
          <a:cs typeface="ＭＳ Ｐゴシック" charset="0"/>
        </a:defRPr>
      </a:lvl1pPr>
      <a:lvl2pPr marL="739775" indent="-282575" algn="l" rtl="0" eaLnBrk="0" fontAlgn="base" hangingPunct="0">
        <a:spcBef>
          <a:spcPct val="20000"/>
        </a:spcBef>
        <a:spcAft>
          <a:spcPct val="0"/>
        </a:spcAft>
        <a:buChar char="–"/>
        <a:defRPr sz="29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9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900">
          <a:solidFill>
            <a:schemeClr val="tx1"/>
          </a:solidFill>
          <a:latin typeface="+mn-lt"/>
          <a:ea typeface="ＭＳ Ｐゴシック" charset="0"/>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11" Type="http://schemas.openxmlformats.org/officeDocument/2006/relationships/chart" Target="../charts/chart5.xml"/><Relationship Id="rId5" Type="http://schemas.openxmlformats.org/officeDocument/2006/relationships/chart" Target="../charts/chart1.xml"/><Relationship Id="rId10"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5892801" y="719728"/>
            <a:ext cx="30851642" cy="3139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43" tIns="45614" rIns="91243" bIns="45614">
            <a:spAutoFit/>
          </a:bodyPr>
          <a:lstStyle/>
          <a:p>
            <a:pPr algn="ctr">
              <a:spcBef>
                <a:spcPct val="50000"/>
              </a:spcBef>
            </a:pPr>
            <a:r>
              <a:rPr lang="en-US" sz="6600" dirty="0">
                <a:latin typeface="Arial Black" pitchFamily="34" charset="0"/>
              </a:rPr>
              <a:t>Implementation of social needs screening for newly diagnosed breast cancer patients from </a:t>
            </a:r>
            <a:r>
              <a:rPr lang="en-US" sz="6600" dirty="0" err="1">
                <a:latin typeface="Arial Black" pitchFamily="34" charset="0"/>
              </a:rPr>
              <a:t>minoritized</a:t>
            </a:r>
            <a:r>
              <a:rPr lang="en-US" sz="6600" dirty="0">
                <a:latin typeface="Arial Black" pitchFamily="34" charset="0"/>
              </a:rPr>
              <a:t> backgrounds: A mixed methods evaluation in a pragmatic patient navigation trial</a:t>
            </a:r>
          </a:p>
        </p:txBody>
      </p:sp>
      <p:sp>
        <p:nvSpPr>
          <p:cNvPr id="5126" name="Text Box 417"/>
          <p:cNvSpPr txBox="1">
            <a:spLocks noChangeArrowheads="1"/>
          </p:cNvSpPr>
          <p:nvPr/>
        </p:nvSpPr>
        <p:spPr bwMode="auto">
          <a:xfrm>
            <a:off x="534467" y="16341855"/>
            <a:ext cx="9982200" cy="92313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itchFamily="34" charset="0"/>
                <a:ea typeface="ＭＳ Ｐゴシック" charset="-128"/>
              </a:defRPr>
            </a:lvl1pPr>
            <a:lvl2pPr marL="742950" indent="-285750" eaLnBrk="0" hangingPunct="0">
              <a:defRPr sz="2900">
                <a:solidFill>
                  <a:schemeClr val="tx1"/>
                </a:solidFill>
                <a:latin typeface="Arial Narrow" pitchFamily="34" charset="0"/>
                <a:ea typeface="ＭＳ Ｐゴシック" charset="-128"/>
              </a:defRPr>
            </a:lvl2pPr>
            <a:lvl3pPr marL="1143000" indent="-228600" eaLnBrk="0" hangingPunct="0">
              <a:defRPr sz="2900">
                <a:solidFill>
                  <a:schemeClr val="tx1"/>
                </a:solidFill>
                <a:latin typeface="Arial Narrow" pitchFamily="34" charset="0"/>
                <a:ea typeface="ＭＳ Ｐゴシック" charset="-128"/>
              </a:defRPr>
            </a:lvl3pPr>
            <a:lvl4pPr marL="1600200" indent="-228600" eaLnBrk="0" hangingPunct="0">
              <a:defRPr sz="2900">
                <a:solidFill>
                  <a:schemeClr val="tx1"/>
                </a:solidFill>
                <a:latin typeface="Arial Narrow" pitchFamily="34" charset="0"/>
                <a:ea typeface="ＭＳ Ｐゴシック" charset="-128"/>
              </a:defRPr>
            </a:lvl4pPr>
            <a:lvl5pPr marL="2057400" indent="-228600" eaLnBrk="0" hangingPunct="0">
              <a:defRPr sz="29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pitchFamily="34" charset="0"/>
                <a:ea typeface="ＭＳ Ｐゴシック" charset="-128"/>
              </a:defRPr>
            </a:lvl9pPr>
          </a:lstStyle>
          <a:p>
            <a:pPr algn="ctr">
              <a:spcBef>
                <a:spcPct val="50000"/>
              </a:spcBef>
            </a:pPr>
            <a:r>
              <a:rPr lang="en-US" sz="5400" b="1" dirty="0">
                <a:solidFill>
                  <a:srgbClr val="F8F8F8"/>
                </a:solidFill>
              </a:rPr>
              <a:t>METHODS</a:t>
            </a:r>
          </a:p>
        </p:txBody>
      </p:sp>
      <p:pic>
        <p:nvPicPr>
          <p:cNvPr id="5135" name="Picture 1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80151"/>
            <a:ext cx="43891200" cy="514349"/>
          </a:xfrm>
          <a:prstGeom prst="rect">
            <a:avLst/>
          </a:prstGeom>
          <a:solidFill>
            <a:srgbClr val="E200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137" name="Text Box 478"/>
          <p:cNvSpPr txBox="1">
            <a:spLocks noChangeArrowheads="1"/>
          </p:cNvSpPr>
          <p:nvPr/>
        </p:nvSpPr>
        <p:spPr bwMode="auto">
          <a:xfrm>
            <a:off x="33078738" y="31428045"/>
            <a:ext cx="9982200" cy="92313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itchFamily="34" charset="0"/>
                <a:ea typeface="ＭＳ Ｐゴシック" charset="-128"/>
              </a:defRPr>
            </a:lvl1pPr>
            <a:lvl2pPr marL="742950" indent="-285750" eaLnBrk="0" hangingPunct="0">
              <a:defRPr sz="2900">
                <a:solidFill>
                  <a:schemeClr val="tx1"/>
                </a:solidFill>
                <a:latin typeface="Arial Narrow" pitchFamily="34" charset="0"/>
                <a:ea typeface="ＭＳ Ｐゴシック" charset="-128"/>
              </a:defRPr>
            </a:lvl2pPr>
            <a:lvl3pPr marL="1143000" indent="-228600" eaLnBrk="0" hangingPunct="0">
              <a:defRPr sz="2900">
                <a:solidFill>
                  <a:schemeClr val="tx1"/>
                </a:solidFill>
                <a:latin typeface="Arial Narrow" pitchFamily="34" charset="0"/>
                <a:ea typeface="ＭＳ Ｐゴシック" charset="-128"/>
              </a:defRPr>
            </a:lvl3pPr>
            <a:lvl4pPr marL="1600200" indent="-228600" eaLnBrk="0" hangingPunct="0">
              <a:defRPr sz="2900">
                <a:solidFill>
                  <a:schemeClr val="tx1"/>
                </a:solidFill>
                <a:latin typeface="Arial Narrow" pitchFamily="34" charset="0"/>
                <a:ea typeface="ＭＳ Ｐゴシック" charset="-128"/>
              </a:defRPr>
            </a:lvl4pPr>
            <a:lvl5pPr marL="2057400" indent="-228600" eaLnBrk="0" hangingPunct="0">
              <a:defRPr sz="29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pitchFamily="34" charset="0"/>
                <a:ea typeface="ＭＳ Ｐゴシック" charset="-128"/>
              </a:defRPr>
            </a:lvl9pPr>
          </a:lstStyle>
          <a:p>
            <a:pPr algn="ctr">
              <a:spcBef>
                <a:spcPct val="50000"/>
              </a:spcBef>
            </a:pPr>
            <a:r>
              <a:rPr lang="en-US" sz="5400" b="1" dirty="0">
                <a:solidFill>
                  <a:srgbClr val="F8F8F8"/>
                </a:solidFill>
              </a:rPr>
              <a:t>CONCLUSION</a:t>
            </a:r>
          </a:p>
        </p:txBody>
      </p:sp>
      <p:sp>
        <p:nvSpPr>
          <p:cNvPr id="41" name="Text Box 478"/>
          <p:cNvSpPr txBox="1">
            <a:spLocks noChangeArrowheads="1"/>
          </p:cNvSpPr>
          <p:nvPr/>
        </p:nvSpPr>
        <p:spPr bwMode="auto">
          <a:xfrm>
            <a:off x="33078738" y="7470003"/>
            <a:ext cx="9982200" cy="92313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itchFamily="34" charset="0"/>
                <a:ea typeface="ＭＳ Ｐゴシック" charset="-128"/>
              </a:defRPr>
            </a:lvl1pPr>
            <a:lvl2pPr marL="742950" indent="-285750" eaLnBrk="0" hangingPunct="0">
              <a:defRPr sz="2900">
                <a:solidFill>
                  <a:schemeClr val="tx1"/>
                </a:solidFill>
                <a:latin typeface="Arial Narrow" pitchFamily="34" charset="0"/>
                <a:ea typeface="ＭＳ Ｐゴシック" charset="-128"/>
              </a:defRPr>
            </a:lvl2pPr>
            <a:lvl3pPr marL="1143000" indent="-228600" eaLnBrk="0" hangingPunct="0">
              <a:defRPr sz="2900">
                <a:solidFill>
                  <a:schemeClr val="tx1"/>
                </a:solidFill>
                <a:latin typeface="Arial Narrow" pitchFamily="34" charset="0"/>
                <a:ea typeface="ＭＳ Ｐゴシック" charset="-128"/>
              </a:defRPr>
            </a:lvl3pPr>
            <a:lvl4pPr marL="1600200" indent="-228600" eaLnBrk="0" hangingPunct="0">
              <a:defRPr sz="2900">
                <a:solidFill>
                  <a:schemeClr val="tx1"/>
                </a:solidFill>
                <a:latin typeface="Arial Narrow" pitchFamily="34" charset="0"/>
                <a:ea typeface="ＭＳ Ｐゴシック" charset="-128"/>
              </a:defRPr>
            </a:lvl4pPr>
            <a:lvl5pPr marL="2057400" indent="-228600" eaLnBrk="0" hangingPunct="0">
              <a:defRPr sz="29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pitchFamily="34" charset="0"/>
                <a:ea typeface="ＭＳ Ｐゴシック" charset="-128"/>
              </a:defRPr>
            </a:lvl9pPr>
          </a:lstStyle>
          <a:p>
            <a:pPr algn="ctr">
              <a:spcBef>
                <a:spcPct val="50000"/>
              </a:spcBef>
            </a:pPr>
            <a:r>
              <a:rPr lang="en-US" sz="5400" b="1" dirty="0">
                <a:solidFill>
                  <a:srgbClr val="F8F8F8"/>
                </a:solidFill>
              </a:rPr>
              <a:t>DISCUSSION</a:t>
            </a:r>
          </a:p>
        </p:txBody>
      </p:sp>
      <p:sp>
        <p:nvSpPr>
          <p:cNvPr id="49" name="TextBox 48"/>
          <p:cNvSpPr txBox="1"/>
          <p:nvPr/>
        </p:nvSpPr>
        <p:spPr>
          <a:xfrm>
            <a:off x="36744443" y="1752857"/>
            <a:ext cx="6077517" cy="1200329"/>
          </a:xfrm>
          <a:prstGeom prst="rect">
            <a:avLst/>
          </a:prstGeom>
          <a:solidFill>
            <a:schemeClr val="bg1">
              <a:lumMod val="20000"/>
              <a:lumOff val="80000"/>
            </a:schemeClr>
          </a:solidFill>
        </p:spPr>
        <p:txBody>
          <a:bodyPr wrap="square" rtlCol="0">
            <a:spAutoFit/>
          </a:bodyPr>
          <a:lstStyle/>
          <a:p>
            <a:pPr algn="ctr"/>
            <a:endParaRPr lang="en-US" sz="7200" b="1" dirty="0">
              <a:latin typeface="Arial" pitchFamily="34" charset="0"/>
              <a:cs typeface="Arial" pitchFamily="34" charset="0"/>
            </a:endParaRPr>
          </a:p>
        </p:txBody>
      </p:sp>
      <p:sp>
        <p:nvSpPr>
          <p:cNvPr id="52" name="Text Box 14"/>
          <p:cNvSpPr txBox="1">
            <a:spLocks noChangeArrowheads="1"/>
          </p:cNvSpPr>
          <p:nvPr/>
        </p:nvSpPr>
        <p:spPr bwMode="auto">
          <a:xfrm>
            <a:off x="11607299" y="33879775"/>
            <a:ext cx="9982200" cy="1369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itchFamily="34" charset="0"/>
                <a:ea typeface="ＭＳ Ｐゴシック" charset="-128"/>
              </a:defRPr>
            </a:lvl1pPr>
            <a:lvl2pPr marL="742950" indent="-285750" defTabSz="4389438" eaLnBrk="0" hangingPunct="0">
              <a:defRPr sz="2900">
                <a:solidFill>
                  <a:schemeClr val="tx1"/>
                </a:solidFill>
                <a:latin typeface="Arial Narrow" pitchFamily="34" charset="0"/>
                <a:ea typeface="ＭＳ Ｐゴシック" charset="-128"/>
              </a:defRPr>
            </a:lvl2pPr>
            <a:lvl3pPr marL="1143000" indent="-228600" defTabSz="4389438" eaLnBrk="0" hangingPunct="0">
              <a:defRPr sz="2900">
                <a:solidFill>
                  <a:schemeClr val="tx1"/>
                </a:solidFill>
                <a:latin typeface="Arial Narrow" pitchFamily="34" charset="0"/>
                <a:ea typeface="ＭＳ Ｐゴシック" charset="-128"/>
              </a:defRPr>
            </a:lvl3pPr>
            <a:lvl4pPr marL="1600200" indent="-228600" defTabSz="4389438" eaLnBrk="0" hangingPunct="0">
              <a:defRPr sz="2900">
                <a:solidFill>
                  <a:schemeClr val="tx1"/>
                </a:solidFill>
                <a:latin typeface="Arial Narrow" pitchFamily="34" charset="0"/>
                <a:ea typeface="ＭＳ Ｐゴシック" charset="-128"/>
              </a:defRPr>
            </a:lvl4pPr>
            <a:lvl5pPr marL="2057400" indent="-228600" defTabSz="4389438" eaLnBrk="0" hangingPunct="0">
              <a:defRPr sz="2900">
                <a:solidFill>
                  <a:schemeClr val="tx1"/>
                </a:solidFill>
                <a:latin typeface="Arial Narrow" pitchFamily="34" charset="0"/>
                <a:ea typeface="ＭＳ Ｐゴシック" charset="-128"/>
              </a:defRPr>
            </a:lvl5pPr>
            <a:lvl6pPr marL="2514600" indent="-228600" defTabSz="4389438" eaLnBrk="0" fontAlgn="base" hangingPunct="0">
              <a:spcBef>
                <a:spcPct val="0"/>
              </a:spcBef>
              <a:spcAft>
                <a:spcPct val="0"/>
              </a:spcAft>
              <a:defRPr sz="2900">
                <a:solidFill>
                  <a:schemeClr val="tx1"/>
                </a:solidFill>
                <a:latin typeface="Arial Narrow" pitchFamily="34" charset="0"/>
                <a:ea typeface="ＭＳ Ｐゴシック" charset="-128"/>
              </a:defRPr>
            </a:lvl6pPr>
            <a:lvl7pPr marL="2971800" indent="-228600" defTabSz="4389438" eaLnBrk="0" fontAlgn="base" hangingPunct="0">
              <a:spcBef>
                <a:spcPct val="0"/>
              </a:spcBef>
              <a:spcAft>
                <a:spcPct val="0"/>
              </a:spcAft>
              <a:defRPr sz="2900">
                <a:solidFill>
                  <a:schemeClr val="tx1"/>
                </a:solidFill>
                <a:latin typeface="Arial Narrow" pitchFamily="34" charset="0"/>
                <a:ea typeface="ＭＳ Ｐゴシック" charset="-128"/>
              </a:defRPr>
            </a:lvl7pPr>
            <a:lvl8pPr marL="3429000" indent="-228600" defTabSz="4389438" eaLnBrk="0" fontAlgn="base" hangingPunct="0">
              <a:spcBef>
                <a:spcPct val="0"/>
              </a:spcBef>
              <a:spcAft>
                <a:spcPct val="0"/>
              </a:spcAft>
              <a:defRPr sz="2900">
                <a:solidFill>
                  <a:schemeClr val="tx1"/>
                </a:solidFill>
                <a:latin typeface="Arial Narrow" pitchFamily="34" charset="0"/>
                <a:ea typeface="ＭＳ Ｐゴシック" charset="-128"/>
              </a:defRPr>
            </a:lvl8pPr>
            <a:lvl9pPr marL="3886200" indent="-228600" defTabSz="4389438" eaLnBrk="0" fontAlgn="base" hangingPunct="0">
              <a:spcBef>
                <a:spcPct val="0"/>
              </a:spcBef>
              <a:spcAft>
                <a:spcPct val="0"/>
              </a:spcAft>
              <a:defRPr sz="2900">
                <a:solidFill>
                  <a:schemeClr val="tx1"/>
                </a:solidFill>
                <a:latin typeface="Arial Narrow" pitchFamily="34" charset="0"/>
                <a:ea typeface="ＭＳ Ｐゴシック" charset="-128"/>
              </a:defRPr>
            </a:lvl9pPr>
          </a:lstStyle>
          <a:p>
            <a:pPr algn="just"/>
            <a:r>
              <a:rPr lang="en-US" dirty="0"/>
              <a:t>.</a:t>
            </a:r>
            <a:endParaRPr lang="en-US" sz="3200" dirty="0">
              <a:latin typeface="Arial" pitchFamily="34" charset="0"/>
              <a:cs typeface="Arial" pitchFamily="34" charset="0"/>
            </a:endParaRPr>
          </a:p>
        </p:txBody>
      </p:sp>
      <p:sp>
        <p:nvSpPr>
          <p:cNvPr id="57" name="Text Box 14"/>
          <p:cNvSpPr txBox="1">
            <a:spLocks noChangeArrowheads="1"/>
          </p:cNvSpPr>
          <p:nvPr/>
        </p:nvSpPr>
        <p:spPr bwMode="auto">
          <a:xfrm>
            <a:off x="32980715" y="8454434"/>
            <a:ext cx="10178246" cy="714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0" tIns="457200" rIns="457200" bIns="457200">
            <a:spAutoFit/>
          </a:bodyPr>
          <a:lstStyle>
            <a:lvl1pPr defTabSz="4389438" eaLnBrk="0" hangingPunct="0">
              <a:defRPr sz="2900">
                <a:solidFill>
                  <a:schemeClr val="tx1"/>
                </a:solidFill>
                <a:latin typeface="Arial Narrow" pitchFamily="34" charset="0"/>
                <a:ea typeface="ＭＳ Ｐゴシック" charset="-128"/>
              </a:defRPr>
            </a:lvl1pPr>
            <a:lvl2pPr marL="742950" indent="-285750" defTabSz="4389438" eaLnBrk="0" hangingPunct="0">
              <a:defRPr sz="2900">
                <a:solidFill>
                  <a:schemeClr val="tx1"/>
                </a:solidFill>
                <a:latin typeface="Arial Narrow" pitchFamily="34" charset="0"/>
                <a:ea typeface="ＭＳ Ｐゴシック" charset="-128"/>
              </a:defRPr>
            </a:lvl2pPr>
            <a:lvl3pPr marL="1143000" indent="-228600" defTabSz="4389438" eaLnBrk="0" hangingPunct="0">
              <a:defRPr sz="2900">
                <a:solidFill>
                  <a:schemeClr val="tx1"/>
                </a:solidFill>
                <a:latin typeface="Arial Narrow" pitchFamily="34" charset="0"/>
                <a:ea typeface="ＭＳ Ｐゴシック" charset="-128"/>
              </a:defRPr>
            </a:lvl3pPr>
            <a:lvl4pPr marL="1600200" indent="-228600" defTabSz="4389438" eaLnBrk="0" hangingPunct="0">
              <a:defRPr sz="2900">
                <a:solidFill>
                  <a:schemeClr val="tx1"/>
                </a:solidFill>
                <a:latin typeface="Arial Narrow" pitchFamily="34" charset="0"/>
                <a:ea typeface="ＭＳ Ｐゴシック" charset="-128"/>
              </a:defRPr>
            </a:lvl4pPr>
            <a:lvl5pPr marL="2057400" indent="-228600" defTabSz="4389438" eaLnBrk="0" hangingPunct="0">
              <a:defRPr sz="2900">
                <a:solidFill>
                  <a:schemeClr val="tx1"/>
                </a:solidFill>
                <a:latin typeface="Arial Narrow" pitchFamily="34" charset="0"/>
                <a:ea typeface="ＭＳ Ｐゴシック" charset="-128"/>
              </a:defRPr>
            </a:lvl5pPr>
            <a:lvl6pPr marL="2514600" indent="-228600" defTabSz="4389438" eaLnBrk="0" fontAlgn="base" hangingPunct="0">
              <a:spcBef>
                <a:spcPct val="0"/>
              </a:spcBef>
              <a:spcAft>
                <a:spcPct val="0"/>
              </a:spcAft>
              <a:defRPr sz="2900">
                <a:solidFill>
                  <a:schemeClr val="tx1"/>
                </a:solidFill>
                <a:latin typeface="Arial Narrow" pitchFamily="34" charset="0"/>
                <a:ea typeface="ＭＳ Ｐゴシック" charset="-128"/>
              </a:defRPr>
            </a:lvl6pPr>
            <a:lvl7pPr marL="2971800" indent="-228600" defTabSz="4389438" eaLnBrk="0" fontAlgn="base" hangingPunct="0">
              <a:spcBef>
                <a:spcPct val="0"/>
              </a:spcBef>
              <a:spcAft>
                <a:spcPct val="0"/>
              </a:spcAft>
              <a:defRPr sz="2900">
                <a:solidFill>
                  <a:schemeClr val="tx1"/>
                </a:solidFill>
                <a:latin typeface="Arial Narrow" pitchFamily="34" charset="0"/>
                <a:ea typeface="ＭＳ Ｐゴシック" charset="-128"/>
              </a:defRPr>
            </a:lvl7pPr>
            <a:lvl8pPr marL="3429000" indent="-228600" defTabSz="4389438" eaLnBrk="0" fontAlgn="base" hangingPunct="0">
              <a:spcBef>
                <a:spcPct val="0"/>
              </a:spcBef>
              <a:spcAft>
                <a:spcPct val="0"/>
              </a:spcAft>
              <a:defRPr sz="2900">
                <a:solidFill>
                  <a:schemeClr val="tx1"/>
                </a:solidFill>
                <a:latin typeface="Arial Narrow" pitchFamily="34" charset="0"/>
                <a:ea typeface="ＭＳ Ｐゴシック" charset="-128"/>
              </a:defRPr>
            </a:lvl8pPr>
            <a:lvl9pPr marL="3886200" indent="-228600" defTabSz="4389438" eaLnBrk="0" fontAlgn="base" hangingPunct="0">
              <a:spcBef>
                <a:spcPct val="0"/>
              </a:spcBef>
              <a:spcAft>
                <a:spcPct val="0"/>
              </a:spcAft>
              <a:defRPr sz="2900">
                <a:solidFill>
                  <a:schemeClr val="tx1"/>
                </a:solidFill>
                <a:latin typeface="Arial Narrow" pitchFamily="34" charset="0"/>
                <a:ea typeface="ＭＳ Ｐゴシック" charset="-128"/>
              </a:defRPr>
            </a:lvl9pPr>
          </a:lstStyle>
          <a:p>
            <a:pPr marL="457200" indent="-457200">
              <a:buFont typeface="Arial" panose="020B0604020202020204" pitchFamily="34" charset="0"/>
              <a:buChar char="•"/>
            </a:pPr>
            <a:r>
              <a:rPr lang="en-US" sz="4000" dirty="0"/>
              <a:t>Modest fidelity to study protocol</a:t>
            </a:r>
          </a:p>
          <a:p>
            <a:pPr marL="1200150" lvl="1" indent="-457200">
              <a:buFont typeface="Wingdings" panose="05000000000000000000" pitchFamily="2" charset="2"/>
              <a:buChar char="ü"/>
            </a:pPr>
            <a:r>
              <a:rPr lang="en-US" sz="4000" dirty="0"/>
              <a:t>7 out of 10 patients received a screen</a:t>
            </a:r>
          </a:p>
          <a:p>
            <a:pPr marL="1200150" lvl="1" indent="-457200">
              <a:buFont typeface="Wingdings" panose="05000000000000000000" pitchFamily="2" charset="2"/>
              <a:buChar char="ü"/>
            </a:pPr>
            <a:endParaRPr lang="en-US" sz="4000" dirty="0"/>
          </a:p>
          <a:p>
            <a:pPr marL="571500" indent="-571500">
              <a:buFont typeface="Arial" panose="020B0604020202020204" pitchFamily="34" charset="0"/>
              <a:buChar char="•"/>
            </a:pPr>
            <a:r>
              <a:rPr lang="en-US" sz="4000" dirty="0"/>
              <a:t>Even though navigators expressed acceptability</a:t>
            </a:r>
          </a:p>
          <a:p>
            <a:pPr marL="1200150" lvl="1" indent="-457200">
              <a:buFont typeface="Wingdings" panose="05000000000000000000" pitchFamily="2" charset="2"/>
              <a:buChar char="ü"/>
            </a:pPr>
            <a:endParaRPr lang="en-US" sz="4400" dirty="0">
              <a:latin typeface="Arial" pitchFamily="34" charset="0"/>
              <a:cs typeface="Arial" pitchFamily="34" charset="0"/>
            </a:endParaRPr>
          </a:p>
          <a:p>
            <a:pPr marL="457200" indent="-457200">
              <a:buFont typeface="Arial" panose="020B0604020202020204" pitchFamily="34" charset="0"/>
              <a:buChar char="•"/>
            </a:pPr>
            <a:r>
              <a:rPr lang="en-US" sz="4000" dirty="0">
                <a:cs typeface="Arial" pitchFamily="34" charset="0"/>
              </a:rPr>
              <a:t>Non-Hispanic Black and patients with Medicare were more likely to be screened</a:t>
            </a:r>
          </a:p>
          <a:p>
            <a:pPr marL="1200150" lvl="1" indent="-457200">
              <a:buFont typeface="Arial" panose="020B0604020202020204" pitchFamily="34" charset="0"/>
              <a:buChar char="•"/>
            </a:pPr>
            <a:endParaRPr lang="en-US" sz="4000" dirty="0">
              <a:cs typeface="Arial" pitchFamily="34" charset="0"/>
            </a:endParaRPr>
          </a:p>
          <a:p>
            <a:pPr marL="457200" indent="-457200">
              <a:buFont typeface="Arial" panose="020B0604020202020204" pitchFamily="34" charset="0"/>
              <a:buChar char="•"/>
            </a:pPr>
            <a:r>
              <a:rPr lang="en-US" sz="4000" dirty="0">
                <a:cs typeface="Arial" pitchFamily="34" charset="0"/>
              </a:rPr>
              <a:t>Patients indicated high acceptability</a:t>
            </a:r>
          </a:p>
        </p:txBody>
      </p:sp>
      <p:sp>
        <p:nvSpPr>
          <p:cNvPr id="22" name="Text Box 478"/>
          <p:cNvSpPr txBox="1">
            <a:spLocks noChangeArrowheads="1"/>
          </p:cNvSpPr>
          <p:nvPr/>
        </p:nvSpPr>
        <p:spPr bwMode="auto">
          <a:xfrm>
            <a:off x="11501155" y="7470003"/>
            <a:ext cx="20755257" cy="92313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267" tIns="45624" rIns="91267" bIns="45624">
            <a:spAutoFit/>
          </a:bodyPr>
          <a:lstStyle>
            <a:lvl1pPr eaLnBrk="0" hangingPunct="0">
              <a:defRPr sz="2900">
                <a:solidFill>
                  <a:schemeClr val="tx1"/>
                </a:solidFill>
                <a:latin typeface="Arial Narrow" pitchFamily="34" charset="0"/>
                <a:ea typeface="ＭＳ Ｐゴシック" charset="-128"/>
              </a:defRPr>
            </a:lvl1pPr>
            <a:lvl2pPr marL="742950" indent="-285750" eaLnBrk="0" hangingPunct="0">
              <a:defRPr sz="2900">
                <a:solidFill>
                  <a:schemeClr val="tx1"/>
                </a:solidFill>
                <a:latin typeface="Arial Narrow" pitchFamily="34" charset="0"/>
                <a:ea typeface="ＭＳ Ｐゴシック" charset="-128"/>
              </a:defRPr>
            </a:lvl2pPr>
            <a:lvl3pPr marL="1143000" indent="-228600" eaLnBrk="0" hangingPunct="0">
              <a:defRPr sz="2900">
                <a:solidFill>
                  <a:schemeClr val="tx1"/>
                </a:solidFill>
                <a:latin typeface="Arial Narrow" pitchFamily="34" charset="0"/>
                <a:ea typeface="ＭＳ Ｐゴシック" charset="-128"/>
              </a:defRPr>
            </a:lvl3pPr>
            <a:lvl4pPr marL="1600200" indent="-228600" eaLnBrk="0" hangingPunct="0">
              <a:defRPr sz="2900">
                <a:solidFill>
                  <a:schemeClr val="tx1"/>
                </a:solidFill>
                <a:latin typeface="Arial Narrow" pitchFamily="34" charset="0"/>
                <a:ea typeface="ＭＳ Ｐゴシック" charset="-128"/>
              </a:defRPr>
            </a:lvl4pPr>
            <a:lvl5pPr marL="2057400" indent="-228600" eaLnBrk="0" hangingPunct="0">
              <a:defRPr sz="29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pitchFamily="34" charset="0"/>
                <a:ea typeface="ＭＳ Ｐゴシック" charset="-128"/>
              </a:defRPr>
            </a:lvl9pPr>
          </a:lstStyle>
          <a:p>
            <a:pPr algn="ctr">
              <a:spcBef>
                <a:spcPct val="50000"/>
              </a:spcBef>
            </a:pPr>
            <a:r>
              <a:rPr lang="en-US" sz="5400" b="1" dirty="0">
                <a:solidFill>
                  <a:srgbClr val="F8F8F8"/>
                </a:solidFill>
              </a:rPr>
              <a:t>RESULTS</a:t>
            </a:r>
          </a:p>
        </p:txBody>
      </p:sp>
      <p:pic>
        <p:nvPicPr>
          <p:cNvPr id="23" name="Picture 22">
            <a:extLst>
              <a:ext uri="{FF2B5EF4-FFF2-40B4-BE49-F238E27FC236}">
                <a16:creationId xmlns:a16="http://schemas.microsoft.com/office/drawing/2014/main" id="{FBA55AC8-A4DF-BB4D-9DEA-C4F8B5941BC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27101" b="29128"/>
          <a:stretch/>
        </p:blipFill>
        <p:spPr>
          <a:xfrm>
            <a:off x="36655854" y="719728"/>
            <a:ext cx="6753886" cy="3044915"/>
          </a:xfrm>
          <a:prstGeom prst="rect">
            <a:avLst/>
          </a:prstGeom>
        </p:spPr>
      </p:pic>
      <p:sp>
        <p:nvSpPr>
          <p:cNvPr id="29" name="Text Box 14"/>
          <p:cNvSpPr txBox="1">
            <a:spLocks noChangeArrowheads="1"/>
          </p:cNvSpPr>
          <p:nvPr/>
        </p:nvSpPr>
        <p:spPr bwMode="auto">
          <a:xfrm>
            <a:off x="33078738" y="32351181"/>
            <a:ext cx="9985987" cy="6463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0" tIns="457200" rIns="457200" bIns="457200">
            <a:spAutoFit/>
          </a:bodyPr>
          <a:lstStyle>
            <a:lvl1pPr defTabSz="4389438" eaLnBrk="0" hangingPunct="0">
              <a:defRPr sz="2900">
                <a:solidFill>
                  <a:schemeClr val="tx1"/>
                </a:solidFill>
                <a:latin typeface="Arial Narrow" pitchFamily="34" charset="0"/>
                <a:ea typeface="ＭＳ Ｐゴシック" charset="-128"/>
              </a:defRPr>
            </a:lvl1pPr>
            <a:lvl2pPr marL="742950" indent="-285750" defTabSz="4389438" eaLnBrk="0" hangingPunct="0">
              <a:defRPr sz="2900">
                <a:solidFill>
                  <a:schemeClr val="tx1"/>
                </a:solidFill>
                <a:latin typeface="Arial Narrow" pitchFamily="34" charset="0"/>
                <a:ea typeface="ＭＳ Ｐゴシック" charset="-128"/>
              </a:defRPr>
            </a:lvl2pPr>
            <a:lvl3pPr marL="1143000" indent="-228600" defTabSz="4389438" eaLnBrk="0" hangingPunct="0">
              <a:defRPr sz="2900">
                <a:solidFill>
                  <a:schemeClr val="tx1"/>
                </a:solidFill>
                <a:latin typeface="Arial Narrow" pitchFamily="34" charset="0"/>
                <a:ea typeface="ＭＳ Ｐゴシック" charset="-128"/>
              </a:defRPr>
            </a:lvl3pPr>
            <a:lvl4pPr marL="1600200" indent="-228600" defTabSz="4389438" eaLnBrk="0" hangingPunct="0">
              <a:defRPr sz="2900">
                <a:solidFill>
                  <a:schemeClr val="tx1"/>
                </a:solidFill>
                <a:latin typeface="Arial Narrow" pitchFamily="34" charset="0"/>
                <a:ea typeface="ＭＳ Ｐゴシック" charset="-128"/>
              </a:defRPr>
            </a:lvl4pPr>
            <a:lvl5pPr marL="2057400" indent="-228600" defTabSz="4389438" eaLnBrk="0" hangingPunct="0">
              <a:defRPr sz="2900">
                <a:solidFill>
                  <a:schemeClr val="tx1"/>
                </a:solidFill>
                <a:latin typeface="Arial Narrow" pitchFamily="34" charset="0"/>
                <a:ea typeface="ＭＳ Ｐゴシック" charset="-128"/>
              </a:defRPr>
            </a:lvl5pPr>
            <a:lvl6pPr marL="2514600" indent="-228600" defTabSz="4389438" eaLnBrk="0" fontAlgn="base" hangingPunct="0">
              <a:spcBef>
                <a:spcPct val="0"/>
              </a:spcBef>
              <a:spcAft>
                <a:spcPct val="0"/>
              </a:spcAft>
              <a:defRPr sz="2900">
                <a:solidFill>
                  <a:schemeClr val="tx1"/>
                </a:solidFill>
                <a:latin typeface="Arial Narrow" pitchFamily="34" charset="0"/>
                <a:ea typeface="ＭＳ Ｐゴシック" charset="-128"/>
              </a:defRPr>
            </a:lvl6pPr>
            <a:lvl7pPr marL="2971800" indent="-228600" defTabSz="4389438" eaLnBrk="0" fontAlgn="base" hangingPunct="0">
              <a:spcBef>
                <a:spcPct val="0"/>
              </a:spcBef>
              <a:spcAft>
                <a:spcPct val="0"/>
              </a:spcAft>
              <a:defRPr sz="2900">
                <a:solidFill>
                  <a:schemeClr val="tx1"/>
                </a:solidFill>
                <a:latin typeface="Arial Narrow" pitchFamily="34" charset="0"/>
                <a:ea typeface="ＭＳ Ｐゴシック" charset="-128"/>
              </a:defRPr>
            </a:lvl7pPr>
            <a:lvl8pPr marL="3429000" indent="-228600" defTabSz="4389438" eaLnBrk="0" fontAlgn="base" hangingPunct="0">
              <a:spcBef>
                <a:spcPct val="0"/>
              </a:spcBef>
              <a:spcAft>
                <a:spcPct val="0"/>
              </a:spcAft>
              <a:defRPr sz="2900">
                <a:solidFill>
                  <a:schemeClr val="tx1"/>
                </a:solidFill>
                <a:latin typeface="Arial Narrow" pitchFamily="34" charset="0"/>
                <a:ea typeface="ＭＳ Ｐゴシック" charset="-128"/>
              </a:defRPr>
            </a:lvl8pPr>
            <a:lvl9pPr marL="3886200" indent="-228600" defTabSz="4389438" eaLnBrk="0" fontAlgn="base" hangingPunct="0">
              <a:spcBef>
                <a:spcPct val="0"/>
              </a:spcBef>
              <a:spcAft>
                <a:spcPct val="0"/>
              </a:spcAft>
              <a:defRPr sz="2900">
                <a:solidFill>
                  <a:schemeClr val="tx1"/>
                </a:solidFill>
                <a:latin typeface="Arial Narrow" pitchFamily="34" charset="0"/>
                <a:ea typeface="ＭＳ Ｐゴシック" charset="-128"/>
              </a:defRPr>
            </a:lvl9pPr>
          </a:lstStyle>
          <a:p>
            <a:pPr marL="457200" indent="-457200">
              <a:buFont typeface="Arial" panose="020B0604020202020204" pitchFamily="34" charset="0"/>
              <a:buChar char="•"/>
            </a:pPr>
            <a:r>
              <a:rPr lang="en-US" sz="4000" dirty="0"/>
              <a:t>While acceptability of social needs screening is high in breast cancer navigation settings, appropriate staffing, protocols and training are required to reach even </a:t>
            </a:r>
            <a:r>
              <a:rPr lang="en-US" sz="4000" b="1" i="1" dirty="0"/>
              <a:t>modest fidelity </a:t>
            </a:r>
            <a:endParaRPr lang="en-US" sz="4000" dirty="0"/>
          </a:p>
          <a:p>
            <a:endParaRPr lang="en-US" sz="4000" dirty="0"/>
          </a:p>
          <a:p>
            <a:pPr marL="457200" indent="-457200">
              <a:buFont typeface="Arial" panose="020B0604020202020204" pitchFamily="34" charset="0"/>
              <a:buChar char="•"/>
            </a:pPr>
            <a:r>
              <a:rPr lang="en-US" sz="4000" dirty="0"/>
              <a:t>Continued system-based efforts to integrate patient navigation and social needs screening as core elements of breast cancer care are needed</a:t>
            </a:r>
          </a:p>
        </p:txBody>
      </p:sp>
      <p:graphicFrame>
        <p:nvGraphicFramePr>
          <p:cNvPr id="46" name="Chart 45"/>
          <p:cNvGraphicFramePr/>
          <p:nvPr>
            <p:extLst>
              <p:ext uri="{D42A27DB-BD31-4B8C-83A1-F6EECF244321}">
                <p14:modId xmlns:p14="http://schemas.microsoft.com/office/powerpoint/2010/main" val="2899147676"/>
              </p:ext>
            </p:extLst>
          </p:nvPr>
        </p:nvGraphicFramePr>
        <p:xfrm>
          <a:off x="11402726" y="9528396"/>
          <a:ext cx="4907285" cy="451947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7" name="Chart 46"/>
          <p:cNvGraphicFramePr/>
          <p:nvPr>
            <p:extLst>
              <p:ext uri="{D42A27DB-BD31-4B8C-83A1-F6EECF244321}">
                <p14:modId xmlns:p14="http://schemas.microsoft.com/office/powerpoint/2010/main" val="805856769"/>
              </p:ext>
            </p:extLst>
          </p:nvPr>
        </p:nvGraphicFramePr>
        <p:xfrm>
          <a:off x="16256543" y="9528396"/>
          <a:ext cx="5285043" cy="596892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6" name="Chart 55"/>
          <p:cNvGraphicFramePr/>
          <p:nvPr>
            <p:extLst>
              <p:ext uri="{D42A27DB-BD31-4B8C-83A1-F6EECF244321}">
                <p14:modId xmlns:p14="http://schemas.microsoft.com/office/powerpoint/2010/main" val="1970231835"/>
              </p:ext>
            </p:extLst>
          </p:nvPr>
        </p:nvGraphicFramePr>
        <p:xfrm>
          <a:off x="20975840" y="9500420"/>
          <a:ext cx="6149479" cy="4904481"/>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8" name="Chart 57"/>
          <p:cNvGraphicFramePr/>
          <p:nvPr>
            <p:extLst>
              <p:ext uri="{D42A27DB-BD31-4B8C-83A1-F6EECF244321}">
                <p14:modId xmlns:p14="http://schemas.microsoft.com/office/powerpoint/2010/main" val="1311352573"/>
              </p:ext>
            </p:extLst>
          </p:nvPr>
        </p:nvGraphicFramePr>
        <p:xfrm>
          <a:off x="26692259" y="9528396"/>
          <a:ext cx="4963637" cy="5573087"/>
        </p:xfrm>
        <a:graphic>
          <a:graphicData uri="http://schemas.openxmlformats.org/drawingml/2006/chart">
            <c:chart xmlns:c="http://schemas.openxmlformats.org/drawingml/2006/chart" xmlns:r="http://schemas.openxmlformats.org/officeDocument/2006/relationships" r:id="rId8"/>
          </a:graphicData>
        </a:graphic>
      </p:graphicFrame>
      <p:sp>
        <p:nvSpPr>
          <p:cNvPr id="59" name="Rectangle 58"/>
          <p:cNvSpPr/>
          <p:nvPr/>
        </p:nvSpPr>
        <p:spPr>
          <a:xfrm>
            <a:off x="11560777" y="8078065"/>
            <a:ext cx="19961617" cy="1709624"/>
          </a:xfrm>
          <a:prstGeom prst="rect">
            <a:avLst/>
          </a:prstGeom>
          <a:noFill/>
          <a:ln w="57150">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4400" b="1" dirty="0">
                <a:solidFill>
                  <a:schemeClr val="tx1"/>
                </a:solidFill>
                <a:latin typeface="Arial Narrow" panose="020B0606020202030204" pitchFamily="34" charset="0"/>
                <a:cs typeface="Arial" panose="020B0604020202020204" pitchFamily="34" charset="0"/>
              </a:rPr>
              <a:t>Figure 1.</a:t>
            </a:r>
            <a:r>
              <a:rPr lang="en-US" sz="4400" dirty="0">
                <a:solidFill>
                  <a:schemeClr val="tx1"/>
                </a:solidFill>
                <a:latin typeface="Arial Narrow" panose="020B0606020202030204" pitchFamily="34" charset="0"/>
                <a:cs typeface="Arial" panose="020B0604020202020204" pitchFamily="34" charset="0"/>
              </a:rPr>
              <a:t> S</a:t>
            </a:r>
            <a:r>
              <a:rPr lang="en-US" sz="4400" dirty="0">
                <a:solidFill>
                  <a:schemeClr val="tx1"/>
                </a:solidFill>
                <a:latin typeface="Arial Narrow" panose="020B0606020202030204" pitchFamily="34" charset="0"/>
              </a:rPr>
              <a:t>ocio-demographic characteristics of TRIP intervention participants (n=588).</a:t>
            </a:r>
          </a:p>
        </p:txBody>
      </p:sp>
      <p:sp>
        <p:nvSpPr>
          <p:cNvPr id="68" name="Text Box 405"/>
          <p:cNvSpPr txBox="1">
            <a:spLocks noChangeArrowheads="1"/>
          </p:cNvSpPr>
          <p:nvPr/>
        </p:nvSpPr>
        <p:spPr bwMode="auto">
          <a:xfrm>
            <a:off x="696631" y="7541497"/>
            <a:ext cx="9982200" cy="92313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itchFamily="34" charset="0"/>
                <a:ea typeface="ＭＳ Ｐゴシック" charset="-128"/>
              </a:defRPr>
            </a:lvl1pPr>
            <a:lvl2pPr marL="742950" indent="-285750" eaLnBrk="0" hangingPunct="0">
              <a:defRPr sz="2900">
                <a:solidFill>
                  <a:schemeClr val="tx1"/>
                </a:solidFill>
                <a:latin typeface="Arial Narrow" pitchFamily="34" charset="0"/>
                <a:ea typeface="ＭＳ Ｐゴシック" charset="-128"/>
              </a:defRPr>
            </a:lvl2pPr>
            <a:lvl3pPr marL="1143000" indent="-228600" eaLnBrk="0" hangingPunct="0">
              <a:defRPr sz="2900">
                <a:solidFill>
                  <a:schemeClr val="tx1"/>
                </a:solidFill>
                <a:latin typeface="Arial Narrow" pitchFamily="34" charset="0"/>
                <a:ea typeface="ＭＳ Ｐゴシック" charset="-128"/>
              </a:defRPr>
            </a:lvl3pPr>
            <a:lvl4pPr marL="1600200" indent="-228600" eaLnBrk="0" hangingPunct="0">
              <a:defRPr sz="2900">
                <a:solidFill>
                  <a:schemeClr val="tx1"/>
                </a:solidFill>
                <a:latin typeface="Arial Narrow" pitchFamily="34" charset="0"/>
                <a:ea typeface="ＭＳ Ｐゴシック" charset="-128"/>
              </a:defRPr>
            </a:lvl4pPr>
            <a:lvl5pPr marL="2057400" indent="-228600" eaLnBrk="0" hangingPunct="0">
              <a:defRPr sz="29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pitchFamily="34" charset="0"/>
                <a:ea typeface="ＭＳ Ｐゴシック" charset="-128"/>
              </a:defRPr>
            </a:lvl9pPr>
          </a:lstStyle>
          <a:p>
            <a:pPr algn="ctr">
              <a:spcBef>
                <a:spcPct val="50000"/>
              </a:spcBef>
            </a:pPr>
            <a:r>
              <a:rPr lang="en-US" sz="5400" b="1" dirty="0">
                <a:solidFill>
                  <a:srgbClr val="F8F8F8"/>
                </a:solidFill>
              </a:rPr>
              <a:t>BACKGROUND </a:t>
            </a:r>
          </a:p>
        </p:txBody>
      </p:sp>
      <p:sp>
        <p:nvSpPr>
          <p:cNvPr id="11" name="TextBox 10"/>
          <p:cNvSpPr txBox="1"/>
          <p:nvPr/>
        </p:nvSpPr>
        <p:spPr>
          <a:xfrm>
            <a:off x="762000" y="8677309"/>
            <a:ext cx="9884477" cy="6217087"/>
          </a:xfrm>
          <a:prstGeom prst="rect">
            <a:avLst/>
          </a:prstGeom>
          <a:noFill/>
        </p:spPr>
        <p:txBody>
          <a:bodyPr wrap="square" rtlCol="0">
            <a:spAutoFit/>
          </a:bodyPr>
          <a:lstStyle/>
          <a:p>
            <a:r>
              <a:rPr lang="en-US" sz="4000" u="sng" dirty="0"/>
              <a:t> The Problem</a:t>
            </a:r>
            <a:endParaRPr lang="en-US" sz="4000" dirty="0"/>
          </a:p>
          <a:p>
            <a:pPr marL="571500" indent="-571500">
              <a:buFont typeface="Arial" panose="020B0604020202020204" pitchFamily="34" charset="0"/>
              <a:buChar char="•"/>
            </a:pPr>
            <a:r>
              <a:rPr lang="en-US" sz="4000" dirty="0"/>
              <a:t>Social needs inhibit receipt of timely breast cancer treatment, contributing to inequities</a:t>
            </a:r>
          </a:p>
          <a:p>
            <a:pPr marL="571500" indent="-571500">
              <a:buFont typeface="Arial" panose="020B0604020202020204" pitchFamily="34" charset="0"/>
              <a:buChar char="•"/>
            </a:pPr>
            <a:r>
              <a:rPr lang="en-US" sz="4000" dirty="0"/>
              <a:t>Systematic social needs screening in comprehensive cancer care, remains aspirational</a:t>
            </a:r>
          </a:p>
          <a:p>
            <a:endParaRPr lang="en-US" sz="3800" dirty="0"/>
          </a:p>
          <a:p>
            <a:r>
              <a:rPr lang="en-US" sz="4000" u="sng" dirty="0"/>
              <a:t> The Solution</a:t>
            </a:r>
            <a:endParaRPr lang="en-US" sz="4000" dirty="0"/>
          </a:p>
          <a:p>
            <a:pPr marL="571500" indent="-571500">
              <a:buFont typeface="Arial" panose="020B0604020202020204" pitchFamily="34" charset="0"/>
              <a:buChar char="•"/>
            </a:pPr>
            <a:r>
              <a:rPr lang="en-US" sz="4000" dirty="0"/>
              <a:t>Community-engaged approach</a:t>
            </a:r>
          </a:p>
          <a:p>
            <a:pPr marL="571500" indent="-571500">
              <a:buFont typeface="Arial" panose="020B0604020202020204" pitchFamily="34" charset="0"/>
              <a:buChar char="•"/>
            </a:pPr>
            <a:r>
              <a:rPr lang="en-US" sz="4000" dirty="0"/>
              <a:t>4 academic partners in Mass. </a:t>
            </a:r>
          </a:p>
          <a:p>
            <a:pPr marL="571500" indent="-571500">
              <a:buFont typeface="Arial" panose="020B0604020202020204" pitchFamily="34" charset="0"/>
              <a:buChar char="•"/>
            </a:pPr>
            <a:r>
              <a:rPr lang="en-US" sz="4000" dirty="0"/>
              <a:t>Boston Breast Cancer Equity Coalition</a:t>
            </a:r>
          </a:p>
        </p:txBody>
      </p:sp>
      <p:sp>
        <p:nvSpPr>
          <p:cNvPr id="63" name="Text Box 14"/>
          <p:cNvSpPr txBox="1">
            <a:spLocks noChangeArrowheads="1"/>
          </p:cNvSpPr>
          <p:nvPr/>
        </p:nvSpPr>
        <p:spPr bwMode="auto">
          <a:xfrm>
            <a:off x="33338932" y="17378657"/>
            <a:ext cx="9409240" cy="7078861"/>
          </a:xfrm>
          <a:prstGeom prst="rect">
            <a:avLst/>
          </a:prstGeom>
          <a:solidFill>
            <a:srgbClr val="FFFFFF"/>
          </a:solidFill>
          <a:ln w="38100">
            <a:solidFill>
              <a:schemeClr val="tx1"/>
            </a:solidFill>
          </a:ln>
        </p:spPr>
        <p:txBody>
          <a:bodyPr wrap="square" lIns="457200" tIns="457200" rIns="457200" bIns="457200">
            <a:spAutoFit/>
          </a:bodyPr>
          <a:lstStyle>
            <a:lvl1pPr defTabSz="4389438" eaLnBrk="0" hangingPunct="0">
              <a:defRPr sz="2900">
                <a:solidFill>
                  <a:schemeClr val="tx1"/>
                </a:solidFill>
                <a:latin typeface="Arial Narrow" pitchFamily="34" charset="0"/>
                <a:ea typeface="ＭＳ Ｐゴシック" charset="-128"/>
              </a:defRPr>
            </a:lvl1pPr>
            <a:lvl2pPr marL="742950" indent="-285750" defTabSz="4389438" eaLnBrk="0" hangingPunct="0">
              <a:defRPr sz="2900">
                <a:solidFill>
                  <a:schemeClr val="tx1"/>
                </a:solidFill>
                <a:latin typeface="Arial Narrow" pitchFamily="34" charset="0"/>
                <a:ea typeface="ＭＳ Ｐゴシック" charset="-128"/>
              </a:defRPr>
            </a:lvl2pPr>
            <a:lvl3pPr marL="1143000" indent="-228600" defTabSz="4389438" eaLnBrk="0" hangingPunct="0">
              <a:defRPr sz="2900">
                <a:solidFill>
                  <a:schemeClr val="tx1"/>
                </a:solidFill>
                <a:latin typeface="Arial Narrow" pitchFamily="34" charset="0"/>
                <a:ea typeface="ＭＳ Ｐゴシック" charset="-128"/>
              </a:defRPr>
            </a:lvl3pPr>
            <a:lvl4pPr marL="1600200" indent="-228600" defTabSz="4389438" eaLnBrk="0" hangingPunct="0">
              <a:defRPr sz="2900">
                <a:solidFill>
                  <a:schemeClr val="tx1"/>
                </a:solidFill>
                <a:latin typeface="Arial Narrow" pitchFamily="34" charset="0"/>
                <a:ea typeface="ＭＳ Ｐゴシック" charset="-128"/>
              </a:defRPr>
            </a:lvl4pPr>
            <a:lvl5pPr marL="2057400" indent="-228600" defTabSz="4389438" eaLnBrk="0" hangingPunct="0">
              <a:defRPr sz="2900">
                <a:solidFill>
                  <a:schemeClr val="tx1"/>
                </a:solidFill>
                <a:latin typeface="Arial Narrow" pitchFamily="34" charset="0"/>
                <a:ea typeface="ＭＳ Ｐゴシック" charset="-128"/>
              </a:defRPr>
            </a:lvl5pPr>
            <a:lvl6pPr marL="2514600" indent="-228600" defTabSz="4389438" eaLnBrk="0" fontAlgn="base" hangingPunct="0">
              <a:spcBef>
                <a:spcPct val="0"/>
              </a:spcBef>
              <a:spcAft>
                <a:spcPct val="0"/>
              </a:spcAft>
              <a:defRPr sz="2900">
                <a:solidFill>
                  <a:schemeClr val="tx1"/>
                </a:solidFill>
                <a:latin typeface="Arial Narrow" pitchFamily="34" charset="0"/>
                <a:ea typeface="ＭＳ Ｐゴシック" charset="-128"/>
              </a:defRPr>
            </a:lvl6pPr>
            <a:lvl7pPr marL="2971800" indent="-228600" defTabSz="4389438" eaLnBrk="0" fontAlgn="base" hangingPunct="0">
              <a:spcBef>
                <a:spcPct val="0"/>
              </a:spcBef>
              <a:spcAft>
                <a:spcPct val="0"/>
              </a:spcAft>
              <a:defRPr sz="2900">
                <a:solidFill>
                  <a:schemeClr val="tx1"/>
                </a:solidFill>
                <a:latin typeface="Arial Narrow" pitchFamily="34" charset="0"/>
                <a:ea typeface="ＭＳ Ｐゴシック" charset="-128"/>
              </a:defRPr>
            </a:lvl7pPr>
            <a:lvl8pPr marL="3429000" indent="-228600" defTabSz="4389438" eaLnBrk="0" fontAlgn="base" hangingPunct="0">
              <a:spcBef>
                <a:spcPct val="0"/>
              </a:spcBef>
              <a:spcAft>
                <a:spcPct val="0"/>
              </a:spcAft>
              <a:defRPr sz="2900">
                <a:solidFill>
                  <a:schemeClr val="tx1"/>
                </a:solidFill>
                <a:latin typeface="Arial Narrow" pitchFamily="34" charset="0"/>
                <a:ea typeface="ＭＳ Ｐゴシック" charset="-128"/>
              </a:defRPr>
            </a:lvl8pPr>
            <a:lvl9pPr marL="3886200" indent="-228600" defTabSz="4389438" eaLnBrk="0" fontAlgn="base" hangingPunct="0">
              <a:spcBef>
                <a:spcPct val="0"/>
              </a:spcBef>
              <a:spcAft>
                <a:spcPct val="0"/>
              </a:spcAft>
              <a:defRPr sz="2900">
                <a:solidFill>
                  <a:schemeClr val="tx1"/>
                </a:solidFill>
                <a:latin typeface="Arial Narrow" pitchFamily="34" charset="0"/>
                <a:ea typeface="ＭＳ Ｐゴシック" charset="-128"/>
              </a:defRPr>
            </a:lvl9pPr>
          </a:lstStyle>
          <a:p>
            <a:pPr algn="ctr"/>
            <a:r>
              <a:rPr lang="en-US" sz="4000" b="1" u="sng" dirty="0">
                <a:cs typeface="Arial" pitchFamily="34" charset="0"/>
              </a:rPr>
              <a:t>Factors facilitating social need screening:</a:t>
            </a:r>
          </a:p>
          <a:p>
            <a:pPr algn="ctr"/>
            <a:endParaRPr lang="en-US" sz="4000" b="1" u="sng" dirty="0">
              <a:cs typeface="Arial" pitchFamily="34" charset="0"/>
            </a:endParaRPr>
          </a:p>
          <a:p>
            <a:pPr marL="514350" indent="-514350">
              <a:buFont typeface="+mj-lt"/>
              <a:buAutoNum type="arabicPeriod"/>
            </a:pPr>
            <a:r>
              <a:rPr lang="en-US" sz="4000" dirty="0">
                <a:cs typeface="Arial" pitchFamily="34" charset="0"/>
              </a:rPr>
              <a:t>Navigators integrated into cancer care team</a:t>
            </a:r>
          </a:p>
          <a:p>
            <a:pPr marL="514350" indent="-514350">
              <a:buFont typeface="+mj-lt"/>
              <a:buAutoNum type="arabicPeriod"/>
            </a:pPr>
            <a:r>
              <a:rPr lang="en-US" sz="4000" dirty="0">
                <a:cs typeface="Arial" pitchFamily="34" charset="0"/>
              </a:rPr>
              <a:t>Physical proximity.to care teams</a:t>
            </a:r>
          </a:p>
          <a:p>
            <a:pPr marL="514350" indent="-514350">
              <a:buFont typeface="+mj-lt"/>
              <a:buAutoNum type="arabicPeriod"/>
            </a:pPr>
            <a:r>
              <a:rPr lang="en-US" sz="4000" dirty="0">
                <a:cs typeface="Arial" pitchFamily="34" charset="0"/>
              </a:rPr>
              <a:t>Onsite screening during a clinic visit</a:t>
            </a:r>
          </a:p>
          <a:p>
            <a:pPr marL="514350" indent="-514350">
              <a:buFont typeface="+mj-lt"/>
              <a:buAutoNum type="arabicPeriod"/>
            </a:pPr>
            <a:r>
              <a:rPr lang="en-US" sz="4000" dirty="0">
                <a:cs typeface="Arial" pitchFamily="34" charset="0"/>
              </a:rPr>
              <a:t>Language congruence with patient</a:t>
            </a:r>
          </a:p>
          <a:p>
            <a:pPr marL="514350" indent="-514350">
              <a:buFont typeface="+mj-lt"/>
              <a:buAutoNum type="arabicPeriod"/>
            </a:pPr>
            <a:r>
              <a:rPr lang="en-US" sz="4000" dirty="0">
                <a:cs typeface="Arial" pitchFamily="34" charset="0"/>
              </a:rPr>
              <a:t>Communications skills training to support patient-centered care</a:t>
            </a:r>
            <a:endParaRPr lang="en-US" sz="3200" dirty="0">
              <a:cs typeface="Arial" pitchFamily="34" charset="0"/>
            </a:endParaRPr>
          </a:p>
          <a:p>
            <a:pPr marL="514350" indent="-514350">
              <a:buFont typeface="+mj-lt"/>
              <a:buAutoNum type="arabicPeriod"/>
            </a:pPr>
            <a:r>
              <a:rPr lang="en-US" sz="4000" dirty="0">
                <a:cs typeface="Arial" pitchFamily="34" charset="0"/>
              </a:rPr>
              <a:t>Comfortable relationship with patient</a:t>
            </a:r>
          </a:p>
        </p:txBody>
      </p:sp>
      <p:graphicFrame>
        <p:nvGraphicFramePr>
          <p:cNvPr id="64" name="Table 63"/>
          <p:cNvGraphicFramePr>
            <a:graphicFrameLocks noGrp="1"/>
          </p:cNvGraphicFramePr>
          <p:nvPr>
            <p:extLst>
              <p:ext uri="{D42A27DB-BD31-4B8C-83A1-F6EECF244321}">
                <p14:modId xmlns:p14="http://schemas.microsoft.com/office/powerpoint/2010/main" val="2071786860"/>
              </p:ext>
            </p:extLst>
          </p:nvPr>
        </p:nvGraphicFramePr>
        <p:xfrm>
          <a:off x="11845425" y="27756297"/>
          <a:ext cx="20037064" cy="14654070"/>
        </p:xfrm>
        <a:graphic>
          <a:graphicData uri="http://schemas.openxmlformats.org/drawingml/2006/table">
            <a:tbl>
              <a:tblPr firstRow="1" bandRow="1">
                <a:tableStyleId>{5C22544A-7EE6-4342-B048-85BDC9FD1C3A}</a:tableStyleId>
              </a:tblPr>
              <a:tblGrid>
                <a:gridCol w="6427504">
                  <a:extLst>
                    <a:ext uri="{9D8B030D-6E8A-4147-A177-3AD203B41FA5}">
                      <a16:colId xmlns:a16="http://schemas.microsoft.com/office/drawing/2014/main" val="3587021182"/>
                    </a:ext>
                  </a:extLst>
                </a:gridCol>
                <a:gridCol w="13609560">
                  <a:extLst>
                    <a:ext uri="{9D8B030D-6E8A-4147-A177-3AD203B41FA5}">
                      <a16:colId xmlns:a16="http://schemas.microsoft.com/office/drawing/2014/main" val="4018029823"/>
                    </a:ext>
                  </a:extLst>
                </a:gridCol>
              </a:tblGrid>
              <a:tr h="9075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tx1"/>
                          </a:solidFill>
                          <a:effectLst/>
                          <a:latin typeface="Arial Narrow" panose="020B0606020202030204" pitchFamily="34" charset="0"/>
                          <a:ea typeface="+mn-ea"/>
                          <a:cs typeface="+mn-cs"/>
                        </a:rPr>
                        <a:t>Major Themes</a:t>
                      </a:r>
                      <a:endParaRPr lang="en-US" sz="4000"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1" kern="1200" dirty="0">
                          <a:solidFill>
                            <a:schemeClr val="tx1"/>
                          </a:solidFill>
                          <a:effectLst/>
                          <a:latin typeface="Arial Narrow" panose="020B0606020202030204" pitchFamily="34" charset="0"/>
                          <a:ea typeface="+mn-ea"/>
                          <a:cs typeface="+mn-cs"/>
                        </a:rPr>
                        <a:t>Representative</a:t>
                      </a:r>
                      <a:r>
                        <a:rPr lang="en-US" sz="4000" b="1" kern="1200" baseline="0" dirty="0">
                          <a:solidFill>
                            <a:schemeClr val="tx1"/>
                          </a:solidFill>
                          <a:effectLst/>
                          <a:latin typeface="Arial Narrow" panose="020B0606020202030204" pitchFamily="34" charset="0"/>
                          <a:ea typeface="+mn-ea"/>
                          <a:cs typeface="+mn-cs"/>
                        </a:rPr>
                        <a:t> Quotations</a:t>
                      </a:r>
                      <a:endParaRPr lang="en-US" sz="4000"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33223"/>
                  </a:ext>
                </a:extLst>
              </a:tr>
              <a:tr h="1603977">
                <a:tc>
                  <a:txBody>
                    <a:bodyPr/>
                    <a:lstStyle/>
                    <a:p>
                      <a:pPr algn="ctr"/>
                      <a:r>
                        <a:rPr lang="en-US" sz="4000" u="sng" kern="1200" dirty="0">
                          <a:solidFill>
                            <a:schemeClr val="dk1"/>
                          </a:solidFill>
                          <a:effectLst/>
                          <a:latin typeface="Arial Narrow" panose="020B0606020202030204" pitchFamily="34" charset="0"/>
                          <a:ea typeface="+mn-ea"/>
                          <a:cs typeface="+mn-cs"/>
                        </a:rPr>
                        <a:t>Patients</a:t>
                      </a:r>
                      <a:r>
                        <a:rPr lang="en-US" sz="4000" kern="1200" dirty="0">
                          <a:solidFill>
                            <a:schemeClr val="dk1"/>
                          </a:solidFill>
                          <a:effectLst/>
                          <a:latin typeface="Arial Narrow" panose="020B0606020202030204" pitchFamily="34" charset="0"/>
                          <a:ea typeface="+mn-ea"/>
                          <a:cs typeface="+mn-cs"/>
                        </a:rPr>
                        <a:t> felt comfortable being screened</a:t>
                      </a:r>
                      <a:endParaRPr lang="en-US" sz="40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kern="1200" dirty="0">
                          <a:solidFill>
                            <a:schemeClr val="dk1"/>
                          </a:solidFill>
                          <a:effectLst/>
                          <a:latin typeface="Arial Narrow" panose="020B0606020202030204" pitchFamily="34" charset="0"/>
                          <a:ea typeface="+mn-ea"/>
                          <a:cs typeface="+mn-cs"/>
                        </a:rPr>
                        <a:t>"I'm so glad they asked me about this question because sometimes you, we don't want to share things like that. Sometimes it can be stressful or you'd be ashamed, but I really was happy they asked me all this..."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600" kern="1200" dirty="0">
                        <a:solidFill>
                          <a:schemeClr val="dk1"/>
                        </a:solidFill>
                        <a:effectLst/>
                        <a:latin typeface="Arial Narrow" panose="020B0606020202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522196113"/>
                  </a:ext>
                </a:extLst>
              </a:tr>
              <a:tr h="23677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u="sng" kern="1200" dirty="0">
                          <a:solidFill>
                            <a:schemeClr val="dk1"/>
                          </a:solidFill>
                          <a:effectLst/>
                          <a:latin typeface="Arial Narrow" panose="020B0606020202030204" pitchFamily="34" charset="0"/>
                          <a:ea typeface="+mn-ea"/>
                          <a:cs typeface="+mn-cs"/>
                        </a:rPr>
                        <a:t>Patient navigators </a:t>
                      </a:r>
                      <a:r>
                        <a:rPr lang="en-US" sz="4000" kern="1200" dirty="0">
                          <a:solidFill>
                            <a:schemeClr val="dk1"/>
                          </a:solidFill>
                          <a:effectLst/>
                          <a:latin typeface="Arial Narrow" panose="020B0606020202030204" pitchFamily="34" charset="0"/>
                          <a:ea typeface="+mn-ea"/>
                          <a:cs typeface="+mn-cs"/>
                        </a:rPr>
                        <a:t>found protocol for screenings acceptable </a:t>
                      </a:r>
                      <a:endParaRPr lang="en-US" sz="4000" dirty="0">
                        <a:latin typeface="Arial Narrow" panose="020B0606020202030204" pitchFamily="34" charset="0"/>
                      </a:endParaRPr>
                    </a:p>
                    <a:p>
                      <a:pPr algn="ct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kern="1200" dirty="0">
                          <a:solidFill>
                            <a:schemeClr val="dk1"/>
                          </a:solidFill>
                          <a:effectLst/>
                          <a:latin typeface="Arial Narrow" panose="020B0606020202030204" pitchFamily="34" charset="0"/>
                          <a:ea typeface="+mn-ea"/>
                          <a:cs typeface="+mn-cs"/>
                        </a:rPr>
                        <a:t>"I was very pleased that this was incorporated into the practice, because oftentimes if you're not intentionally looking for or trying to identify these issues, then they may not otherwise rise to the surface. So, I think a win is that we likely identified more patients who needed, social needs support, and ultimately, that that made their care their experience all that much more richer."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6954108"/>
                  </a:ext>
                </a:extLst>
              </a:tr>
              <a:tr h="23168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000" u="sng" kern="1200" dirty="0">
                        <a:solidFill>
                          <a:schemeClr val="dk1"/>
                        </a:solidFill>
                        <a:effectLst/>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u="sng" kern="1200" dirty="0">
                          <a:solidFill>
                            <a:schemeClr val="dk1"/>
                          </a:solidFill>
                          <a:effectLst/>
                          <a:latin typeface="Arial Narrow" panose="020B0606020202030204" pitchFamily="34" charset="0"/>
                          <a:ea typeface="+mn-ea"/>
                          <a:cs typeface="+mn-cs"/>
                        </a:rPr>
                        <a:t>Patients</a:t>
                      </a:r>
                      <a:r>
                        <a:rPr lang="en-US" sz="4000" kern="1200" dirty="0">
                          <a:solidFill>
                            <a:schemeClr val="dk1"/>
                          </a:solidFill>
                          <a:effectLst/>
                          <a:latin typeface="Arial Narrow" panose="020B0606020202030204" pitchFamily="34" charset="0"/>
                          <a:ea typeface="+mn-ea"/>
                          <a:cs typeface="+mn-cs"/>
                        </a:rPr>
                        <a:t> felt supported when asked about social needs </a:t>
                      </a:r>
                    </a:p>
                    <a:p>
                      <a:pPr algn="ct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kern="1200" dirty="0">
                          <a:solidFill>
                            <a:schemeClr val="dk1"/>
                          </a:solidFill>
                          <a:effectLst/>
                          <a:latin typeface="Arial Narrow" panose="020B0606020202030204" pitchFamily="34" charset="0"/>
                          <a:ea typeface="+mn-ea"/>
                          <a:cs typeface="+mn-cs"/>
                        </a:rPr>
                        <a:t>“I felt really taken care of. They know what the needs are, they knew what the patient is looking for, things that you don't think about right then. You're worried about your health, how you're going to manage all that. So, knowing this that there is help out there in different areas really, it helps a lot, it takes the pressure off worrying about this thing.”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15272609"/>
                  </a:ext>
                </a:extLst>
              </a:tr>
              <a:tr h="18585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000" kern="1200" dirty="0">
                        <a:solidFill>
                          <a:schemeClr val="dk1"/>
                        </a:solidFill>
                        <a:effectLst/>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kern="1200" dirty="0">
                          <a:solidFill>
                            <a:schemeClr val="dk1"/>
                          </a:solidFill>
                          <a:effectLst/>
                          <a:latin typeface="Arial Narrow" panose="020B0606020202030204" pitchFamily="34" charset="0"/>
                          <a:ea typeface="+mn-ea"/>
                          <a:cs typeface="+mn-cs"/>
                        </a:rPr>
                        <a:t>Integrating </a:t>
                      </a:r>
                      <a:r>
                        <a:rPr lang="en-US" sz="4000" u="sng" kern="1200" dirty="0">
                          <a:solidFill>
                            <a:schemeClr val="dk1"/>
                          </a:solidFill>
                          <a:effectLst/>
                          <a:latin typeface="Arial Narrow" panose="020B0606020202030204" pitchFamily="34" charset="0"/>
                          <a:ea typeface="+mn-ea"/>
                          <a:cs typeface="+mn-cs"/>
                        </a:rPr>
                        <a:t>patient navigators </a:t>
                      </a:r>
                      <a:r>
                        <a:rPr lang="en-US" sz="4000" kern="1200" dirty="0">
                          <a:solidFill>
                            <a:schemeClr val="dk1"/>
                          </a:solidFill>
                          <a:effectLst/>
                          <a:latin typeface="Arial Narrow" panose="020B0606020202030204" pitchFamily="34" charset="0"/>
                          <a:ea typeface="+mn-ea"/>
                          <a:cs typeface="+mn-cs"/>
                        </a:rPr>
                        <a:t>as part of the care team</a:t>
                      </a:r>
                    </a:p>
                    <a:p>
                      <a:pPr algn="ct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kern="1200" dirty="0">
                          <a:solidFill>
                            <a:schemeClr val="dk1"/>
                          </a:solidFill>
                          <a:effectLst/>
                          <a:latin typeface="Arial Narrow" panose="020B0606020202030204" pitchFamily="34" charset="0"/>
                          <a:ea typeface="+mn-ea"/>
                          <a:cs typeface="+mn-cs"/>
                        </a:rPr>
                        <a:t>"Being on site becomes key. You know, they [members of the cancer care team] see you. They let you know when your patient is in. They let you know if they have a new referral or they think someone could use services. Being present is very important."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2148877"/>
                  </a:ext>
                </a:extLst>
              </a:tr>
              <a:tr h="26223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000" kern="1200" dirty="0">
                        <a:solidFill>
                          <a:schemeClr val="dk1"/>
                        </a:solidFill>
                        <a:effectLst/>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kern="1200" dirty="0">
                          <a:solidFill>
                            <a:schemeClr val="dk1"/>
                          </a:solidFill>
                          <a:effectLst/>
                          <a:latin typeface="Arial Narrow" panose="020B0606020202030204" pitchFamily="34" charset="0"/>
                          <a:ea typeface="+mn-ea"/>
                          <a:cs typeface="+mn-cs"/>
                        </a:rPr>
                        <a:t>Empathic approaches for conducting screenings</a:t>
                      </a:r>
                    </a:p>
                    <a:p>
                      <a:pPr algn="ct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kern="1200" dirty="0">
                          <a:solidFill>
                            <a:schemeClr val="dk1"/>
                          </a:solidFill>
                          <a:effectLst/>
                          <a:latin typeface="Arial Narrow" panose="020B0606020202030204" pitchFamily="34" charset="0"/>
                          <a:ea typeface="+mn-ea"/>
                          <a:cs typeface="+mn-cs"/>
                        </a:rPr>
                        <a:t>"Once you have more experience and then you know how to provide the patient directly the support…when I share with the patients that I have been seeing like more than 10 patients like your situation, and then we provide the TRIP support, and then they help [on needs] one, two, three, A,B,C,D something like that, it feels like the patient can get more l comfortable to using the resource. And then to use the patient navigation service to get the care, to get more support."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751306116"/>
                  </a:ext>
                </a:extLst>
              </a:tr>
            </a:tbl>
          </a:graphicData>
        </a:graphic>
      </p:graphicFrame>
      <p:sp>
        <p:nvSpPr>
          <p:cNvPr id="15" name="TextBox 14"/>
          <p:cNvSpPr txBox="1"/>
          <p:nvPr/>
        </p:nvSpPr>
        <p:spPr>
          <a:xfrm>
            <a:off x="6096000" y="3830230"/>
            <a:ext cx="35052000" cy="2015936"/>
          </a:xfrm>
          <a:prstGeom prst="rect">
            <a:avLst/>
          </a:prstGeom>
          <a:noFill/>
        </p:spPr>
        <p:txBody>
          <a:bodyPr wrap="square" rtlCol="0">
            <a:spAutoFit/>
          </a:bodyPr>
          <a:lstStyle/>
          <a:p>
            <a:pPr algn="ctr"/>
            <a:r>
              <a:rPr lang="en-US" sz="4800" dirty="0"/>
              <a:t>SC Lemon; AM LeClair; E Christenson; D Amburgey; M FitzGerald; H Cabral; C Lloyd-Travaglini; CR Clark; FQ Wang; J Ross, E </a:t>
            </a:r>
            <a:r>
              <a:rPr lang="en-US" sz="4800" dirty="0" err="1"/>
              <a:t>Ohrenberger</a:t>
            </a:r>
            <a:r>
              <a:rPr lang="en-US" sz="4800" dirty="0"/>
              <a:t>; JS Haas; KM Freund and TA Battaglia, on behalf of the TRIP </a:t>
            </a:r>
            <a:r>
              <a:rPr lang="en-US" sz="4800" dirty="0" err="1"/>
              <a:t>Consortiuum</a:t>
            </a:r>
            <a:endParaRPr lang="en-US" sz="4800" dirty="0"/>
          </a:p>
          <a:p>
            <a:endParaRPr lang="en-US" dirty="0"/>
          </a:p>
        </p:txBody>
      </p:sp>
      <p:pic>
        <p:nvPicPr>
          <p:cNvPr id="65" name="Picture 6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4377927" y="39773818"/>
            <a:ext cx="7582873" cy="1687519"/>
          </a:xfrm>
          <a:prstGeom prst="rect">
            <a:avLst/>
          </a:prstGeom>
        </p:spPr>
      </p:pic>
      <p:sp>
        <p:nvSpPr>
          <p:cNvPr id="66" name="Rectangle 65"/>
          <p:cNvSpPr/>
          <p:nvPr/>
        </p:nvSpPr>
        <p:spPr>
          <a:xfrm>
            <a:off x="11606669" y="26169888"/>
            <a:ext cx="20643776" cy="1699037"/>
          </a:xfrm>
          <a:prstGeom prst="rect">
            <a:avLst/>
          </a:prstGeom>
          <a:noFill/>
          <a:ln w="57150">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4400" b="1" dirty="0">
                <a:solidFill>
                  <a:schemeClr val="tx1"/>
                </a:solidFill>
                <a:latin typeface="Arial Narrow" panose="020B0606020202030204" pitchFamily="34" charset="0"/>
                <a:cs typeface="Arial" panose="020B0604020202020204" pitchFamily="34" charset="0"/>
              </a:rPr>
              <a:t>Table 1. </a:t>
            </a:r>
            <a:r>
              <a:rPr lang="en-US" sz="4400" dirty="0">
                <a:solidFill>
                  <a:schemeClr val="tx1"/>
                </a:solidFill>
                <a:latin typeface="Arial Narrow" panose="020B0606020202030204" pitchFamily="34" charset="0"/>
              </a:rPr>
              <a:t>Acceptability of social needs screening among patient navigators (n=8) and patients (n=21)</a:t>
            </a:r>
          </a:p>
        </p:txBody>
      </p:sp>
      <p:sp>
        <p:nvSpPr>
          <p:cNvPr id="69" name="Rectangle 68"/>
          <p:cNvSpPr/>
          <p:nvPr/>
        </p:nvSpPr>
        <p:spPr>
          <a:xfrm>
            <a:off x="33078738" y="41696792"/>
            <a:ext cx="9985987" cy="1508105"/>
          </a:xfrm>
          <a:prstGeom prst="rect">
            <a:avLst/>
          </a:prstGeom>
        </p:spPr>
        <p:txBody>
          <a:bodyPr wrap="square">
            <a:spAutoFit/>
          </a:bodyPr>
          <a:lstStyle/>
          <a:p>
            <a:pPr algn="ctr" defTabSz="3526999" fontAlgn="base">
              <a:spcBef>
                <a:spcPct val="0"/>
              </a:spcBef>
              <a:spcAft>
                <a:spcPct val="0"/>
              </a:spcAft>
              <a:defRPr/>
            </a:pPr>
            <a:r>
              <a:rPr lang="en-US" sz="3200" kern="0" dirty="0">
                <a:solidFill>
                  <a:prstClr val="black"/>
                </a:solidFill>
                <a:latin typeface="Arial"/>
                <a:cs typeface="Arial"/>
              </a:rPr>
              <a:t>Award: U01 TR002070-01</a:t>
            </a:r>
          </a:p>
          <a:p>
            <a:pPr algn="ctr" defTabSz="3526999" fontAlgn="base">
              <a:spcBef>
                <a:spcPct val="0"/>
              </a:spcBef>
              <a:spcAft>
                <a:spcPct val="0"/>
              </a:spcAft>
              <a:defRPr/>
            </a:pPr>
            <a:r>
              <a:rPr lang="en-US" sz="3200" kern="0" dirty="0">
                <a:solidFill>
                  <a:prstClr val="black"/>
                </a:solidFill>
                <a:latin typeface="Arial"/>
                <a:cs typeface="Arial"/>
              </a:rPr>
              <a:t>Clinical Trial: NCT03514433</a:t>
            </a:r>
          </a:p>
          <a:p>
            <a:pPr algn="ctr" defTabSz="3526999" fontAlgn="base">
              <a:spcBef>
                <a:spcPct val="0"/>
              </a:spcBef>
              <a:spcAft>
                <a:spcPct val="0"/>
              </a:spcAft>
              <a:defRPr/>
            </a:pPr>
            <a:endParaRPr lang="en-US" sz="2800" kern="0" dirty="0">
              <a:solidFill>
                <a:prstClr val="black"/>
              </a:solidFill>
              <a:latin typeface="Arial"/>
              <a:cs typeface="Arial"/>
            </a:endParaRPr>
          </a:p>
        </p:txBody>
      </p:sp>
      <p:sp>
        <p:nvSpPr>
          <p:cNvPr id="73" name="Rectangle 72"/>
          <p:cNvSpPr/>
          <p:nvPr/>
        </p:nvSpPr>
        <p:spPr>
          <a:xfrm>
            <a:off x="1215840" y="17733211"/>
            <a:ext cx="9089405" cy="5860315"/>
          </a:xfrm>
          <a:prstGeom prst="rect">
            <a:avLst/>
          </a:prstGeom>
          <a:solidFill>
            <a:srgbClr val="FFFFFF"/>
          </a:solidFill>
          <a:ln w="5715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ct val="150000"/>
              </a:lnSpc>
            </a:pPr>
            <a:r>
              <a:rPr lang="en-US" sz="4000" b="1" u="sng" dirty="0">
                <a:solidFill>
                  <a:schemeClr val="tx1"/>
                </a:solidFill>
                <a:latin typeface="Arial Narrow" panose="020B0606020202030204" pitchFamily="34" charset="0"/>
                <a:cs typeface="Arial" panose="020B0604020202020204" pitchFamily="34" charset="0"/>
              </a:rPr>
              <a:t>Eligible women</a:t>
            </a:r>
          </a:p>
          <a:p>
            <a:pPr marL="468630" indent="-468630">
              <a:buFont typeface="Arial" panose="020B0604020202020204" pitchFamily="34" charset="0"/>
              <a:buChar char="•"/>
            </a:pPr>
            <a:r>
              <a:rPr lang="en-US" sz="4000" dirty="0">
                <a:solidFill>
                  <a:schemeClr val="tx1"/>
                </a:solidFill>
                <a:latin typeface="Arial Narrow" panose="020B0606020202030204" pitchFamily="34" charset="0"/>
                <a:cs typeface="Arial" panose="020B0604020202020204" pitchFamily="34" charset="0"/>
              </a:rPr>
              <a:t>New breast cancer diagnosis</a:t>
            </a:r>
          </a:p>
          <a:p>
            <a:pPr marL="468630" indent="-468630">
              <a:buFont typeface="Arial" panose="020B0604020202020204" pitchFamily="34" charset="0"/>
              <a:buChar char="•"/>
            </a:pPr>
            <a:r>
              <a:rPr lang="en-US" sz="4000" dirty="0">
                <a:solidFill>
                  <a:schemeClr val="tx1"/>
                </a:solidFill>
                <a:latin typeface="Arial Narrow" panose="020B0606020202030204" pitchFamily="34" charset="0"/>
                <a:cs typeface="Arial" panose="020B0604020202020204" pitchFamily="34" charset="0"/>
              </a:rPr>
              <a:t>5 major hospitals in Boston 2018-2022</a:t>
            </a:r>
          </a:p>
          <a:p>
            <a:pPr marL="468630" indent="-468630">
              <a:buFont typeface="Arial" panose="020B0604020202020204" pitchFamily="34" charset="0"/>
              <a:buChar char="•"/>
            </a:pPr>
            <a:r>
              <a:rPr lang="en-US" sz="4000" dirty="0">
                <a:solidFill>
                  <a:schemeClr val="tx1"/>
                </a:solidFill>
                <a:latin typeface="Arial Narrow" panose="020B0606020202030204" pitchFamily="34" charset="0"/>
                <a:cs typeface="Arial" panose="020B0604020202020204" pitchFamily="34" charset="0"/>
              </a:rPr>
              <a:t>Resident of Greater Boston</a:t>
            </a:r>
          </a:p>
          <a:p>
            <a:pPr marL="1028700" lvl="1" indent="-571500">
              <a:buFont typeface="Wingdings" panose="05000000000000000000" pitchFamily="2" charset="2"/>
              <a:buChar char="ü"/>
            </a:pPr>
            <a:r>
              <a:rPr lang="en-US" sz="4000" dirty="0">
                <a:solidFill>
                  <a:schemeClr val="tx1"/>
                </a:solidFill>
                <a:latin typeface="Arial Narrow" panose="020B0606020202030204" pitchFamily="34" charset="0"/>
                <a:cs typeface="Arial" panose="020B0604020202020204" pitchFamily="34" charset="0"/>
              </a:rPr>
              <a:t>Black and/or Hispanic ethnicity</a:t>
            </a:r>
          </a:p>
          <a:p>
            <a:pPr marL="1028700" lvl="1" indent="-571500">
              <a:buFont typeface="Wingdings" panose="05000000000000000000" pitchFamily="2" charset="2"/>
              <a:buChar char="ü"/>
            </a:pPr>
            <a:r>
              <a:rPr lang="en-US" sz="4000" dirty="0">
                <a:solidFill>
                  <a:schemeClr val="tx1"/>
                </a:solidFill>
                <a:latin typeface="Arial Narrow" panose="020B0606020202030204" pitchFamily="34" charset="0"/>
                <a:cs typeface="Arial" panose="020B0604020202020204" pitchFamily="34" charset="0"/>
              </a:rPr>
              <a:t>Non-native English speaker</a:t>
            </a:r>
          </a:p>
          <a:p>
            <a:pPr marL="1028700" lvl="1" indent="-571500">
              <a:buFont typeface="Wingdings" panose="05000000000000000000" pitchFamily="2" charset="2"/>
              <a:buChar char="ü"/>
            </a:pPr>
            <a:r>
              <a:rPr lang="en-US" sz="4000" dirty="0">
                <a:solidFill>
                  <a:schemeClr val="tx1"/>
                </a:solidFill>
                <a:latin typeface="Arial Narrow" panose="020B0606020202030204" pitchFamily="34" charset="0"/>
                <a:cs typeface="Arial" panose="020B0604020202020204" pitchFamily="34" charset="0"/>
              </a:rPr>
              <a:t>No Insurance or public insurance</a:t>
            </a:r>
          </a:p>
          <a:p>
            <a:pPr marL="1028700" lvl="1" indent="-571500">
              <a:buFont typeface="Wingdings" panose="05000000000000000000" pitchFamily="2" charset="2"/>
              <a:buChar char="ü"/>
            </a:pPr>
            <a:r>
              <a:rPr lang="en-US" sz="4000" dirty="0">
                <a:solidFill>
                  <a:schemeClr val="tx1"/>
                </a:solidFill>
                <a:latin typeface="Arial Narrow" panose="020B0606020202030204" pitchFamily="34" charset="0"/>
                <a:cs typeface="Arial" panose="020B0604020202020204" pitchFamily="34" charset="0"/>
              </a:rPr>
              <a:t>Screened positive for a social need</a:t>
            </a:r>
          </a:p>
          <a:p>
            <a:pPr marL="285750" indent="-285750" algn="ctr">
              <a:buFont typeface="Arial" panose="020B0604020202020204" pitchFamily="34" charset="0"/>
              <a:buChar char="•"/>
            </a:pPr>
            <a:endParaRPr lang="en-US" sz="2600" dirty="0">
              <a:solidFill>
                <a:schemeClr val="tx1"/>
              </a:solidFill>
            </a:endParaRPr>
          </a:p>
        </p:txBody>
      </p:sp>
      <p:sp>
        <p:nvSpPr>
          <p:cNvPr id="2" name="TextBox 1"/>
          <p:cNvSpPr txBox="1"/>
          <p:nvPr/>
        </p:nvSpPr>
        <p:spPr>
          <a:xfrm>
            <a:off x="872199" y="24310307"/>
            <a:ext cx="9360234" cy="19082147"/>
          </a:xfrm>
          <a:prstGeom prst="rect">
            <a:avLst/>
          </a:prstGeom>
          <a:noFill/>
        </p:spPr>
        <p:txBody>
          <a:bodyPr wrap="square" rtlCol="0">
            <a:spAutoFit/>
          </a:bodyPr>
          <a:lstStyle/>
          <a:p>
            <a:pPr algn="ctr"/>
            <a:r>
              <a:rPr lang="en-US" sz="4000" b="1" u="sng" dirty="0">
                <a:solidFill>
                  <a:schemeClr val="accent6">
                    <a:lumMod val="90000"/>
                    <a:lumOff val="10000"/>
                  </a:schemeClr>
                </a:solidFill>
                <a:latin typeface="Arial" pitchFamily="34" charset="0"/>
                <a:cs typeface="Arial" pitchFamily="34" charset="0"/>
              </a:rPr>
              <a:t>TRIP Study</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Multi-site, multi-level </a:t>
            </a:r>
            <a:r>
              <a:rPr lang="en-US" sz="4000" i="1" dirty="0"/>
              <a:t>patient navigation</a:t>
            </a:r>
            <a:r>
              <a:rPr lang="en-US" sz="4000" dirty="0"/>
              <a:t> intervention across City of Boston</a:t>
            </a:r>
          </a:p>
          <a:p>
            <a:pPr marL="457200" indent="-457200">
              <a:buFont typeface="Arial" panose="020B0604020202020204" pitchFamily="34" charset="0"/>
              <a:buChar char="•"/>
            </a:pPr>
            <a:r>
              <a:rPr lang="en-US" sz="4000" dirty="0"/>
              <a:t>Type 1 hybrid</a:t>
            </a:r>
            <a:r>
              <a:rPr lang="en-US" sz="4000" kern="0" dirty="0">
                <a:solidFill>
                  <a:prstClr val="black"/>
                </a:solidFill>
                <a:cs typeface="Arial"/>
              </a:rPr>
              <a:t> effectiveness-implementation trial ,cluster-randomized, stepped wedge design</a:t>
            </a:r>
            <a:endParaRPr lang="en-US" sz="4000" dirty="0"/>
          </a:p>
          <a:p>
            <a:endParaRPr lang="en-US" sz="4000" dirty="0"/>
          </a:p>
          <a:p>
            <a:pPr algn="ctr"/>
            <a:r>
              <a:rPr lang="en-US" sz="4000" b="1" u="sng" dirty="0">
                <a:solidFill>
                  <a:schemeClr val="accent6">
                    <a:lumMod val="90000"/>
                    <a:lumOff val="10000"/>
                  </a:schemeClr>
                </a:solidFill>
                <a:latin typeface="Arial" pitchFamily="34" charset="0"/>
                <a:cs typeface="Arial" pitchFamily="34" charset="0"/>
              </a:rPr>
              <a:t>Social Needs Screening</a:t>
            </a:r>
          </a:p>
          <a:p>
            <a:pPr marL="571500" indent="-571500">
              <a:buFont typeface="Arial" panose="020B0604020202020204" pitchFamily="34" charset="0"/>
              <a:buChar char="•"/>
            </a:pPr>
            <a:r>
              <a:rPr lang="en-US" sz="4000" dirty="0"/>
              <a:t>9 social need domains: housing insecurity, food insecurity, transportation, paying for treatment, paying for basic utilities, employment, education, family caregiving and legal issues.</a:t>
            </a:r>
          </a:p>
          <a:p>
            <a:pPr marL="571500" indent="-571500">
              <a:buFont typeface="Arial" panose="020B0604020202020204" pitchFamily="34" charset="0"/>
              <a:buChar char="•"/>
            </a:pPr>
            <a:endParaRPr lang="en-US" sz="4000" dirty="0"/>
          </a:p>
          <a:p>
            <a:pPr algn="ctr"/>
            <a:r>
              <a:rPr lang="en-US" sz="4000" b="1" u="sng" dirty="0">
                <a:solidFill>
                  <a:schemeClr val="accent6">
                    <a:lumMod val="90000"/>
                    <a:lumOff val="10000"/>
                  </a:schemeClr>
                </a:solidFill>
                <a:latin typeface="Arial" pitchFamily="34" charset="0"/>
                <a:cs typeface="Arial" pitchFamily="34" charset="0"/>
              </a:rPr>
              <a:t>Implementation Outcomes</a:t>
            </a:r>
          </a:p>
          <a:p>
            <a:pPr marL="457200" indent="-457200">
              <a:buFont typeface="Arial" panose="020B0604020202020204" pitchFamily="34" charset="0"/>
              <a:buChar char="•"/>
            </a:pPr>
            <a:endParaRPr lang="en-US" sz="4000" b="1" i="1" dirty="0"/>
          </a:p>
          <a:p>
            <a:pPr marL="457200" indent="-457200">
              <a:buFont typeface="Arial" panose="020B0604020202020204" pitchFamily="34" charset="0"/>
              <a:buChar char="•"/>
            </a:pPr>
            <a:r>
              <a:rPr lang="en-US" sz="4000" b="1" i="1" dirty="0"/>
              <a:t>Fidelity </a:t>
            </a:r>
            <a:r>
              <a:rPr lang="en-US" sz="4000" dirty="0"/>
              <a:t>to completion of a social needs screening within three months of diagnosis via patient registry</a:t>
            </a:r>
          </a:p>
          <a:p>
            <a:pPr marL="457200" indent="-457200">
              <a:buFont typeface="Arial" panose="020B0604020202020204" pitchFamily="34" charset="0"/>
              <a:buChar char="•"/>
            </a:pPr>
            <a:r>
              <a:rPr lang="en-US" sz="4000" b="1" i="1" dirty="0"/>
              <a:t>Acceptability</a:t>
            </a:r>
            <a:r>
              <a:rPr lang="en-US" sz="4000" dirty="0"/>
              <a:t> of and barriers and facilitators to screening implementation via patient navigator and patient key informant interviews</a:t>
            </a:r>
          </a:p>
          <a:p>
            <a:pPr algn="just"/>
            <a:endParaRPr lang="en-US" sz="4000" dirty="0"/>
          </a:p>
          <a:p>
            <a:pPr algn="ctr"/>
            <a:r>
              <a:rPr lang="en-US" sz="4000" b="1" u="sng" dirty="0">
                <a:solidFill>
                  <a:schemeClr val="accent6">
                    <a:lumMod val="90000"/>
                    <a:lumOff val="10000"/>
                  </a:schemeClr>
                </a:solidFill>
                <a:latin typeface="Arial" pitchFamily="34" charset="0"/>
                <a:cs typeface="Arial" pitchFamily="34" charset="0"/>
              </a:rPr>
              <a:t>Analysis</a:t>
            </a:r>
            <a:endParaRPr lang="en-US" sz="4000" dirty="0"/>
          </a:p>
          <a:p>
            <a:pPr marL="171450" indent="-457200">
              <a:buFont typeface="Arial" panose="020B0604020202020204" pitchFamily="34" charset="0"/>
              <a:buChar char="•"/>
            </a:pPr>
            <a:r>
              <a:rPr lang="en-US" sz="4000" dirty="0"/>
              <a:t>Frequency distributions quantified fidelity</a:t>
            </a:r>
          </a:p>
          <a:p>
            <a:pPr marL="171450" indent="-457200">
              <a:buFont typeface="Arial" panose="020B0604020202020204" pitchFamily="34" charset="0"/>
              <a:buChar char="•"/>
            </a:pPr>
            <a:r>
              <a:rPr lang="en-US" sz="4000" dirty="0"/>
              <a:t>Rapid qualitative analysis techniques were  </a:t>
            </a:r>
          </a:p>
          <a:p>
            <a:r>
              <a:rPr lang="en-US" sz="4000" dirty="0"/>
              <a:t>    used</a:t>
            </a:r>
          </a:p>
          <a:p>
            <a:pPr marL="457200" indent="-457200" algn="just">
              <a:buFont typeface="Arial" panose="020B0604020202020204" pitchFamily="34" charset="0"/>
              <a:buChar char="•"/>
            </a:pPr>
            <a:endParaRPr lang="en-US" sz="3800" b="1" dirty="0"/>
          </a:p>
          <a:p>
            <a:pPr marL="457200" indent="-457200">
              <a:buFont typeface="Arial" panose="020B0604020202020204" pitchFamily="34" charset="0"/>
              <a:buChar char="•"/>
            </a:pPr>
            <a:endParaRPr lang="en-US" sz="3800" dirty="0"/>
          </a:p>
          <a:p>
            <a:pPr marL="457200" indent="-457200">
              <a:buFont typeface="Arial" panose="020B0604020202020204" pitchFamily="34" charset="0"/>
              <a:buChar char="•"/>
            </a:pPr>
            <a:endParaRPr lang="en-US" sz="3800" dirty="0"/>
          </a:p>
        </p:txBody>
      </p:sp>
      <p:pic>
        <p:nvPicPr>
          <p:cNvPr id="3" name="Picture 2"/>
          <p:cNvPicPr>
            <a:picLocks noChangeAspect="1"/>
          </p:cNvPicPr>
          <p:nvPr/>
        </p:nvPicPr>
        <p:blipFill>
          <a:blip r:embed="rId10"/>
          <a:stretch>
            <a:fillRect/>
          </a:stretch>
        </p:blipFill>
        <p:spPr>
          <a:xfrm>
            <a:off x="980865" y="298911"/>
            <a:ext cx="4779678" cy="5578323"/>
          </a:xfrm>
          <a:prstGeom prst="rect">
            <a:avLst/>
          </a:prstGeom>
        </p:spPr>
      </p:pic>
      <p:sp>
        <p:nvSpPr>
          <p:cNvPr id="42" name="Text Box 478"/>
          <p:cNvSpPr txBox="1">
            <a:spLocks noChangeArrowheads="1"/>
          </p:cNvSpPr>
          <p:nvPr/>
        </p:nvSpPr>
        <p:spPr bwMode="auto">
          <a:xfrm>
            <a:off x="33082525" y="26282516"/>
            <a:ext cx="9982200" cy="92313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itchFamily="34" charset="0"/>
                <a:ea typeface="ＭＳ Ｐゴシック" charset="-128"/>
              </a:defRPr>
            </a:lvl1pPr>
            <a:lvl2pPr marL="742950" indent="-285750" eaLnBrk="0" hangingPunct="0">
              <a:defRPr sz="2900">
                <a:solidFill>
                  <a:schemeClr val="tx1"/>
                </a:solidFill>
                <a:latin typeface="Arial Narrow" pitchFamily="34" charset="0"/>
                <a:ea typeface="ＭＳ Ｐゴシック" charset="-128"/>
              </a:defRPr>
            </a:lvl2pPr>
            <a:lvl3pPr marL="1143000" indent="-228600" eaLnBrk="0" hangingPunct="0">
              <a:defRPr sz="2900">
                <a:solidFill>
                  <a:schemeClr val="tx1"/>
                </a:solidFill>
                <a:latin typeface="Arial Narrow" pitchFamily="34" charset="0"/>
                <a:ea typeface="ＭＳ Ｐゴシック" charset="-128"/>
              </a:defRPr>
            </a:lvl3pPr>
            <a:lvl4pPr marL="1600200" indent="-228600" eaLnBrk="0" hangingPunct="0">
              <a:defRPr sz="2900">
                <a:solidFill>
                  <a:schemeClr val="tx1"/>
                </a:solidFill>
                <a:latin typeface="Arial Narrow" pitchFamily="34" charset="0"/>
                <a:ea typeface="ＭＳ Ｐゴシック" charset="-128"/>
              </a:defRPr>
            </a:lvl4pPr>
            <a:lvl5pPr marL="2057400" indent="-228600" eaLnBrk="0" hangingPunct="0">
              <a:defRPr sz="29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pitchFamily="34" charset="0"/>
                <a:ea typeface="ＭＳ Ｐゴシック" charset="-128"/>
              </a:defRPr>
            </a:lvl9pPr>
          </a:lstStyle>
          <a:p>
            <a:pPr algn="ctr">
              <a:spcBef>
                <a:spcPct val="50000"/>
              </a:spcBef>
            </a:pPr>
            <a:r>
              <a:rPr lang="en-US" sz="5400" b="1" dirty="0">
                <a:solidFill>
                  <a:srgbClr val="F8F8F8"/>
                </a:solidFill>
              </a:rPr>
              <a:t>LIMITATIONS</a:t>
            </a:r>
          </a:p>
        </p:txBody>
      </p:sp>
      <p:sp>
        <p:nvSpPr>
          <p:cNvPr id="4" name="TextBox 3"/>
          <p:cNvSpPr txBox="1"/>
          <p:nvPr/>
        </p:nvSpPr>
        <p:spPr>
          <a:xfrm>
            <a:off x="33161097" y="27397275"/>
            <a:ext cx="10040937" cy="3170099"/>
          </a:xfrm>
          <a:prstGeom prst="rect">
            <a:avLst/>
          </a:prstGeom>
          <a:noFill/>
        </p:spPr>
        <p:txBody>
          <a:bodyPr wrap="square" rtlCol="0">
            <a:spAutoFit/>
          </a:bodyPr>
          <a:lstStyle/>
          <a:p>
            <a:pPr marL="457200" indent="-457200">
              <a:buFont typeface="Arial" panose="020B0604020202020204" pitchFamily="34" charset="0"/>
              <a:buChar char="•"/>
            </a:pPr>
            <a:r>
              <a:rPr lang="en-US" sz="4000" dirty="0"/>
              <a:t>Generalizability </a:t>
            </a:r>
          </a:p>
          <a:p>
            <a:pPr marL="1028700" lvl="1" indent="-571500">
              <a:buFont typeface="Wingdings" panose="05000000000000000000" pitchFamily="2" charset="2"/>
              <a:buChar char="ü"/>
            </a:pPr>
            <a:r>
              <a:rPr lang="en-US" sz="4000" dirty="0"/>
              <a:t>Boston health systems with existing navigation</a:t>
            </a:r>
          </a:p>
          <a:p>
            <a:pPr marL="1028700" lvl="1" indent="-571500">
              <a:buFont typeface="Wingdings" panose="05000000000000000000" pitchFamily="2" charset="2"/>
              <a:buChar char="ü"/>
            </a:pPr>
            <a:r>
              <a:rPr lang="en-US" sz="4000" dirty="0"/>
              <a:t>English speaking patients interviewed</a:t>
            </a:r>
          </a:p>
          <a:p>
            <a:pPr marL="457200" indent="-457200">
              <a:buFont typeface="Arial" panose="020B0604020202020204" pitchFamily="34" charset="0"/>
              <a:buChar char="•"/>
            </a:pPr>
            <a:r>
              <a:rPr lang="en-US" sz="4000" dirty="0"/>
              <a:t>COVID-19 pandemic caused care disruption during intervention period</a:t>
            </a:r>
          </a:p>
        </p:txBody>
      </p:sp>
      <p:graphicFrame>
        <p:nvGraphicFramePr>
          <p:cNvPr id="33" name="Chart 32"/>
          <p:cNvGraphicFramePr>
            <a:graphicFrameLocks/>
          </p:cNvGraphicFramePr>
          <p:nvPr>
            <p:extLst>
              <p:ext uri="{D42A27DB-BD31-4B8C-83A1-F6EECF244321}">
                <p14:modId xmlns:p14="http://schemas.microsoft.com/office/powerpoint/2010/main" val="3164110838"/>
              </p:ext>
            </p:extLst>
          </p:nvPr>
        </p:nvGraphicFramePr>
        <p:xfrm>
          <a:off x="12605657" y="15521647"/>
          <a:ext cx="18516600" cy="10760869"/>
        </p:xfrm>
        <a:graphic>
          <a:graphicData uri="http://schemas.openxmlformats.org/drawingml/2006/chart">
            <c:chart xmlns:c="http://schemas.openxmlformats.org/drawingml/2006/chart" xmlns:r="http://schemas.openxmlformats.org/officeDocument/2006/relationships" r:id="rId11"/>
          </a:graphicData>
        </a:graphic>
      </p:graphicFrame>
    </p:spTree>
    <p:extLst>
      <p:ext uri="{BB962C8B-B14F-4D97-AF65-F5344CB8AC3E}">
        <p14:creationId xmlns:p14="http://schemas.microsoft.com/office/powerpoint/2010/main" val="1199895596"/>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Comic">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26657</TotalTime>
  <Words>874</Words>
  <Application>Microsoft Macintosh PowerPoint</Application>
  <PresentationFormat>Custom</PresentationFormat>
  <Paragraphs>97</Paragraphs>
  <Slides>1</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vt:i4>
      </vt:variant>
    </vt:vector>
  </HeadingPairs>
  <TitlesOfParts>
    <vt:vector size="10" baseType="lpstr">
      <vt:lpstr>Arial</vt:lpstr>
      <vt:lpstr>Arial Black</vt:lpstr>
      <vt:lpstr>Arial Narrow</vt:lpstr>
      <vt:lpstr>Calibri</vt:lpstr>
      <vt:lpstr>Comic Sans MS</vt:lpstr>
      <vt:lpstr>Wingdings</vt:lpstr>
      <vt:lpstr>Custom Design</vt:lpstr>
      <vt:lpstr>1_Custom Design</vt:lpstr>
      <vt:lpstr>2_Custom Design</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2007 Canterbury Media Services, Inc</dc:description>
  <cp:lastModifiedBy>Lemon, Stephenie</cp:lastModifiedBy>
  <cp:revision>367</cp:revision>
  <cp:lastPrinted>2012-04-23T16:44:15Z</cp:lastPrinted>
  <dcterms:created xsi:type="dcterms:W3CDTF">2005-05-18T01:24:28Z</dcterms:created>
  <dcterms:modified xsi:type="dcterms:W3CDTF">2023-05-09T14:08:57Z</dcterms:modified>
  <cp:category>Powerpoint poster templates</cp:category>
</cp:coreProperties>
</file>