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ags/tag1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73" r:id="rId2"/>
    <p:sldMasterId id="2147483959" r:id="rId3"/>
  </p:sldMasterIdLst>
  <p:notesMasterIdLst>
    <p:notesMasterId r:id="rId44"/>
  </p:notesMasterIdLst>
  <p:sldIdLst>
    <p:sldId id="512" r:id="rId4"/>
    <p:sldId id="2047" r:id="rId5"/>
    <p:sldId id="2089" r:id="rId6"/>
    <p:sldId id="2174" r:id="rId7"/>
    <p:sldId id="2175" r:id="rId8"/>
    <p:sldId id="2125" r:id="rId9"/>
    <p:sldId id="2126" r:id="rId10"/>
    <p:sldId id="2127" r:id="rId11"/>
    <p:sldId id="2128" r:id="rId12"/>
    <p:sldId id="2129" r:id="rId13"/>
    <p:sldId id="2130" r:id="rId14"/>
    <p:sldId id="2131" r:id="rId15"/>
    <p:sldId id="2132" r:id="rId16"/>
    <p:sldId id="2133" r:id="rId17"/>
    <p:sldId id="2134" r:id="rId18"/>
    <p:sldId id="2154" r:id="rId19"/>
    <p:sldId id="2155" r:id="rId20"/>
    <p:sldId id="2156" r:id="rId21"/>
    <p:sldId id="2138" r:id="rId22"/>
    <p:sldId id="2157" r:id="rId23"/>
    <p:sldId id="2158" r:id="rId24"/>
    <p:sldId id="2141" r:id="rId25"/>
    <p:sldId id="2159" r:id="rId26"/>
    <p:sldId id="2160" r:id="rId27"/>
    <p:sldId id="2144" r:id="rId28"/>
    <p:sldId id="2161" r:id="rId29"/>
    <p:sldId id="2162" r:id="rId30"/>
    <p:sldId id="2151" r:id="rId31"/>
    <p:sldId id="2153" r:id="rId32"/>
    <p:sldId id="2163" r:id="rId33"/>
    <p:sldId id="2164" r:id="rId34"/>
    <p:sldId id="2165" r:id="rId35"/>
    <p:sldId id="2166" r:id="rId36"/>
    <p:sldId id="2167" r:id="rId37"/>
    <p:sldId id="2168" r:id="rId38"/>
    <p:sldId id="2169" r:id="rId39"/>
    <p:sldId id="2170" r:id="rId40"/>
    <p:sldId id="2171" r:id="rId41"/>
    <p:sldId id="2172" r:id="rId42"/>
    <p:sldId id="2173" r:id="rId4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012ADA-31AD-7439-D5D5-DBBE520533B5}" name="Josh Read" initials="JR" userId="S::josh.read@bmccontent.onmicrosoft.com::ef20b371-6e0f-4954-b811-dd25923fe9c2" providerId="AD"/>
  <p188:author id="{DEA987E3-4249-CABE-38D2-4C478D2E706A}" name="Josh Read" initials="JR" userId="jHJpPVo+kuCufF80sneCSR4QQSWeptqz7rPH0gJdIdU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n, Minhao" initials="YM" lastIdx="1" clrIdx="1">
    <p:extLst>
      <p:ext uri="{19B8F6BF-5375-455C-9EA6-DF929625EA0E}">
        <p15:presenceInfo xmlns:p15="http://schemas.microsoft.com/office/powerpoint/2012/main" userId="S-1-5-21-1013449540-720069183-311576647-232221" providerId="AD"/>
      </p:ext>
    </p:extLst>
  </p:cmAuthor>
  <p:cmAuthor id="2" name="Bair-Merritt, Megan" initials="BM" lastIdx="1" clrIdx="2">
    <p:extLst>
      <p:ext uri="{19B8F6BF-5375-455C-9EA6-DF929625EA0E}">
        <p15:presenceInfo xmlns:p15="http://schemas.microsoft.com/office/powerpoint/2012/main" userId="S-1-5-21-1013449540-720069183-311576647-1439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37C"/>
    <a:srgbClr val="EBAB2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CB970-B783-46E1-8847-01CC98FB84D2}" v="7" dt="2024-03-18T12:42:35.601"/>
    <p1510:client id="{D8B8F415-0136-AE50-92EC-F1396446E68D}" v="301" dt="2024-03-16T20:13:32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91672" autoAdjust="0"/>
  </p:normalViewPr>
  <p:slideViewPr>
    <p:cSldViewPr snapToGrid="0">
      <p:cViewPr varScale="1">
        <p:scale>
          <a:sx n="71" d="100"/>
          <a:sy n="71" d="100"/>
        </p:scale>
        <p:origin x="3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9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yechi, Vivian" userId="S::vivian.onyechi@bmc.org::997e177b-5a7b-4a8f-a686-a4d5207b0794" providerId="AD" clId="Web-{00CCB970-B783-46E1-8847-01CC98FB84D2}"/>
    <pc:docChg chg="modSld">
      <pc:chgData name="Onyechi, Vivian" userId="S::vivian.onyechi@bmc.org::997e177b-5a7b-4a8f-a686-a4d5207b0794" providerId="AD" clId="Web-{00CCB970-B783-46E1-8847-01CC98FB84D2}" dt="2024-03-18T12:42:35.601" v="6" actId="20577"/>
      <pc:docMkLst>
        <pc:docMk/>
      </pc:docMkLst>
      <pc:sldChg chg="modSp">
        <pc:chgData name="Onyechi, Vivian" userId="S::vivian.onyechi@bmc.org::997e177b-5a7b-4a8f-a686-a4d5207b0794" providerId="AD" clId="Web-{00CCB970-B783-46E1-8847-01CC98FB84D2}" dt="2024-03-18T12:42:35.601" v="6" actId="20577"/>
        <pc:sldMkLst>
          <pc:docMk/>
          <pc:sldMk cId="2446534627" sldId="2151"/>
        </pc:sldMkLst>
        <pc:spChg chg="mod">
          <ac:chgData name="Onyechi, Vivian" userId="S::vivian.onyechi@bmc.org::997e177b-5a7b-4a8f-a686-a4d5207b0794" providerId="AD" clId="Web-{00CCB970-B783-46E1-8847-01CC98FB84D2}" dt="2024-03-18T12:42:35.601" v="6" actId="20577"/>
          <ac:spMkLst>
            <pc:docMk/>
            <pc:sldMk cId="2446534627" sldId="2151"/>
            <ac:spMk id="4" creationId="{594AC8FB-6076-B864-2921-AD7EA8A2AC45}"/>
          </ac:spMkLst>
        </pc:spChg>
      </pc:sldChg>
      <pc:sldChg chg="delSp">
        <pc:chgData name="Onyechi, Vivian" userId="S::vivian.onyechi@bmc.org::997e177b-5a7b-4a8f-a686-a4d5207b0794" providerId="AD" clId="Web-{00CCB970-B783-46E1-8847-01CC98FB84D2}" dt="2024-03-18T12:40:35.786" v="0"/>
        <pc:sldMkLst>
          <pc:docMk/>
          <pc:sldMk cId="1641595462" sldId="2160"/>
        </pc:sldMkLst>
        <pc:spChg chg="del">
          <ac:chgData name="Onyechi, Vivian" userId="S::vivian.onyechi@bmc.org::997e177b-5a7b-4a8f-a686-a4d5207b0794" providerId="AD" clId="Web-{00CCB970-B783-46E1-8847-01CC98FB84D2}" dt="2024-03-18T12:40:35.786" v="0"/>
          <ac:spMkLst>
            <pc:docMk/>
            <pc:sldMk cId="1641595462" sldId="2160"/>
            <ac:spMk id="8" creationId="{AA65EDE5-E77A-BE1D-476A-00B7845BF79E}"/>
          </ac:spMkLst>
        </pc:spChg>
      </pc:sldChg>
    </pc:docChg>
  </pc:docChgLst>
  <pc:docChgLst>
    <pc:chgData name="Bair-Merritt, Megan" userId="S::megan.bair-merritt@bmc.org::dd000e37-4bb5-4cff-9b3d-bbbd4c5952af" providerId="AD" clId="Web-{D8B8F415-0136-AE50-92EC-F1396446E68D}"/>
    <pc:docChg chg="addSld modSld">
      <pc:chgData name="Bair-Merritt, Megan" userId="S::megan.bair-merritt@bmc.org::dd000e37-4bb5-4cff-9b3d-bbbd4c5952af" providerId="AD" clId="Web-{D8B8F415-0136-AE50-92EC-F1396446E68D}" dt="2024-03-16T20:13:28.407" v="295" actId="20577"/>
      <pc:docMkLst>
        <pc:docMk/>
      </pc:docMkLst>
      <pc:sldChg chg="modSp">
        <pc:chgData name="Bair-Merritt, Megan" userId="S::megan.bair-merritt@bmc.org::dd000e37-4bb5-4cff-9b3d-bbbd4c5952af" providerId="AD" clId="Web-{D8B8F415-0136-AE50-92EC-F1396446E68D}" dt="2024-03-16T20:03:26.732" v="0" actId="20577"/>
        <pc:sldMkLst>
          <pc:docMk/>
          <pc:sldMk cId="2723408349" sldId="512"/>
        </pc:sldMkLst>
        <pc:spChg chg="mod">
          <ac:chgData name="Bair-Merritt, Megan" userId="S::megan.bair-merritt@bmc.org::dd000e37-4bb5-4cff-9b3d-bbbd4c5952af" providerId="AD" clId="Web-{D8B8F415-0136-AE50-92EC-F1396446E68D}" dt="2024-03-16T20:03:26.732" v="0" actId="20577"/>
          <ac:spMkLst>
            <pc:docMk/>
            <pc:sldMk cId="2723408349" sldId="512"/>
            <ac:spMk id="4" creationId="{594AC8FB-6076-B864-2921-AD7EA8A2AC45}"/>
          </ac:spMkLst>
        </pc:spChg>
      </pc:sldChg>
      <pc:sldChg chg="modSp">
        <pc:chgData name="Bair-Merritt, Megan" userId="S::megan.bair-merritt@bmc.org::dd000e37-4bb5-4cff-9b3d-bbbd4c5952af" providerId="AD" clId="Web-{D8B8F415-0136-AE50-92EC-F1396446E68D}" dt="2024-03-16T20:05:07.344" v="54" actId="20577"/>
        <pc:sldMkLst>
          <pc:docMk/>
          <pc:sldMk cId="2340326329" sldId="2089"/>
        </pc:sldMkLst>
        <pc:spChg chg="mod">
          <ac:chgData name="Bair-Merritt, Megan" userId="S::megan.bair-merritt@bmc.org::dd000e37-4bb5-4cff-9b3d-bbbd4c5952af" providerId="AD" clId="Web-{D8B8F415-0136-AE50-92EC-F1396446E68D}" dt="2024-03-16T20:04:33.531" v="3" actId="20577"/>
          <ac:spMkLst>
            <pc:docMk/>
            <pc:sldMk cId="2340326329" sldId="2089"/>
            <ac:spMk id="2" creationId="{00000000-0000-0000-0000-000000000000}"/>
          </ac:spMkLst>
        </pc:spChg>
        <pc:spChg chg="mod">
          <ac:chgData name="Bair-Merritt, Megan" userId="S::megan.bair-merritt@bmc.org::dd000e37-4bb5-4cff-9b3d-bbbd4c5952af" providerId="AD" clId="Web-{D8B8F415-0136-AE50-92EC-F1396446E68D}" dt="2024-03-16T20:05:07.344" v="54" actId="20577"/>
          <ac:spMkLst>
            <pc:docMk/>
            <pc:sldMk cId="2340326329" sldId="2089"/>
            <ac:spMk id="4" creationId="{00000000-0000-0000-0000-000000000000}"/>
          </ac:spMkLst>
        </pc:spChg>
      </pc:sldChg>
      <pc:sldChg chg="modSp">
        <pc:chgData name="Bair-Merritt, Megan" userId="S::megan.bair-merritt@bmc.org::dd000e37-4bb5-4cff-9b3d-bbbd4c5952af" providerId="AD" clId="Web-{D8B8F415-0136-AE50-92EC-F1396446E68D}" dt="2024-03-16T20:10:38.650" v="209" actId="20577"/>
        <pc:sldMkLst>
          <pc:docMk/>
          <pc:sldMk cId="1627253454" sldId="2127"/>
        </pc:sldMkLst>
        <pc:spChg chg="mod">
          <ac:chgData name="Bair-Merritt, Megan" userId="S::megan.bair-merritt@bmc.org::dd000e37-4bb5-4cff-9b3d-bbbd4c5952af" providerId="AD" clId="Web-{D8B8F415-0136-AE50-92EC-F1396446E68D}" dt="2024-03-16T20:10:38.650" v="209" actId="20577"/>
          <ac:spMkLst>
            <pc:docMk/>
            <pc:sldMk cId="1627253454" sldId="2127"/>
            <ac:spMk id="2" creationId="{00000000-0000-0000-0000-000000000000}"/>
          </ac:spMkLst>
        </pc:spChg>
      </pc:sldChg>
      <pc:sldChg chg="modSp">
        <pc:chgData name="Bair-Merritt, Megan" userId="S::megan.bair-merritt@bmc.org::dd000e37-4bb5-4cff-9b3d-bbbd4c5952af" providerId="AD" clId="Web-{D8B8F415-0136-AE50-92EC-F1396446E68D}" dt="2024-03-16T20:11:09.198" v="213" actId="20577"/>
        <pc:sldMkLst>
          <pc:docMk/>
          <pc:sldMk cId="2074905502" sldId="2130"/>
        </pc:sldMkLst>
        <pc:spChg chg="mod">
          <ac:chgData name="Bair-Merritt, Megan" userId="S::megan.bair-merritt@bmc.org::dd000e37-4bb5-4cff-9b3d-bbbd4c5952af" providerId="AD" clId="Web-{D8B8F415-0136-AE50-92EC-F1396446E68D}" dt="2024-03-16T20:11:09.198" v="213" actId="20577"/>
          <ac:spMkLst>
            <pc:docMk/>
            <pc:sldMk cId="2074905502" sldId="2130"/>
            <ac:spMk id="2" creationId="{00000000-0000-0000-0000-000000000000}"/>
          </ac:spMkLst>
        </pc:spChg>
      </pc:sldChg>
      <pc:sldChg chg="modSp new">
        <pc:chgData name="Bair-Merritt, Megan" userId="S::megan.bair-merritt@bmc.org::dd000e37-4bb5-4cff-9b3d-bbbd4c5952af" providerId="AD" clId="Web-{D8B8F415-0136-AE50-92EC-F1396446E68D}" dt="2024-03-16T20:13:28.407" v="295" actId="20577"/>
        <pc:sldMkLst>
          <pc:docMk/>
          <pc:sldMk cId="1080847583" sldId="2174"/>
        </pc:sldMkLst>
        <pc:spChg chg="mod">
          <ac:chgData name="Bair-Merritt, Megan" userId="S::megan.bair-merritt@bmc.org::dd000e37-4bb5-4cff-9b3d-bbbd4c5952af" providerId="AD" clId="Web-{D8B8F415-0136-AE50-92EC-F1396446E68D}" dt="2024-03-16T20:08:35.975" v="185" actId="20577"/>
          <ac:spMkLst>
            <pc:docMk/>
            <pc:sldMk cId="1080847583" sldId="2174"/>
            <ac:spMk id="2" creationId="{903D3061-26F5-0579-A9E2-5084B8F38FB5}"/>
          </ac:spMkLst>
        </pc:spChg>
        <pc:spChg chg="mod">
          <ac:chgData name="Bair-Merritt, Megan" userId="S::megan.bair-merritt@bmc.org::dd000e37-4bb5-4cff-9b3d-bbbd4c5952af" providerId="AD" clId="Web-{D8B8F415-0136-AE50-92EC-F1396446E68D}" dt="2024-03-16T20:13:28.407" v="295" actId="20577"/>
          <ac:spMkLst>
            <pc:docMk/>
            <pc:sldMk cId="1080847583" sldId="2174"/>
            <ac:spMk id="3" creationId="{0BCE6D97-126D-BFC2-5065-80FFFA2FA194}"/>
          </ac:spMkLst>
        </pc:spChg>
      </pc:sldChg>
      <pc:sldChg chg="modSp add replId">
        <pc:chgData name="Bair-Merritt, Megan" userId="S::megan.bair-merritt@bmc.org::dd000e37-4bb5-4cff-9b3d-bbbd4c5952af" providerId="AD" clId="Web-{D8B8F415-0136-AE50-92EC-F1396446E68D}" dt="2024-03-16T20:10:04.650" v="207" actId="20577"/>
        <pc:sldMkLst>
          <pc:docMk/>
          <pc:sldMk cId="3825186865" sldId="2175"/>
        </pc:sldMkLst>
        <pc:spChg chg="mod">
          <ac:chgData name="Bair-Merritt, Megan" userId="S::megan.bair-merritt@bmc.org::dd000e37-4bb5-4cff-9b3d-bbbd4c5952af" providerId="AD" clId="Web-{D8B8F415-0136-AE50-92EC-F1396446E68D}" dt="2024-03-16T20:09:29.164" v="200" actId="20577"/>
          <ac:spMkLst>
            <pc:docMk/>
            <pc:sldMk cId="3825186865" sldId="2175"/>
            <ac:spMk id="7" creationId="{25D9B358-7EE1-C9F8-90A3-0BD94EDBC7E5}"/>
          </ac:spMkLst>
        </pc:spChg>
        <pc:spChg chg="mod">
          <ac:chgData name="Bair-Merritt, Megan" userId="S::megan.bair-merritt@bmc.org::dd000e37-4bb5-4cff-9b3d-bbbd4c5952af" providerId="AD" clId="Web-{D8B8F415-0136-AE50-92EC-F1396446E68D}" dt="2024-03-16T20:10:04.650" v="207" actId="20577"/>
          <ac:spMkLst>
            <pc:docMk/>
            <pc:sldMk cId="3825186865" sldId="2175"/>
            <ac:spMk id="8" creationId="{5DB245AB-E1FD-37F1-D146-B8F5535244E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994CC-190D-4317-9A4B-9919EDFE4C33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E9C353-A353-4114-8BDD-097555DA5C3D}">
      <dgm:prSet custT="1"/>
      <dgm:spPr/>
      <dgm:t>
        <a:bodyPr/>
        <a:lstStyle/>
        <a:p>
          <a:pPr rtl="0"/>
          <a:r>
            <a:rPr lang="en-US" sz="1100" b="1" dirty="0"/>
            <a:t>Collaborations</a:t>
          </a:r>
        </a:p>
      </dgm:t>
    </dgm:pt>
    <dgm:pt modelId="{EF30882F-744C-471B-986F-3D09F4A29E86}" type="parTrans" cxnId="{DAEAB2B1-285D-4283-BB94-6A7596B5E9DB}">
      <dgm:prSet/>
      <dgm:spPr/>
      <dgm:t>
        <a:bodyPr/>
        <a:lstStyle/>
        <a:p>
          <a:endParaRPr lang="en-US"/>
        </a:p>
      </dgm:t>
    </dgm:pt>
    <dgm:pt modelId="{F76A456D-62FE-444C-A42C-6D4F08CAE0E7}" type="sibTrans" cxnId="{DAEAB2B1-285D-4283-BB94-6A7596B5E9DB}">
      <dgm:prSet/>
      <dgm:spPr/>
      <dgm:t>
        <a:bodyPr/>
        <a:lstStyle/>
        <a:p>
          <a:endParaRPr lang="en-US"/>
        </a:p>
      </dgm:t>
    </dgm:pt>
    <dgm:pt modelId="{7479E7D3-9B09-4D24-8A00-029939069208}">
      <dgm:prSet custT="1"/>
      <dgm:spPr/>
      <dgm:t>
        <a:bodyPr/>
        <a:lstStyle/>
        <a:p>
          <a:pPr marL="111125" indent="-111125" rtl="0">
            <a:lnSpc>
              <a:spcPct val="100000"/>
            </a:lnSpc>
            <a:spcAft>
              <a:spcPts val="0"/>
            </a:spcAft>
            <a:tabLst>
              <a:tab pos="0" algn="l"/>
            </a:tabLst>
          </a:pPr>
          <a:r>
            <a:rPr lang="en-US" sz="1050" dirty="0"/>
            <a:t>Co-led effort with Research Technology Program to validate DocuSign as 21 CFR 11 compliant for electronic signatures.</a:t>
          </a:r>
        </a:p>
      </dgm:t>
    </dgm:pt>
    <dgm:pt modelId="{8909F027-3484-4101-90CD-34110324EAAD}" type="parTrans" cxnId="{B888BE28-5915-4615-B4BC-275CF68D527E}">
      <dgm:prSet/>
      <dgm:spPr/>
      <dgm:t>
        <a:bodyPr/>
        <a:lstStyle/>
        <a:p>
          <a:endParaRPr lang="en-US"/>
        </a:p>
      </dgm:t>
    </dgm:pt>
    <dgm:pt modelId="{383978BA-92BB-4BEB-9264-50D56F1A1797}" type="sibTrans" cxnId="{B888BE28-5915-4615-B4BC-275CF68D527E}">
      <dgm:prSet/>
      <dgm:spPr/>
      <dgm:t>
        <a:bodyPr/>
        <a:lstStyle/>
        <a:p>
          <a:endParaRPr lang="en-US"/>
        </a:p>
      </dgm:t>
    </dgm:pt>
    <dgm:pt modelId="{A7EA2CB4-97E5-4B08-B547-9B5E2E728FC1}">
      <dgm:prSet custT="1"/>
      <dgm:spPr/>
      <dgm:t>
        <a:bodyPr/>
        <a:lstStyle/>
        <a:p>
          <a:pPr marL="111125" indent="-111125" rtl="0">
            <a:lnSpc>
              <a:spcPct val="100000"/>
            </a:lnSpc>
            <a:spcAft>
              <a:spcPts val="0"/>
            </a:spcAft>
            <a:tabLst>
              <a:tab pos="0" algn="l"/>
            </a:tabLst>
          </a:pPr>
          <a:r>
            <a:rPr lang="en-US" sz="1050" dirty="0"/>
            <a:t>Co-managed externship program with Privacy Team; externs have led many of the </a:t>
          </a:r>
          <a:r>
            <a:rPr lang="en-US" sz="1050" b="1" i="1" dirty="0"/>
            <a:t>10</a:t>
          </a:r>
          <a:r>
            <a:rPr lang="en-US" sz="1050" dirty="0"/>
            <a:t> DEI sessions presented to Legal, Risk and Compliance staff.</a:t>
          </a:r>
        </a:p>
      </dgm:t>
    </dgm:pt>
    <dgm:pt modelId="{1A103393-46E9-4F0C-94E6-77C996017345}" type="parTrans" cxnId="{72A4744A-6F29-4359-AEDC-9B4DDFD4903B}">
      <dgm:prSet/>
      <dgm:spPr/>
      <dgm:t>
        <a:bodyPr/>
        <a:lstStyle/>
        <a:p>
          <a:endParaRPr lang="en-US"/>
        </a:p>
      </dgm:t>
    </dgm:pt>
    <dgm:pt modelId="{8CF462F3-41A8-410D-A066-781E045C51BD}" type="sibTrans" cxnId="{72A4744A-6F29-4359-AEDC-9B4DDFD4903B}">
      <dgm:prSet/>
      <dgm:spPr/>
      <dgm:t>
        <a:bodyPr/>
        <a:lstStyle/>
        <a:p>
          <a:endParaRPr lang="en-US"/>
        </a:p>
      </dgm:t>
    </dgm:pt>
    <dgm:pt modelId="{939AE451-D510-4CDC-A96B-A3AB5DAC2F65}">
      <dgm:prSet custT="1"/>
      <dgm:spPr/>
      <dgm:t>
        <a:bodyPr/>
        <a:lstStyle/>
        <a:p>
          <a:pPr marL="111125" indent="-111125" rtl="0">
            <a:lnSpc>
              <a:spcPct val="100000"/>
            </a:lnSpc>
            <a:spcAft>
              <a:spcPts val="0"/>
            </a:spcAft>
            <a:tabLst>
              <a:tab pos="0" algn="l"/>
            </a:tabLst>
          </a:pPr>
          <a:endParaRPr lang="en-US" sz="1050" dirty="0"/>
        </a:p>
      </dgm:t>
    </dgm:pt>
    <dgm:pt modelId="{B31D1322-11C3-44C2-B63B-35719B74D86E}" type="parTrans" cxnId="{FB14F744-4685-4785-B9CD-89D51E92DF1A}">
      <dgm:prSet/>
      <dgm:spPr/>
      <dgm:t>
        <a:bodyPr/>
        <a:lstStyle/>
        <a:p>
          <a:endParaRPr lang="en-US"/>
        </a:p>
      </dgm:t>
    </dgm:pt>
    <dgm:pt modelId="{51324503-7CF5-41EC-9C5F-F612F478845C}" type="sibTrans" cxnId="{FB14F744-4685-4785-B9CD-89D51E92DF1A}">
      <dgm:prSet/>
      <dgm:spPr/>
      <dgm:t>
        <a:bodyPr/>
        <a:lstStyle/>
        <a:p>
          <a:endParaRPr lang="en-US"/>
        </a:p>
      </dgm:t>
    </dgm:pt>
    <dgm:pt modelId="{373D0F01-2702-4224-B67F-4755455CF942}" type="pres">
      <dgm:prSet presAssocID="{78C994CC-190D-4317-9A4B-9919EDFE4C33}" presName="Name0" presStyleCnt="0">
        <dgm:presLayoutVars>
          <dgm:dir/>
          <dgm:animLvl val="lvl"/>
          <dgm:resizeHandles val="exact"/>
        </dgm:presLayoutVars>
      </dgm:prSet>
      <dgm:spPr/>
    </dgm:pt>
    <dgm:pt modelId="{98E4AAE3-6506-4790-8D82-211AAB8C7C68}" type="pres">
      <dgm:prSet presAssocID="{32E9C353-A353-4114-8BDD-097555DA5C3D}" presName="linNode" presStyleCnt="0"/>
      <dgm:spPr/>
    </dgm:pt>
    <dgm:pt modelId="{CAE501DC-3FD9-4B0C-B11D-567CB0990F35}" type="pres">
      <dgm:prSet presAssocID="{32E9C353-A353-4114-8BDD-097555DA5C3D}" presName="parentText" presStyleLbl="node1" presStyleIdx="0" presStyleCnt="1" custLinFactNeighborX="8225" custLinFactNeighborY="805">
        <dgm:presLayoutVars>
          <dgm:chMax val="1"/>
          <dgm:bulletEnabled val="1"/>
        </dgm:presLayoutVars>
      </dgm:prSet>
      <dgm:spPr/>
    </dgm:pt>
    <dgm:pt modelId="{C9884B7F-DB8A-48F4-AC20-FC6952BEB562}" type="pres">
      <dgm:prSet presAssocID="{32E9C353-A353-4114-8BDD-097555DA5C3D}" presName="descendantText" presStyleLbl="alignAccFollowNode1" presStyleIdx="0" presStyleCnt="1" custScaleX="93458" custScaleY="120560" custLinFactNeighborX="5815" custLinFactNeighborY="-612">
        <dgm:presLayoutVars>
          <dgm:bulletEnabled val="1"/>
        </dgm:presLayoutVars>
      </dgm:prSet>
      <dgm:spPr/>
    </dgm:pt>
  </dgm:ptLst>
  <dgm:cxnLst>
    <dgm:cxn modelId="{B888BE28-5915-4615-B4BC-275CF68D527E}" srcId="{32E9C353-A353-4114-8BDD-097555DA5C3D}" destId="{7479E7D3-9B09-4D24-8A00-029939069208}" srcOrd="0" destOrd="0" parTransId="{8909F027-3484-4101-90CD-34110324EAAD}" sibTransId="{383978BA-92BB-4BEB-9264-50D56F1A1797}"/>
    <dgm:cxn modelId="{FB14F744-4685-4785-B9CD-89D51E92DF1A}" srcId="{32E9C353-A353-4114-8BDD-097555DA5C3D}" destId="{939AE451-D510-4CDC-A96B-A3AB5DAC2F65}" srcOrd="1" destOrd="0" parTransId="{B31D1322-11C3-44C2-B63B-35719B74D86E}" sibTransId="{51324503-7CF5-41EC-9C5F-F612F478845C}"/>
    <dgm:cxn modelId="{72A4744A-6F29-4359-AEDC-9B4DDFD4903B}" srcId="{32E9C353-A353-4114-8BDD-097555DA5C3D}" destId="{A7EA2CB4-97E5-4B08-B547-9B5E2E728FC1}" srcOrd="2" destOrd="0" parTransId="{1A103393-46E9-4F0C-94E6-77C996017345}" sibTransId="{8CF462F3-41A8-410D-A066-781E045C51BD}"/>
    <dgm:cxn modelId="{E2E6C14E-EE15-4381-B1CE-45697036BB18}" type="presOf" srcId="{32E9C353-A353-4114-8BDD-097555DA5C3D}" destId="{CAE501DC-3FD9-4B0C-B11D-567CB0990F35}" srcOrd="0" destOrd="0" presId="urn:microsoft.com/office/officeart/2005/8/layout/vList5"/>
    <dgm:cxn modelId="{E04FB987-0550-4D8E-9DCD-F8F683147CC0}" type="presOf" srcId="{939AE451-D510-4CDC-A96B-A3AB5DAC2F65}" destId="{C9884B7F-DB8A-48F4-AC20-FC6952BEB562}" srcOrd="0" destOrd="1" presId="urn:microsoft.com/office/officeart/2005/8/layout/vList5"/>
    <dgm:cxn modelId="{F8D73393-2FC4-41A8-9DD8-B04CC25906CB}" type="presOf" srcId="{78C994CC-190D-4317-9A4B-9919EDFE4C33}" destId="{373D0F01-2702-4224-B67F-4755455CF942}" srcOrd="0" destOrd="0" presId="urn:microsoft.com/office/officeart/2005/8/layout/vList5"/>
    <dgm:cxn modelId="{DAEAB2B1-285D-4283-BB94-6A7596B5E9DB}" srcId="{78C994CC-190D-4317-9A4B-9919EDFE4C33}" destId="{32E9C353-A353-4114-8BDD-097555DA5C3D}" srcOrd="0" destOrd="0" parTransId="{EF30882F-744C-471B-986F-3D09F4A29E86}" sibTransId="{F76A456D-62FE-444C-A42C-6D4F08CAE0E7}"/>
    <dgm:cxn modelId="{68268EE2-FC83-4A31-ADA7-611D12CFE396}" type="presOf" srcId="{A7EA2CB4-97E5-4B08-B547-9B5E2E728FC1}" destId="{C9884B7F-DB8A-48F4-AC20-FC6952BEB562}" srcOrd="0" destOrd="2" presId="urn:microsoft.com/office/officeart/2005/8/layout/vList5"/>
    <dgm:cxn modelId="{5B5451E6-DE7E-4D14-890D-2ACF22509EA4}" type="presOf" srcId="{7479E7D3-9B09-4D24-8A00-029939069208}" destId="{C9884B7F-DB8A-48F4-AC20-FC6952BEB562}" srcOrd="0" destOrd="0" presId="urn:microsoft.com/office/officeart/2005/8/layout/vList5"/>
    <dgm:cxn modelId="{62E95E6F-57D6-4B1D-9ED5-118D153254BA}" type="presParOf" srcId="{373D0F01-2702-4224-B67F-4755455CF942}" destId="{98E4AAE3-6506-4790-8D82-211AAB8C7C68}" srcOrd="0" destOrd="0" presId="urn:microsoft.com/office/officeart/2005/8/layout/vList5"/>
    <dgm:cxn modelId="{7BEFA6EC-BCFA-42B3-BCF4-DDAFFF8FBFBD}" type="presParOf" srcId="{98E4AAE3-6506-4790-8D82-211AAB8C7C68}" destId="{CAE501DC-3FD9-4B0C-B11D-567CB0990F35}" srcOrd="0" destOrd="0" presId="urn:microsoft.com/office/officeart/2005/8/layout/vList5"/>
    <dgm:cxn modelId="{1180B291-17AA-47AA-9112-0D8791D64E33}" type="presParOf" srcId="{98E4AAE3-6506-4790-8D82-211AAB8C7C68}" destId="{C9884B7F-DB8A-48F4-AC20-FC6952BEB5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0CD533-FEC9-4402-81D0-0D3A9D6B0CDB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E2B8B42-CC57-429C-8BAE-FD0E6230D345}">
      <dgm:prSet custT="1"/>
      <dgm:spPr/>
      <dgm:t>
        <a:bodyPr/>
        <a:lstStyle/>
        <a:p>
          <a:pPr rtl="0"/>
          <a:r>
            <a:rPr lang="en-US" sz="1100" b="1" dirty="0"/>
            <a:t>Compliance Achievements </a:t>
          </a:r>
          <a:endParaRPr lang="en-US" sz="1100" dirty="0"/>
        </a:p>
      </dgm:t>
    </dgm:pt>
    <dgm:pt modelId="{D47EBB5F-9CBC-4203-A020-8531CD4C52F4}" type="parTrans" cxnId="{9FA9C3AE-5743-4970-9E71-0D2229C7ECCB}">
      <dgm:prSet/>
      <dgm:spPr/>
      <dgm:t>
        <a:bodyPr/>
        <a:lstStyle/>
        <a:p>
          <a:endParaRPr lang="en-US"/>
        </a:p>
      </dgm:t>
    </dgm:pt>
    <dgm:pt modelId="{4189E4C5-74C1-4B47-B4ED-AA2DBA86BBFE}" type="sibTrans" cxnId="{9FA9C3AE-5743-4970-9E71-0D2229C7ECCB}">
      <dgm:prSet/>
      <dgm:spPr/>
      <dgm:t>
        <a:bodyPr/>
        <a:lstStyle/>
        <a:p>
          <a:endParaRPr lang="en-US"/>
        </a:p>
      </dgm:t>
    </dgm:pt>
    <dgm:pt modelId="{87440451-E6CA-4F7A-BA00-23CEAB3A154D}">
      <dgm:prSet custT="1"/>
      <dgm:spPr/>
      <dgm:t>
        <a:bodyPr/>
        <a:lstStyle/>
        <a:p>
          <a:pPr marL="176213" indent="-176213" rtl="0">
            <a:lnSpc>
              <a:spcPct val="100000"/>
            </a:lnSpc>
            <a:spcAft>
              <a:spcPts val="0"/>
            </a:spcAft>
          </a:pPr>
          <a:endParaRPr lang="en-US" sz="1050" dirty="0"/>
        </a:p>
      </dgm:t>
    </dgm:pt>
    <dgm:pt modelId="{C5833F37-FA1C-452A-A78D-E10C91CEEB79}" type="parTrans" cxnId="{24312C06-F2F6-4BD2-A889-70B5C30C1D8C}">
      <dgm:prSet/>
      <dgm:spPr/>
      <dgm:t>
        <a:bodyPr/>
        <a:lstStyle/>
        <a:p>
          <a:endParaRPr lang="en-US"/>
        </a:p>
      </dgm:t>
    </dgm:pt>
    <dgm:pt modelId="{D4CBB6AD-11BC-45B2-9EF7-3F50F47D77E0}" type="sibTrans" cxnId="{24312C06-F2F6-4BD2-A889-70B5C30C1D8C}">
      <dgm:prSet/>
      <dgm:spPr/>
      <dgm:t>
        <a:bodyPr/>
        <a:lstStyle/>
        <a:p>
          <a:endParaRPr lang="en-US"/>
        </a:p>
      </dgm:t>
    </dgm:pt>
    <dgm:pt modelId="{885F1C96-847C-4FF7-ACF8-012E3AA0D89A}">
      <dgm:prSet custT="1"/>
      <dgm:spPr/>
      <dgm:t>
        <a:bodyPr/>
        <a:lstStyle/>
        <a:p>
          <a:pPr marL="176213" indent="-176213" rtl="0">
            <a:lnSpc>
              <a:spcPct val="100000"/>
            </a:lnSpc>
            <a:spcAft>
              <a:spcPts val="0"/>
            </a:spcAft>
          </a:pPr>
          <a:r>
            <a:rPr lang="en-US" sz="1050" dirty="0"/>
            <a:t>Implemented Institutional Conflict of Interest in the Conduct of Research policy.</a:t>
          </a:r>
        </a:p>
      </dgm:t>
    </dgm:pt>
    <dgm:pt modelId="{C93C6E05-3576-4DAF-952B-85BB94E58CDA}" type="parTrans" cxnId="{82592FC9-CB8E-4D58-A93D-D2D32CB7A5C8}">
      <dgm:prSet/>
      <dgm:spPr/>
      <dgm:t>
        <a:bodyPr/>
        <a:lstStyle/>
        <a:p>
          <a:endParaRPr lang="en-US"/>
        </a:p>
      </dgm:t>
    </dgm:pt>
    <dgm:pt modelId="{5B687CB1-8A97-4A07-81BD-6268AC3DDDFC}" type="sibTrans" cxnId="{82592FC9-CB8E-4D58-A93D-D2D32CB7A5C8}">
      <dgm:prSet/>
      <dgm:spPr/>
      <dgm:t>
        <a:bodyPr/>
        <a:lstStyle/>
        <a:p>
          <a:endParaRPr lang="en-US"/>
        </a:p>
      </dgm:t>
    </dgm:pt>
    <dgm:pt modelId="{475660E0-B3C4-4C44-AEA0-1E1614ABC69C}">
      <dgm:prSet custT="1"/>
      <dgm:spPr/>
      <dgm:t>
        <a:bodyPr/>
        <a:lstStyle/>
        <a:p>
          <a:pPr marL="176213" indent="-176213" rtl="0">
            <a:lnSpc>
              <a:spcPct val="100000"/>
            </a:lnSpc>
            <a:spcAft>
              <a:spcPts val="0"/>
            </a:spcAft>
          </a:pPr>
          <a:r>
            <a:rPr lang="en-US" sz="1050" dirty="0"/>
            <a:t>Updated HRPP policy &amp; procedures to include enforcement for noncompliance with COI requirements on research studies.</a:t>
          </a:r>
        </a:p>
      </dgm:t>
    </dgm:pt>
    <dgm:pt modelId="{6F3429CE-B4FA-4A73-B5DE-9D88C1FC6D5B}" type="parTrans" cxnId="{1E649AB2-40DF-4942-BA93-516205EA7480}">
      <dgm:prSet/>
      <dgm:spPr/>
      <dgm:t>
        <a:bodyPr/>
        <a:lstStyle/>
        <a:p>
          <a:endParaRPr lang="en-US"/>
        </a:p>
      </dgm:t>
    </dgm:pt>
    <dgm:pt modelId="{A852625B-2BED-4A6E-B55F-6991754945EA}" type="sibTrans" cxnId="{1E649AB2-40DF-4942-BA93-516205EA7480}">
      <dgm:prSet/>
      <dgm:spPr/>
      <dgm:t>
        <a:bodyPr/>
        <a:lstStyle/>
        <a:p>
          <a:endParaRPr lang="en-US"/>
        </a:p>
      </dgm:t>
    </dgm:pt>
    <dgm:pt modelId="{9E23A686-9B8D-4EDD-8AAE-1A14E542B4F3}">
      <dgm:prSet custT="1"/>
      <dgm:spPr/>
      <dgm:t>
        <a:bodyPr/>
        <a:lstStyle/>
        <a:p>
          <a:pPr marL="176213" indent="-176213" rtl="0">
            <a:lnSpc>
              <a:spcPct val="100000"/>
            </a:lnSpc>
            <a:spcAft>
              <a:spcPts val="0"/>
            </a:spcAft>
          </a:pPr>
          <a:endParaRPr lang="en-US" sz="1050" dirty="0"/>
        </a:p>
      </dgm:t>
    </dgm:pt>
    <dgm:pt modelId="{DD843154-FDE2-4B10-97AB-C7241A117167}" type="parTrans" cxnId="{8A387A39-392D-4F99-B134-58FCC4C436E6}">
      <dgm:prSet/>
      <dgm:spPr/>
      <dgm:t>
        <a:bodyPr/>
        <a:lstStyle/>
        <a:p>
          <a:endParaRPr lang="en-US"/>
        </a:p>
      </dgm:t>
    </dgm:pt>
    <dgm:pt modelId="{6E47FA4C-0DF7-4B33-99C6-ABE09425B2F8}" type="sibTrans" cxnId="{8A387A39-392D-4F99-B134-58FCC4C436E6}">
      <dgm:prSet/>
      <dgm:spPr/>
      <dgm:t>
        <a:bodyPr/>
        <a:lstStyle/>
        <a:p>
          <a:endParaRPr lang="en-US"/>
        </a:p>
      </dgm:t>
    </dgm:pt>
    <dgm:pt modelId="{9462C3D4-2CC6-43FD-9D9C-15C8E2F1E878}" type="pres">
      <dgm:prSet presAssocID="{A60CD533-FEC9-4402-81D0-0D3A9D6B0CDB}" presName="Name0" presStyleCnt="0">
        <dgm:presLayoutVars>
          <dgm:dir/>
          <dgm:animLvl val="lvl"/>
          <dgm:resizeHandles val="exact"/>
        </dgm:presLayoutVars>
      </dgm:prSet>
      <dgm:spPr/>
    </dgm:pt>
    <dgm:pt modelId="{921DD393-457A-4B15-848D-96C6AC92BF9A}" type="pres">
      <dgm:prSet presAssocID="{BE2B8B42-CC57-429C-8BAE-FD0E6230D345}" presName="linNode" presStyleCnt="0"/>
      <dgm:spPr/>
    </dgm:pt>
    <dgm:pt modelId="{8FECB9CB-B988-4C97-AF02-BC16957726AA}" type="pres">
      <dgm:prSet presAssocID="{BE2B8B42-CC57-429C-8BAE-FD0E6230D345}" presName="parentText" presStyleLbl="node1" presStyleIdx="0" presStyleCnt="1" custScaleX="116835" custScaleY="100098" custLinFactNeighborX="-7" custLinFactNeighborY="599">
        <dgm:presLayoutVars>
          <dgm:chMax val="1"/>
          <dgm:bulletEnabled val="1"/>
        </dgm:presLayoutVars>
      </dgm:prSet>
      <dgm:spPr/>
    </dgm:pt>
    <dgm:pt modelId="{9C6844DE-A412-45D2-98AE-C073B9CC6514}" type="pres">
      <dgm:prSet presAssocID="{BE2B8B42-CC57-429C-8BAE-FD0E6230D345}" presName="descendantText" presStyleLbl="alignAccFollowNode1" presStyleIdx="0" presStyleCnt="1" custScaleX="116504" custScaleY="125245" custLinFactNeighborX="-1073" custLinFactNeighborY="-642">
        <dgm:presLayoutVars>
          <dgm:bulletEnabled val="1"/>
        </dgm:presLayoutVars>
      </dgm:prSet>
      <dgm:spPr/>
    </dgm:pt>
  </dgm:ptLst>
  <dgm:cxnLst>
    <dgm:cxn modelId="{24312C06-F2F6-4BD2-A889-70B5C30C1D8C}" srcId="{BE2B8B42-CC57-429C-8BAE-FD0E6230D345}" destId="{87440451-E6CA-4F7A-BA00-23CEAB3A154D}" srcOrd="0" destOrd="0" parTransId="{C5833F37-FA1C-452A-A78D-E10C91CEEB79}" sibTransId="{D4CBB6AD-11BC-45B2-9EF7-3F50F47D77E0}"/>
    <dgm:cxn modelId="{8A387A39-392D-4F99-B134-58FCC4C436E6}" srcId="{BE2B8B42-CC57-429C-8BAE-FD0E6230D345}" destId="{9E23A686-9B8D-4EDD-8AAE-1A14E542B4F3}" srcOrd="2" destOrd="0" parTransId="{DD843154-FDE2-4B10-97AB-C7241A117167}" sibTransId="{6E47FA4C-0DF7-4B33-99C6-ABE09425B2F8}"/>
    <dgm:cxn modelId="{29000C47-9152-457B-93BA-89FFAFB4D92C}" type="presOf" srcId="{BE2B8B42-CC57-429C-8BAE-FD0E6230D345}" destId="{8FECB9CB-B988-4C97-AF02-BC16957726AA}" srcOrd="0" destOrd="0" presId="urn:microsoft.com/office/officeart/2005/8/layout/vList5"/>
    <dgm:cxn modelId="{E5234757-D5C3-4798-8DC7-1C0B80CCD895}" type="presOf" srcId="{9E23A686-9B8D-4EDD-8AAE-1A14E542B4F3}" destId="{9C6844DE-A412-45D2-98AE-C073B9CC6514}" srcOrd="0" destOrd="2" presId="urn:microsoft.com/office/officeart/2005/8/layout/vList5"/>
    <dgm:cxn modelId="{36C73B98-6CCA-4010-845E-910F7B5560AA}" type="presOf" srcId="{A60CD533-FEC9-4402-81D0-0D3A9D6B0CDB}" destId="{9462C3D4-2CC6-43FD-9D9C-15C8E2F1E878}" srcOrd="0" destOrd="0" presId="urn:microsoft.com/office/officeart/2005/8/layout/vList5"/>
    <dgm:cxn modelId="{CF9D8B98-D80C-4CDB-8729-CFDFFA5E5FB1}" type="presOf" srcId="{87440451-E6CA-4F7A-BA00-23CEAB3A154D}" destId="{9C6844DE-A412-45D2-98AE-C073B9CC6514}" srcOrd="0" destOrd="0" presId="urn:microsoft.com/office/officeart/2005/8/layout/vList5"/>
    <dgm:cxn modelId="{9FA9C3AE-5743-4970-9E71-0D2229C7ECCB}" srcId="{A60CD533-FEC9-4402-81D0-0D3A9D6B0CDB}" destId="{BE2B8B42-CC57-429C-8BAE-FD0E6230D345}" srcOrd="0" destOrd="0" parTransId="{D47EBB5F-9CBC-4203-A020-8531CD4C52F4}" sibTransId="{4189E4C5-74C1-4B47-B4ED-AA2DBA86BBFE}"/>
    <dgm:cxn modelId="{B5BF10AF-6257-46B3-BE8C-31F077F50AC6}" type="presOf" srcId="{885F1C96-847C-4FF7-ACF8-012E3AA0D89A}" destId="{9C6844DE-A412-45D2-98AE-C073B9CC6514}" srcOrd="0" destOrd="1" presId="urn:microsoft.com/office/officeart/2005/8/layout/vList5"/>
    <dgm:cxn modelId="{1E649AB2-40DF-4942-BA93-516205EA7480}" srcId="{BE2B8B42-CC57-429C-8BAE-FD0E6230D345}" destId="{475660E0-B3C4-4C44-AEA0-1E1614ABC69C}" srcOrd="3" destOrd="0" parTransId="{6F3429CE-B4FA-4A73-B5DE-9D88C1FC6D5B}" sibTransId="{A852625B-2BED-4A6E-B55F-6991754945EA}"/>
    <dgm:cxn modelId="{82592FC9-CB8E-4D58-A93D-D2D32CB7A5C8}" srcId="{BE2B8B42-CC57-429C-8BAE-FD0E6230D345}" destId="{885F1C96-847C-4FF7-ACF8-012E3AA0D89A}" srcOrd="1" destOrd="0" parTransId="{C93C6E05-3576-4DAF-952B-85BB94E58CDA}" sibTransId="{5B687CB1-8A97-4A07-81BD-6268AC3DDDFC}"/>
    <dgm:cxn modelId="{D481D1E9-AF2C-45F7-9CC5-E1F80046CC1D}" type="presOf" srcId="{475660E0-B3C4-4C44-AEA0-1E1614ABC69C}" destId="{9C6844DE-A412-45D2-98AE-C073B9CC6514}" srcOrd="0" destOrd="3" presId="urn:microsoft.com/office/officeart/2005/8/layout/vList5"/>
    <dgm:cxn modelId="{6D7A9DC9-EE61-43EB-8AD2-5AE6ED3B10D5}" type="presParOf" srcId="{9462C3D4-2CC6-43FD-9D9C-15C8E2F1E878}" destId="{921DD393-457A-4B15-848D-96C6AC92BF9A}" srcOrd="0" destOrd="0" presId="urn:microsoft.com/office/officeart/2005/8/layout/vList5"/>
    <dgm:cxn modelId="{028A67F2-20B3-49E2-8A8B-8067EFEFC773}" type="presParOf" srcId="{921DD393-457A-4B15-848D-96C6AC92BF9A}" destId="{8FECB9CB-B988-4C97-AF02-BC16957726AA}" srcOrd="0" destOrd="0" presId="urn:microsoft.com/office/officeart/2005/8/layout/vList5"/>
    <dgm:cxn modelId="{A72CA3C2-5A00-4E24-8F7D-FF91D0CC0B6D}" type="presParOf" srcId="{921DD393-457A-4B15-848D-96C6AC92BF9A}" destId="{9C6844DE-A412-45D2-98AE-C073B9CC65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84B7F-DB8A-48F4-AC20-FC6952BEB562}">
      <dsp:nvSpPr>
        <dsp:cNvPr id="0" name=""/>
        <dsp:cNvSpPr/>
      </dsp:nvSpPr>
      <dsp:spPr>
        <a:xfrm rot="5400000">
          <a:off x="1227520" y="199238"/>
          <a:ext cx="2405841" cy="207397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1125" lvl="1" indent="-111125" algn="l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tabLst>
              <a:tab pos="0" algn="l"/>
            </a:tabLst>
          </a:pPr>
          <a:r>
            <a:rPr lang="en-US" sz="1050" kern="1200" dirty="0"/>
            <a:t>Co-led effort with Research Technology Program to validate DocuSign as 21 CFR 11 compliant for electronic signatures.</a:t>
          </a:r>
        </a:p>
        <a:p>
          <a:pPr marL="111125" lvl="1" indent="-111125" algn="l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tabLst>
              <a:tab pos="0" algn="l"/>
            </a:tabLst>
          </a:pPr>
          <a:endParaRPr lang="en-US" sz="1050" kern="1200" dirty="0"/>
        </a:p>
        <a:p>
          <a:pPr marL="111125" lvl="1" indent="-111125" algn="l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  <a:tabLst>
              <a:tab pos="0" algn="l"/>
            </a:tabLst>
          </a:pPr>
          <a:r>
            <a:rPr lang="en-US" sz="1050" kern="1200" dirty="0"/>
            <a:t>Co-managed externship program with Privacy Team; externs have led many of the </a:t>
          </a:r>
          <a:r>
            <a:rPr lang="en-US" sz="1050" b="1" i="1" kern="1200" dirty="0"/>
            <a:t>10</a:t>
          </a:r>
          <a:r>
            <a:rPr lang="en-US" sz="1050" kern="1200" dirty="0"/>
            <a:t> DEI sessions presented to Legal, Risk and Compliance staff.</a:t>
          </a:r>
        </a:p>
      </dsp:txBody>
      <dsp:txXfrm rot="-5400000">
        <a:off x="1393451" y="134551"/>
        <a:ext cx="1972736" cy="2203355"/>
      </dsp:txXfrm>
    </dsp:sp>
    <dsp:sp modelId="{CAE501DC-3FD9-4B0C-B11D-567CB0990F35}">
      <dsp:nvSpPr>
        <dsp:cNvPr id="0" name=""/>
        <dsp:cNvSpPr/>
      </dsp:nvSpPr>
      <dsp:spPr>
        <a:xfrm>
          <a:off x="255114" y="2438"/>
          <a:ext cx="1248275" cy="249444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Collaborations</a:t>
          </a:r>
        </a:p>
      </dsp:txBody>
      <dsp:txXfrm>
        <a:off x="316050" y="63374"/>
        <a:ext cx="1126403" cy="2372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844DE-A412-45D2-98AE-C073B9CC6514}">
      <dsp:nvSpPr>
        <dsp:cNvPr id="0" name=""/>
        <dsp:cNvSpPr/>
      </dsp:nvSpPr>
      <dsp:spPr>
        <a:xfrm rot="5400000">
          <a:off x="989292" y="205057"/>
          <a:ext cx="2546871" cy="213675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6213" lvl="1" indent="-176213" algn="l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050" kern="1200" dirty="0"/>
        </a:p>
        <a:p>
          <a:pPr marL="176213" lvl="1" indent="-176213" algn="l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/>
            <a:t>Implemented Institutional Conflict of Interest in the Conduct of Research policy.</a:t>
          </a:r>
        </a:p>
        <a:p>
          <a:pPr marL="176213" lvl="1" indent="-176213" algn="l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050" kern="1200" dirty="0"/>
        </a:p>
        <a:p>
          <a:pPr marL="176213" lvl="1" indent="-176213" algn="l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050" kern="1200" dirty="0"/>
            <a:t>Updated HRPP policy &amp; procedures to include enforcement for noncompliance with COI requirements on research studies.</a:t>
          </a:r>
        </a:p>
      </dsp:txBody>
      <dsp:txXfrm rot="-5400000">
        <a:off x="1194349" y="104308"/>
        <a:ext cx="2032448" cy="2338255"/>
      </dsp:txXfrm>
    </dsp:sp>
    <dsp:sp modelId="{8FECB9CB-B988-4C97-AF02-BC16957726AA}">
      <dsp:nvSpPr>
        <dsp:cNvPr id="0" name=""/>
        <dsp:cNvSpPr/>
      </dsp:nvSpPr>
      <dsp:spPr>
        <a:xfrm>
          <a:off x="0" y="4977"/>
          <a:ext cx="1205340" cy="25443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Compliance Achievements </a:t>
          </a:r>
          <a:endParaRPr lang="en-US" sz="1100" kern="1200" dirty="0"/>
        </a:p>
      </dsp:txBody>
      <dsp:txXfrm>
        <a:off x="58840" y="63817"/>
        <a:ext cx="1087660" cy="2426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05E842-0B3E-DA41-99C8-20BB1468B426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7B46134-1603-E345-9C12-54A9841A6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6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6134-1603-E345-9C12-54A9841A6A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93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134-1603-E345-9C12-54A9841A6A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81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1044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DRATT Research Compliance Series</a:t>
            </a:r>
          </a:p>
        </p:txBody>
      </p:sp>
      <p:sp>
        <p:nvSpPr>
          <p:cNvPr id="1044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FBA821-FCD4-4497-9A64-26F35F3E8E9B}" type="slidenum">
              <a:rPr lang="en-US" altLang="en-US" sz="130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58780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134-1603-E345-9C12-54A9841A6A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8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6134-1603-E345-9C12-54A9841A6A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38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Established 202X???</a:t>
            </a:r>
          </a:p>
          <a:p>
            <a:r>
              <a:rPr lang="en-US" dirty="0"/>
              <a:t>Under office of CSO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6134-1603-E345-9C12-54A9841A6A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49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6134-1603-E345-9C12-54A9841A6A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354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6134-1603-E345-9C12-54A9841A6A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67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6134-1603-E345-9C12-54A9841A6A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5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6134-1603-E345-9C12-54A9841A6A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583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6134-1603-E345-9C12-54A9841A6A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91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134-1603-E345-9C12-54A9841A6A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75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6134-1603-E345-9C12-54A9841A6A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53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STAFFING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6134-1603-E345-9C12-54A9841A6A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875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E9CAF-CA78-4668-B94D-278349315C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413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6134-1603-E345-9C12-54A9841A6A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42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6134-1603-E345-9C12-54A9841A6A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378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6134-1603-E345-9C12-54A9841A6A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166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6134-1603-E345-9C12-54A9841A6A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25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6134-1603-E345-9C12-54A9841A6A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978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6134-1603-E345-9C12-54A9841A6A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021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6134-1603-E345-9C12-54A9841A6A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181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134-1603-E345-9C12-54A9841A6A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4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6134-1603-E345-9C12-54A9841A6A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62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134-1603-E345-9C12-54A9841A6A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5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0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5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134-1603-E345-9C12-54A9841A6A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0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D8B2-796A-459C-B4AF-4C193D4BB66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0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8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7.emf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––COVER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140188584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––COVER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Content: 2-column</a:t>
            </a:r>
          </a:p>
        </p:txBody>
      </p:sp>
    </p:spTree>
    <p:extLst>
      <p:ext uri="{BB962C8B-B14F-4D97-AF65-F5344CB8AC3E}">
        <p14:creationId xmlns:p14="http://schemas.microsoft.com/office/powerpoint/2010/main" val="3254035929"/>
      </p:ext>
    </p:extLst>
  </p:cSld>
  <p:clrMapOvr>
    <a:masterClrMapping/>
  </p:clrMapOvr>
  <p:hf sldNum="0"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CONTENT: 2-column with subhead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Content: 2-column with subhead</a:t>
            </a:r>
          </a:p>
        </p:txBody>
      </p:sp>
    </p:spTree>
    <p:extLst>
      <p:ext uri="{BB962C8B-B14F-4D97-AF65-F5344CB8AC3E}">
        <p14:creationId xmlns:p14="http://schemas.microsoft.com/office/powerpoint/2010/main" val="1733591609"/>
      </p:ext>
    </p:extLst>
  </p:cSld>
  <p:clrMapOvr>
    <a:masterClrMapping/>
  </p:clrMapOvr>
  <p:hf sldNum="0"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2" y="2051222"/>
            <a:ext cx="5417217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1222"/>
            <a:ext cx="5615658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142" y="1243915"/>
            <a:ext cx="5417217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43915"/>
            <a:ext cx="5615657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A33BB20-ABB1-8FA3-5394-8DC1FB3C4B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995280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2" y="2051222"/>
            <a:ext cx="5417217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1222"/>
            <a:ext cx="5615658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142" y="1243915"/>
            <a:ext cx="5417217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43915"/>
            <a:ext cx="5615657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100E237-A2D6-EE9E-A987-5FEC388394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142742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2" y="2051222"/>
            <a:ext cx="5417217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1222"/>
            <a:ext cx="5615658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142" y="1243915"/>
            <a:ext cx="5417217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43915"/>
            <a:ext cx="5615657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1E0DC75-AF2C-9EA2-6040-065D3A6DFF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236993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2" y="2051222"/>
            <a:ext cx="5417217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1222"/>
            <a:ext cx="5615658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142" y="1243915"/>
            <a:ext cx="5417217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43915"/>
            <a:ext cx="5615657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BB01D-4734-53CD-D62C-9803B3C7E2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432366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––CONTENT: multi-column w/subhead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Content: multi-column with subhead in box</a:t>
            </a:r>
          </a:p>
        </p:txBody>
      </p:sp>
    </p:spTree>
    <p:extLst>
      <p:ext uri="{BB962C8B-B14F-4D97-AF65-F5344CB8AC3E}">
        <p14:creationId xmlns:p14="http://schemas.microsoft.com/office/powerpoint/2010/main" val="2314523990"/>
      </p:ext>
    </p:extLst>
  </p:cSld>
  <p:clrMapOvr>
    <a:masterClrMapping/>
  </p:clrMapOvr>
  <p:hf sldNum="0"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box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2" y="2051222"/>
            <a:ext cx="5417217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1222"/>
            <a:ext cx="561565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142" y="1243915"/>
            <a:ext cx="5417217" cy="57664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43915"/>
            <a:ext cx="5615657" cy="57664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4EAF875-D48F-A9A0-AF67-82B81FF009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275743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box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2" y="2051222"/>
            <a:ext cx="5417217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1222"/>
            <a:ext cx="561565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142" y="1243915"/>
            <a:ext cx="5417217" cy="576648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43915"/>
            <a:ext cx="5615657" cy="576648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610D334-D7A6-5DA3-66BA-EE70E1E60A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663823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box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2" y="2051222"/>
            <a:ext cx="5417217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1222"/>
            <a:ext cx="561565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142" y="1243915"/>
            <a:ext cx="5417217" cy="576648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43915"/>
            <a:ext cx="5615657" cy="576648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E0F261A-BDC9-AB5F-F8BB-661B98B0AB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461265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box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2" y="2051222"/>
            <a:ext cx="5417217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1222"/>
            <a:ext cx="561565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142" y="1243915"/>
            <a:ext cx="5417217" cy="576648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43915"/>
            <a:ext cx="5615657" cy="576648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519E01F-5CC7-A05B-5515-B00AF4D3B1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3752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3F441E2-75BD-FF41-3F2C-7A3E8827F86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663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3-column w/ subhead box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3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562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143" y="1243915"/>
            <a:ext cx="3456878" cy="57664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561" y="1243915"/>
            <a:ext cx="3456877" cy="57664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C2BC47-CFDB-5EB6-03CD-3B088E05401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30979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60DB4B-4CA9-51A8-D223-B65DB5033C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30978" y="1243915"/>
            <a:ext cx="3456877" cy="57664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0C79F25-850A-D84D-381A-9FE9440ED8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283654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3-column w/ subhead box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3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562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143" y="1243915"/>
            <a:ext cx="3456878" cy="576648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561" y="1243915"/>
            <a:ext cx="3456877" cy="576648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C2BC47-CFDB-5EB6-03CD-3B088E05401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30979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60DB4B-4CA9-51A8-D223-B65DB5033C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30978" y="1243915"/>
            <a:ext cx="3456877" cy="576648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55BD628-31F2-55A0-01BC-13C4CCC315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343224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3-column w/ subhead box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3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562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143" y="1243915"/>
            <a:ext cx="3456878" cy="576648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561" y="1243915"/>
            <a:ext cx="3456877" cy="576648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C2BC47-CFDB-5EB6-03CD-3B088E05401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30979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60DB4B-4CA9-51A8-D223-B65DB5033C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30978" y="1243915"/>
            <a:ext cx="3456877" cy="576648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7D0E33B-C3F1-A275-E116-756FA9096E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38441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3-column w/ subhead box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3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562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143" y="1243915"/>
            <a:ext cx="3456878" cy="576648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561" y="1243915"/>
            <a:ext cx="3456877" cy="576648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C2BC47-CFDB-5EB6-03CD-3B088E05401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30979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60DB4B-4CA9-51A8-D223-B65DB5033C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30978" y="1243915"/>
            <a:ext cx="3456877" cy="576648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DB761A3-86B8-D741-C85A-BBB0802C15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36960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QUOTE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112341688"/>
      </p:ext>
    </p:extLst>
  </p:cSld>
  <p:clrMapOvr>
    <a:masterClrMapping/>
  </p:clrMapOvr>
  <p:hf sldNum="0"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19770"/>
                  </a:schemeClr>
                </a:solidFill>
              </a:rPr>
              <a:t>“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3BE609-3448-2C62-98C0-CB1BE44BF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19770"/>
                  </a:schemeClr>
                </a:solidFill>
              </a:rPr>
              <a:t>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34274-3353-F24F-9C54-B2B5B53C9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Purple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19770"/>
                  </a:schemeClr>
                </a:solidFill>
              </a:rPr>
              <a:t>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5C73E-B45D-334E-A720-F658626C8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Gold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30000"/>
                  </a:schemeClr>
                </a:solidFill>
              </a:rPr>
              <a:t>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7B355-8614-7838-9F45-7347D8478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481E8DCD-9BE7-D3FF-8FD2-305F483BA8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sits on top of the slide; it will need to be pasted onto any new quote slide.</a:t>
            </a:r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19770"/>
                  </a:schemeClr>
                </a:solidFill>
              </a:rPr>
              <a:t>“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07A89A-BBA8-04AE-ED3B-DB93E6F05D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3F441E2-75BD-FF41-3F2C-7A3E8827F86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80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––DIVIDER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48610387"/>
      </p:ext>
    </p:extLst>
  </p:cSld>
  <p:clrMapOvr>
    <a:masterClrMapping/>
  </p:clrMapOvr>
  <p:hf sldNum="0" hd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Section Header-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0F41F-F8C1-9BC6-D591-51DD275FEF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893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Section Header-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1C43B-1E74-A7EC-BB2E-B54E6174C7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784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Section Header-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673D4-BD80-E499-D9BC-5AE8373E72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799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Section Header-Yell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A1EBD-1DD2-E85D-8580-6A4E265C5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918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F872EB9-1B0B-9CA8-0F84-B21F97DCEC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&amp; half-circle graphic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62654-CF7F-0E55-CDAC-BC8657A693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896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F872EB9-1B0B-9CA8-0F84-B21F97DCEC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&amp; half-circle graphic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0" y="2506133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27027-E61D-4B7B-8F75-EE07211427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060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F872EB9-1B0B-9CA8-0F84-B21F97DCEC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&amp; half-circle graphic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0" y="2506133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B0DB8-526A-D741-126F-7BED7A1C3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96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F872EB9-1B0B-9CA8-0F84-B21F97DCEC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&amp; half-circle graphic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0" y="2506133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5E611-1596-E7FD-06ED-07AD1C284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012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––COVER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 with Image</a:t>
            </a:r>
          </a:p>
        </p:txBody>
      </p:sp>
    </p:spTree>
    <p:extLst>
      <p:ext uri="{BB962C8B-B14F-4D97-AF65-F5344CB8AC3E}">
        <p14:creationId xmlns:p14="http://schemas.microsoft.com/office/powerpoint/2010/main" val="261320024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3F441E2-75BD-FF41-3F2C-7A3E8827F86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49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2A2D0-C864-28D2-F5CA-8AE40712C0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4142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832129-E639-8FDE-58C4-D5951A49D1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77831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B275E-0489-5A64-19B5-E91AAC85F1B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51519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21B54F-79B5-E995-EBC3-02FE2414417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04144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DDC31-0928-D643-71D8-37D3EADE0B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7831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6BF74-3145-1A65-7D32-D79E5BD3DCE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1519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32B712-44A7-849E-D24F-45BFDFE7F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7831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10EE6-878C-A81F-AB9A-2AE72860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1519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F21DA31-3609-6D37-2044-38CEAEEAFD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825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1235422-15F9-E393-B9D4-72DD49E70AD0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A738B1-DC4B-F8B9-8DA2-98C944E65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607712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2A2D0-C864-28D2-F5CA-8AE40712C0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4142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832129-E639-8FDE-58C4-D5951A49D1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77831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B275E-0489-5A64-19B5-E91AAC85F1B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51519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21B54F-79B5-E995-EBC3-02FE2414417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04144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DDC31-0928-D643-71D8-37D3EADE0B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7831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6BF74-3145-1A65-7D32-D79E5BD3DCE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1519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32B712-44A7-849E-D24F-45BFDFE7F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7831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10EE6-878C-A81F-AB9A-2AE72860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1519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F21DA31-3609-6D37-2044-38CEAEEAFD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825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1235422-15F9-E393-B9D4-72DD49E70AD0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7EFCDB5-B6E4-8418-F324-A372A1BFFE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183091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2A2D0-C864-28D2-F5CA-8AE40712C0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4142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832129-E639-8FDE-58C4-D5951A49D1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77831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B275E-0489-5A64-19B5-E91AAC85F1B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51519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21B54F-79B5-E995-EBC3-02FE2414417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04144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DDC31-0928-D643-71D8-37D3EADE0B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7831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6BF74-3145-1A65-7D32-D79E5BD3DCE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1519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32B712-44A7-849E-D24F-45BFDFE7F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7831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10EE6-878C-A81F-AB9A-2AE72860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1519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F21DA31-3609-6D37-2044-38CEAEEAFD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825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1235422-15F9-E393-B9D4-72DD49E70AD0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45025B7-4F81-78B0-7624-570034F07E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104085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2A2D0-C864-28D2-F5CA-8AE40712C0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4142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832129-E639-8FDE-58C4-D5951A49D1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77831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B275E-0489-5A64-19B5-E91AAC85F1B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51519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21B54F-79B5-E995-EBC3-02FE2414417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04144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DDC31-0928-D643-71D8-37D3EADE0B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7831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6BF74-3145-1A65-7D32-D79E5BD3DCE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1519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32B712-44A7-849E-D24F-45BFDFE7F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7831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10EE6-878C-A81F-AB9A-2AE72860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1519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F21DA31-3609-6D37-2044-38CEAEEAFD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825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1235422-15F9-E393-B9D4-72DD49E70AD0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9BB6765-2A7B-6A91-B247-A5B79EBF41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769667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42C9ECE-7C47-A12A-63C9-3E926662CB4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05411" y="1724026"/>
            <a:ext cx="2715293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E7B0E0-912C-C3D5-EFCA-B2B2C6FDFC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4142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FB663E6-5314-8871-1583-42D2B1871B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6186BCA-6120-3F48-5ACE-BB6DE037C5F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62700" y="1724026"/>
            <a:ext cx="2715292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8845AB4-0974-AD3E-DDA2-54B5A5D0400D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621E3BA-8F60-4B27-74F2-BF5356AF80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821287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42C9ECE-7C47-A12A-63C9-3E926662CB4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05411" y="1724026"/>
            <a:ext cx="2715293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E7B0E0-912C-C3D5-EFCA-B2B2C6FDFC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4142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FB663E6-5314-8871-1583-42D2B1871B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6186BCA-6120-3F48-5ACE-BB6DE037C5F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62700" y="1724026"/>
            <a:ext cx="2715292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8845AB4-0974-AD3E-DDA2-54B5A5D0400D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AF96EFC-28C6-A7AB-AB37-7B1DE0208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180871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42C9ECE-7C47-A12A-63C9-3E926662CB4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05411" y="1724026"/>
            <a:ext cx="2715293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E7B0E0-912C-C3D5-EFCA-B2B2C6FDFC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4142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FB663E6-5314-8871-1583-42D2B1871B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6186BCA-6120-3F48-5ACE-BB6DE037C5F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62700" y="1724026"/>
            <a:ext cx="2715292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8845AB4-0974-AD3E-DDA2-54B5A5D0400D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E13D75-B094-5CF4-5527-ED685E0C33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436784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42C9ECE-7C47-A12A-63C9-3E926662CB4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05411" y="1724026"/>
            <a:ext cx="2715293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E7B0E0-912C-C3D5-EFCA-B2B2C6FDFC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4142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FB663E6-5314-8871-1583-42D2B1871B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6186BCA-6120-3F48-5ACE-BB6DE037C5F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62700" y="1724026"/>
            <a:ext cx="2715292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8845AB4-0974-AD3E-DDA2-54B5A5D0400D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0682A94-15E1-4B5C-C9B1-B47F9B2116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872969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A11F78-A631-6E7B-4CA0-EBA94109B8A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05413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B41D9-4B7F-938D-8BC2-B3838AC6D4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4142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17EE44-329F-942D-2258-6B0FB55AEB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74021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E707E3-2696-D7CC-9ACB-428F5683B2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3900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69B96BC-57EE-A947-AC7A-5C8DF4315D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374021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82A9A2F-283D-060E-42B7-7410A6CCA48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3439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671F1C0-77BB-8328-E358-5A27EF49CCA9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2EAE111-3B9C-54E5-C449-184546EDE6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12096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A11F78-A631-6E7B-4CA0-EBA94109B8A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05413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B41D9-4B7F-938D-8BC2-B3838AC6D4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4142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17EE44-329F-942D-2258-6B0FB55AEB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74021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E707E3-2696-D7CC-9ACB-428F5683B2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3900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69B96BC-57EE-A947-AC7A-5C8DF4315D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374021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82A9A2F-283D-060E-42B7-7410A6CCA48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3439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671F1C0-77BB-8328-E358-5A27EF49CCA9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AB528D1-B8CE-CD8B-1506-A5062333C4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53932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3F441E2-75BD-FF41-3F2C-7A3E8827F86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806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A11F78-A631-6E7B-4CA0-EBA94109B8A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05413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B41D9-4B7F-938D-8BC2-B3838AC6D4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4142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17EE44-329F-942D-2258-6B0FB55AEB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74021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E707E3-2696-D7CC-9ACB-428F5683B2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3900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69B96BC-57EE-A947-AC7A-5C8DF4315D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374021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82A9A2F-283D-060E-42B7-7410A6CCA48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3439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671F1C0-77BB-8328-E358-5A27EF49CCA9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506475E-255F-4228-19D0-CA0A8A0154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893699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A11F78-A631-6E7B-4CA0-EBA94109B8A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05413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B41D9-4B7F-938D-8BC2-B3838AC6D4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4142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17EE44-329F-942D-2258-6B0FB55AEB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74021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E707E3-2696-D7CC-9ACB-428F5683B2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3900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69B96BC-57EE-A947-AC7A-5C8DF4315D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374021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82A9A2F-283D-060E-42B7-7410A6CCA48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3439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671F1C0-77BB-8328-E358-5A27EF49CCA9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FF1D804-C10B-6ABB-33E3-02E9562CF3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57649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E633C92-5BE7-B8CC-98F6-0EF69B26159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04143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CA4B8A-EF89-ECF5-C0FA-63283DB2258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4142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FB73E13-7495-A9A8-F6C1-5FAAD304153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378811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FE2BB0C-4E77-5A01-E6FC-7ADF4C96590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353479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596C24-62F3-5142-7B51-A035F6C668B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32814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AD87B0-F124-4BDC-98D8-532ED62AF7A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78811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858B37-861B-9CB0-517E-B3921A6D2F8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35348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B38810-22CE-EEEF-32A1-ACF249E7CF0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32815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B22F66E-BD2F-64FD-7AD5-B540FD71886E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C9CB729-7B02-76DB-4EF2-91E5214AAB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3267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E633C92-5BE7-B8CC-98F6-0EF69B26159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04143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CA4B8A-EF89-ECF5-C0FA-63283DB2258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4142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FB73E13-7495-A9A8-F6C1-5FAAD304153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378811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FE2BB0C-4E77-5A01-E6FC-7ADF4C96590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353479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596C24-62F3-5142-7B51-A035F6C668B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32814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AD87B0-F124-4BDC-98D8-532ED62AF7A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78811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858B37-861B-9CB0-517E-B3921A6D2F8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35348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B38810-22CE-EEEF-32A1-ACF249E7CF0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32815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B22F66E-BD2F-64FD-7AD5-B540FD71886E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3E5B4F9-9290-4C90-A02C-921B06B26B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678651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E633C92-5BE7-B8CC-98F6-0EF69B26159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04143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CA4B8A-EF89-ECF5-C0FA-63283DB2258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4142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FB73E13-7495-A9A8-F6C1-5FAAD304153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378811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FE2BB0C-4E77-5A01-E6FC-7ADF4C96590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353479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596C24-62F3-5142-7B51-A035F6C668B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32814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AD87B0-F124-4BDC-98D8-532ED62AF7A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78811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858B37-861B-9CB0-517E-B3921A6D2F8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35348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B38810-22CE-EEEF-32A1-ACF249E7CF0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32815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B22F66E-BD2F-64FD-7AD5-B540FD71886E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B6532EC-6A39-D698-4C6F-06820FE9CF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6158062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E633C92-5BE7-B8CC-98F6-0EF69B26159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04143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CA4B8A-EF89-ECF5-C0FA-63283DB2258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4142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FB73E13-7495-A9A8-F6C1-5FAAD304153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378811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FE2BB0C-4E77-5A01-E6FC-7ADF4C96590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353479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596C24-62F3-5142-7B51-A035F6C668B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32814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AD87B0-F124-4BDC-98D8-532ED62AF7A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78811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858B37-861B-9CB0-517E-B3921A6D2F8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35348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B38810-22CE-EEEF-32A1-ACF249E7CF0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32815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B22F66E-BD2F-64FD-7AD5-B540FD71886E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C1117B9-2F3C-BC7B-ED2B-5EECE941B6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301447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4009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65BAE8AF-9C4B-B7DC-A7F4-EB7A6DC08BB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4142" y="1252538"/>
            <a:ext cx="7443788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F48CE4B-F6EC-0194-E01A-18BB482552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4826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4009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65BAE8AF-9C4B-B7DC-A7F4-EB7A6DC08BB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4142" y="1252538"/>
            <a:ext cx="7443788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9DEF79E-BC02-26A8-E2E0-79552EBC1A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109264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4009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65BAE8AF-9C4B-B7DC-A7F4-EB7A6DC08BB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4142" y="1252538"/>
            <a:ext cx="7443788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865F1D5-9F73-CEFC-5A6D-627B5C08F3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621430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4009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65BAE8AF-9C4B-B7DC-A7F4-EB7A6DC08BB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4142" y="1252538"/>
            <a:ext cx="7443788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EE8B234-67B0-887A-3B32-CA2C687301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5592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3F441E2-75BD-FF41-3F2C-7A3E8827F86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538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813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D713938B-B883-DC53-D315-EAA98C78DA4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43400" y="1252538"/>
            <a:ext cx="7443788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2606AB6-A82D-A2F0-5313-39850A8287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0426197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813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D713938B-B883-DC53-D315-EAA98C78DA4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43400" y="1252538"/>
            <a:ext cx="7443788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EAF40-6DC9-474D-F872-903928A702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105585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813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3FF91A17-18E9-EBB1-6803-BD0184827E6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43400" y="1252538"/>
            <a:ext cx="7443788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F082D8-30A1-2BB2-6AAA-24D2BB0142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96668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813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46850234-A570-ECE2-80FE-62D09B5DBB9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43400" y="1252538"/>
            <a:ext cx="7443788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E5F834-3D30-20BE-94F4-4A645FBAFD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762547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42" y="212726"/>
            <a:ext cx="5224200" cy="620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81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2CE87F1-D9F2-16A2-D398-0A721A70D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81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596784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42" y="212726"/>
            <a:ext cx="5224200" cy="620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81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2CE87F1-D9F2-16A2-D398-0A721A70D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81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009156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42" y="212726"/>
            <a:ext cx="5224200" cy="620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81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2CE87F1-D9F2-16A2-D398-0A721A70D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81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886272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42" y="212726"/>
            <a:ext cx="5224200" cy="620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81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2CE87F1-D9F2-16A2-D398-0A721A70D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81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6049078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42" y="212726"/>
            <a:ext cx="5224200" cy="620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81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722B5F-85FC-3075-5D49-53551836A9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81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259038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42" y="212726"/>
            <a:ext cx="5224200" cy="620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81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722B5F-85FC-3075-5D49-53551836A9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81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9396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49F06-2C40-70AC-6EB8-6FBAA652F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157787" cy="71034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AA3C3-0A24-6414-4440-FDFE539FF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9C5A6-5BE4-F9F3-E15A-33BE385D5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1034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FBEA2-74DC-BAC5-15D3-09B0F5539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BC047-F467-D993-4EF0-24E6D4E7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7060D-0678-64A7-99C4-BC421BA0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8AC50DB-5CDA-279A-A63C-4E69EFEB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58" y="215840"/>
            <a:ext cx="10715629" cy="983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3FDDD84-162B-504E-F93B-5D422DC2A996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293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42" y="212726"/>
            <a:ext cx="5224200" cy="620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81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722B5F-85FC-3075-5D49-53551836A9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81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839303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42" y="212726"/>
            <a:ext cx="5224200" cy="620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81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E34E09D-FD2E-17A8-C6A0-1AB7319E1056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722B5F-85FC-3075-5D49-53551836A9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81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012138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CONTENT: with large image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 with Large Image</a:t>
            </a:r>
          </a:p>
        </p:txBody>
      </p:sp>
    </p:spTree>
    <p:extLst>
      <p:ext uri="{BB962C8B-B14F-4D97-AF65-F5344CB8AC3E}">
        <p14:creationId xmlns:p14="http://schemas.microsoft.com/office/powerpoint/2010/main" val="1411206255"/>
      </p:ext>
    </p:extLst>
  </p:cSld>
  <p:clrMapOvr>
    <a:masterClrMapping/>
  </p:clrMapOvr>
  <p:hf sldNum="0" hd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arg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7E73-C5AB-248C-D666-4E6EB49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067D9-F502-8316-2DA3-F9E51BE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0450F2-49AF-F288-DEF5-446B6F63F01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142" y="1249960"/>
            <a:ext cx="11383716" cy="4774603"/>
          </a:xfrm>
          <a:solidFill>
            <a:schemeClr val="bg2"/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rgbClr val="C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  <a:p>
            <a:pPr lvl="0"/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481407B-B39C-177F-4993-AC8934ADA71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EEFF51D-5D84-FD7E-4950-7DF104F59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986229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arg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7E73-C5AB-248C-D666-4E6EB49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067D9-F502-8316-2DA3-F9E51BE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0450F2-49AF-F288-DEF5-446B6F63F01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142" y="1249960"/>
            <a:ext cx="11383716" cy="4774603"/>
          </a:xfrm>
          <a:solidFill>
            <a:schemeClr val="bg2"/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rgbClr val="C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  <a:p>
            <a:pPr lvl="0"/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481407B-B39C-177F-4993-AC8934ADA71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A498599-D6FC-0A87-65BD-F72C7E03B5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450184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arg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7E73-C5AB-248C-D666-4E6EB49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067D9-F502-8316-2DA3-F9E51BE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0450F2-49AF-F288-DEF5-446B6F63F01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142" y="1249960"/>
            <a:ext cx="11383716" cy="4774603"/>
          </a:xfrm>
          <a:solidFill>
            <a:schemeClr val="bg2"/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rgbClr val="C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  <a:p>
            <a:pPr lvl="0"/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481407B-B39C-177F-4993-AC8934ADA71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4B124E7-A5B9-D211-0456-EA75F6AA3B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621762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arge image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7E73-C5AB-248C-D666-4E6EB49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067D9-F502-8316-2DA3-F9E51BE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0450F2-49AF-F288-DEF5-446B6F63F01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142" y="1249960"/>
            <a:ext cx="11383716" cy="4774603"/>
          </a:xfrm>
          <a:solidFill>
            <a:schemeClr val="bg2"/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rgbClr val="C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  <a:p>
            <a:pPr lvl="0"/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481407B-B39C-177F-4993-AC8934ADA71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0F1E900-EEDD-0B0A-8207-F91A3FB1AB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438154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BACK PAGE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Back Page</a:t>
            </a:r>
          </a:p>
        </p:txBody>
      </p:sp>
    </p:spTree>
    <p:extLst>
      <p:ext uri="{BB962C8B-B14F-4D97-AF65-F5344CB8AC3E}">
        <p14:creationId xmlns:p14="http://schemas.microsoft.com/office/powerpoint/2010/main" val="3884046074"/>
      </p:ext>
    </p:extLst>
  </p:cSld>
  <p:clrMapOvr>
    <a:masterClrMapping/>
  </p:clrMapOvr>
  <p:hf sldNum="0" hd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: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873EF-9A01-76C3-42EC-7B0E88976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2944" y="2076293"/>
            <a:ext cx="4500225" cy="19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688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: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560D8-3D15-58D0-C028-3DFF6E258D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2944" y="2076293"/>
            <a:ext cx="4500225" cy="19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63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49F06-2C40-70AC-6EB8-6FBAA652F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157787" cy="71034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AA3C3-0A24-6414-4440-FDFE539FF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9C5A6-5BE4-F9F3-E15A-33BE385D5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1034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FBEA2-74DC-BAC5-15D3-09B0F5539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BC047-F467-D993-4EF0-24E6D4E7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7060D-0678-64A7-99C4-BC421BA0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8AC50DB-5CDA-279A-A63C-4E69EFEB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58" y="215840"/>
            <a:ext cx="10715629" cy="983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3FDDD84-162B-504E-F93B-5D422DC2A996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41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3-column w/ subhea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E7A5938A-819F-CE9A-4EEF-D586438723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A5938A-819F-CE9A-4EEF-D58643872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50307"/>
            <a:ext cx="3456878" cy="4259993"/>
          </a:xfrm>
        </p:spPr>
        <p:txBody>
          <a:bodyPr lIns="91440">
            <a:noAutofit/>
          </a:bodyPr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0288" y="1950307"/>
            <a:ext cx="3456878" cy="4259993"/>
          </a:xfrm>
        </p:spPr>
        <p:txBody>
          <a:bodyPr lIns="91440">
            <a:noAutofit/>
          </a:bodyPr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" y="1143000"/>
            <a:ext cx="3456878" cy="576648"/>
          </a:xfrm>
          <a:solidFill>
            <a:schemeClr val="accent1"/>
          </a:solidFill>
        </p:spPr>
        <p:txBody>
          <a:bodyPr lIns="91440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0287" y="1143000"/>
            <a:ext cx="3456877" cy="576648"/>
          </a:xfrm>
          <a:solidFill>
            <a:schemeClr val="accent1"/>
          </a:solidFill>
        </p:spPr>
        <p:txBody>
          <a:bodyPr lIns="91440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C2BC47-CFDB-5EB6-03CD-3B088E05401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30979" y="1950307"/>
            <a:ext cx="3456878" cy="4259993"/>
          </a:xfrm>
        </p:spPr>
        <p:txBody>
          <a:bodyPr lIns="91440">
            <a:noAutofit/>
          </a:bodyPr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60DB4B-4CA9-51A8-D223-B65DB5033C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30978" y="1143000"/>
            <a:ext cx="3456877" cy="576648"/>
          </a:xfrm>
          <a:solidFill>
            <a:schemeClr val="accent1"/>
          </a:solidFill>
        </p:spPr>
        <p:txBody>
          <a:bodyPr lIns="91440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F105EE3-9849-93D9-97F8-C5E733DC892B}"/>
              </a:ext>
            </a:extLst>
          </p:cNvPr>
          <p:cNvSpPr/>
          <p:nvPr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ooter Placeholder 24">
            <a:extLst>
              <a:ext uri="{FF2B5EF4-FFF2-40B4-BE49-F238E27FC236}">
                <a16:creationId xmlns:a16="http://schemas.microsoft.com/office/drawing/2014/main" id="{78536A3F-ED20-621A-8318-427C295A87D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339992" y="6356349"/>
            <a:ext cx="6945922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29">
            <a:extLst>
              <a:ext uri="{FF2B5EF4-FFF2-40B4-BE49-F238E27FC236}">
                <a16:creationId xmlns:a16="http://schemas.microsoft.com/office/drawing/2014/main" id="{53ADC2E7-47E3-1B46-78F8-8AEC7B2B9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5683" y="6356349"/>
            <a:ext cx="415925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93768E4-6D40-0D43-9399-756ABAE474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3A94458B-AABA-4E01-F012-0AA3E06C56E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09600" y="106794"/>
            <a:ext cx="3101975" cy="201317"/>
          </a:xfrm>
        </p:spPr>
        <p:txBody>
          <a:bodyPr lIns="0" tIns="0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Optional section header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73E97-447C-1610-2BFB-59B046FB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6937"/>
            <a:ext cx="11201400" cy="62071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60255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––COVER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2240120531"/>
      </p:ext>
    </p:extLst>
  </p:cSld>
  <p:clrMapOvr>
    <a:masterClrMapping/>
  </p:clrMapOvr>
  <p:hf sldNum="0" hd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–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4D5C-3478-89A5-E448-2F16DAB64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0144"/>
            <a:ext cx="9144000" cy="1845733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6DF4D-B76E-37FD-6F3C-B293C47DF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0619"/>
            <a:ext cx="9144000" cy="11096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B4273-C513-95BF-CDC1-97DF00B6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4CAB1-3A0C-113A-1825-4A4DDFE8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2669" y="6356350"/>
            <a:ext cx="694592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513DF-EF36-D9E7-53D7-C7CA6028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F7B7C-CA54-7A3A-D4DA-61EA5093E2B1}"/>
              </a:ext>
            </a:extLst>
          </p:cNvPr>
          <p:cNvSpPr/>
          <p:nvPr userDrawn="1"/>
        </p:nvSpPr>
        <p:spPr>
          <a:xfrm>
            <a:off x="0" y="5012266"/>
            <a:ext cx="12192000" cy="1845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B32B002-9144-E55F-4905-3FCAF31CCCE7}"/>
              </a:ext>
            </a:extLst>
          </p:cNvPr>
          <p:cNvSpPr/>
          <p:nvPr userDrawn="1"/>
        </p:nvSpPr>
        <p:spPr>
          <a:xfrm>
            <a:off x="-1" y="1384886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F0B60-4A3C-7F31-9F77-A16568848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4677" y="5364057"/>
            <a:ext cx="2368061" cy="10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485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–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4D5C-3478-89A5-E448-2F16DAB64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0144"/>
            <a:ext cx="9144000" cy="1845733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6DF4D-B76E-37FD-6F3C-B293C47DF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0619"/>
            <a:ext cx="9144000" cy="11096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B4273-C513-95BF-CDC1-97DF00B6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4CAB1-3A0C-113A-1825-4A4DDFE8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2669" y="6356350"/>
            <a:ext cx="694592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513DF-EF36-D9E7-53D7-C7CA6028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F7B7C-CA54-7A3A-D4DA-61EA5093E2B1}"/>
              </a:ext>
            </a:extLst>
          </p:cNvPr>
          <p:cNvSpPr/>
          <p:nvPr userDrawn="1"/>
        </p:nvSpPr>
        <p:spPr>
          <a:xfrm>
            <a:off x="0" y="5012266"/>
            <a:ext cx="12192000" cy="18457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B32B002-9144-E55F-4905-3FCAF31CCCE7}"/>
              </a:ext>
            </a:extLst>
          </p:cNvPr>
          <p:cNvSpPr/>
          <p:nvPr userDrawn="1"/>
        </p:nvSpPr>
        <p:spPr>
          <a:xfrm>
            <a:off x="-1" y="1384886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7896C-80F9-0C38-AB8E-60EC81449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4677" y="5364057"/>
            <a:ext cx="2368061" cy="10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120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–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9C2FEFC-2429-7363-A19C-667EE1B23AF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84D5C-3478-89A5-E448-2F16DAB64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3266"/>
            <a:ext cx="7109012" cy="184573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6DF4D-B76E-37FD-6F3C-B293C47DF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79092"/>
            <a:ext cx="7109012" cy="11096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D4467D7-08EC-A71A-77B2-534FE2480509}"/>
              </a:ext>
            </a:extLst>
          </p:cNvPr>
          <p:cNvSpPr/>
          <p:nvPr userDrawn="1"/>
        </p:nvSpPr>
        <p:spPr>
          <a:xfrm>
            <a:off x="-1" y="1583267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FF360-19F2-E30C-EC96-250D13784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4677" y="5364057"/>
            <a:ext cx="2368061" cy="10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053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––CONTENT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77018295"/>
      </p:ext>
    </p:extLst>
  </p:cSld>
  <p:clrMapOvr>
    <a:masterClrMapping/>
  </p:clrMapOvr>
  <p:hf sldNum="0" hd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–1-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9505574-C0B4-E434-5A99-DC9C114539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D4A9268-E8AE-AB95-1619-66742E57040C}"/>
              </a:ext>
            </a:extLst>
          </p:cNvPr>
          <p:cNvSpPr/>
          <p:nvPr userDrawn="1"/>
        </p:nvSpPr>
        <p:spPr>
          <a:xfrm>
            <a:off x="0" y="212726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29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–1-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AF3AF43-6BB0-7BDA-0AC5-91252CD63F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F9BD105-E5C6-EFFA-0E60-ED65CCCEDFC7}"/>
              </a:ext>
            </a:extLst>
          </p:cNvPr>
          <p:cNvSpPr/>
          <p:nvPr userDrawn="1"/>
        </p:nvSpPr>
        <p:spPr>
          <a:xfrm>
            <a:off x="0" y="212726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48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–1-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D34DCB2-8B06-B1FA-9B29-5C987715BC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3A64CE3-411B-830D-3C57-D8E8784E9DD9}"/>
              </a:ext>
            </a:extLst>
          </p:cNvPr>
          <p:cNvSpPr/>
          <p:nvPr userDrawn="1"/>
        </p:nvSpPr>
        <p:spPr>
          <a:xfrm>
            <a:off x="0" y="212726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9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–1-column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1FC5CCD-4DDF-4BC9-DE5F-6604B538D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CA285EE-BC3B-D48B-7D22-9907AE653F01}"/>
              </a:ext>
            </a:extLst>
          </p:cNvPr>
          <p:cNvSpPr/>
          <p:nvPr userDrawn="1"/>
        </p:nvSpPr>
        <p:spPr>
          <a:xfrm>
            <a:off x="0" y="212726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59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49F06-2C40-70AC-6EB8-6FBAA652F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157787" cy="71034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AA3C3-0A24-6414-4440-FDFE539FF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9C5A6-5BE4-F9F3-E15A-33BE385D5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1034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FBEA2-74DC-BAC5-15D3-09B0F5539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BC047-F467-D993-4EF0-24E6D4E7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7060D-0678-64A7-99C4-BC421BA0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8AC50DB-5CDA-279A-A63C-4E69EFEB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58" y="215840"/>
            <a:ext cx="10715629" cy="983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3FDDD84-162B-504E-F93B-5D422DC2A996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1003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––CONTENT: 2-column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Content: 2-column</a:t>
            </a:r>
          </a:p>
        </p:txBody>
      </p:sp>
    </p:spTree>
    <p:extLst>
      <p:ext uri="{BB962C8B-B14F-4D97-AF65-F5344CB8AC3E}">
        <p14:creationId xmlns:p14="http://schemas.microsoft.com/office/powerpoint/2010/main" val="3162862751"/>
      </p:ext>
    </p:extLst>
  </p:cSld>
  <p:clrMapOvr>
    <a:masterClrMapping/>
  </p:clrMapOvr>
  <p:hf sldNum="0" hd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–2-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1243914"/>
            <a:ext cx="5323519" cy="49330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30" y="1243914"/>
            <a:ext cx="5518528" cy="4933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8C47E42-3CBF-A527-7D3B-C7D3862182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5EE006E-A2F5-3E52-242A-8F7409B39536}"/>
              </a:ext>
            </a:extLst>
          </p:cNvPr>
          <p:cNvSpPr/>
          <p:nvPr userDrawn="1"/>
        </p:nvSpPr>
        <p:spPr>
          <a:xfrm>
            <a:off x="0" y="212726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2112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–2-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1243914"/>
            <a:ext cx="5323519" cy="49330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30" y="1243914"/>
            <a:ext cx="5518528" cy="4933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8C47E42-3CBF-A527-7D3B-C7D3862182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CA799C2-21AD-A448-2030-7AFA0D344A5A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678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–2-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1243914"/>
            <a:ext cx="5323519" cy="49330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30" y="1243914"/>
            <a:ext cx="5518528" cy="4933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8C47E42-3CBF-A527-7D3B-C7D3862182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CA799C2-21AD-A448-2030-7AFA0D344A5A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7821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–2-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1243914"/>
            <a:ext cx="5323519" cy="49330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30" y="1243914"/>
            <a:ext cx="5518528" cy="4933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8C47E42-3CBF-A527-7D3B-C7D3862182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CA799C2-21AD-A448-2030-7AFA0D344A5A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988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CONTENT: 2-column with subhead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Content: 2-column with subhead</a:t>
            </a:r>
          </a:p>
        </p:txBody>
      </p:sp>
    </p:spTree>
    <p:extLst>
      <p:ext uri="{BB962C8B-B14F-4D97-AF65-F5344CB8AC3E}">
        <p14:creationId xmlns:p14="http://schemas.microsoft.com/office/powerpoint/2010/main" val="3452003810"/>
      </p:ext>
    </p:extLst>
  </p:cSld>
  <p:clrMapOvr>
    <a:masterClrMapping/>
  </p:clrMapOvr>
  <p:hf sldNum="0" hd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2051222"/>
            <a:ext cx="5323519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30" y="2051222"/>
            <a:ext cx="5518528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7840" y="1243915"/>
            <a:ext cx="5323519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329" y="1243915"/>
            <a:ext cx="5518527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A33BB20-ABB1-8FA3-5394-8DC1FB3C4B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1289CC-E184-8CBF-9EAE-448C93D248A7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529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2051222"/>
            <a:ext cx="5323519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30" y="2051222"/>
            <a:ext cx="5518528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7840" y="1243915"/>
            <a:ext cx="5323519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329" y="1243915"/>
            <a:ext cx="5518527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100E237-A2D6-EE9E-A987-5FEC388394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9CDA6A1-7580-B71F-47C8-3534C8FA9718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909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2051222"/>
            <a:ext cx="5323519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30" y="2051222"/>
            <a:ext cx="5518528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7840" y="1243915"/>
            <a:ext cx="5323519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329" y="1243915"/>
            <a:ext cx="5518527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1E0DC75-AF2C-9EA2-6040-065D3A6DFF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100AB4A-36DD-4B1C-24FD-E3D119AD7911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5962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2051222"/>
            <a:ext cx="5323519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30" y="2051222"/>
            <a:ext cx="5518528" cy="41257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7840" y="1243915"/>
            <a:ext cx="5323519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329" y="1243915"/>
            <a:ext cx="5518527" cy="576648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BB01D-4734-53CD-D62C-9803B3C7E2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F8B7F76-27AB-66A0-5207-9A522254CFB9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9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49F06-2C40-70AC-6EB8-6FBAA652F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157787" cy="71034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AA3C3-0A24-6414-4440-FDFE539FF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9C5A6-5BE4-F9F3-E15A-33BE385D5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1034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FBEA2-74DC-BAC5-15D3-09B0F5539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BC047-F467-D993-4EF0-24E6D4E7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7060D-0678-64A7-99C4-BC421BA0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8AC50DB-5CDA-279A-A63C-4E69EFEB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58" y="215840"/>
            <a:ext cx="10715629" cy="983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3FDDD84-162B-504E-F93B-5D422DC2A996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––CONTENT: multi-column w/subhead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Content: multi-column with subhead in box</a:t>
            </a:r>
          </a:p>
        </p:txBody>
      </p:sp>
    </p:spTree>
    <p:extLst>
      <p:ext uri="{BB962C8B-B14F-4D97-AF65-F5344CB8AC3E}">
        <p14:creationId xmlns:p14="http://schemas.microsoft.com/office/powerpoint/2010/main" val="552837205"/>
      </p:ext>
    </p:extLst>
  </p:cSld>
  <p:clrMapOvr>
    <a:masterClrMapping/>
  </p:clrMapOvr>
  <p:hf sldNum="0" hd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box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2051222"/>
            <a:ext cx="5323519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30" y="2051222"/>
            <a:ext cx="551852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7840" y="1243915"/>
            <a:ext cx="5323519" cy="57664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329" y="1243915"/>
            <a:ext cx="5518527" cy="57664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4EAF875-D48F-A9A0-AF67-82B81FF009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6C821C7-AF73-8D6D-A626-B9B19B969437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151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box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2051222"/>
            <a:ext cx="5323519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30" y="2051222"/>
            <a:ext cx="551852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7840" y="1243915"/>
            <a:ext cx="5323519" cy="576648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329" y="1243915"/>
            <a:ext cx="5518527" cy="576648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610D334-D7A6-5DA3-66BA-EE70E1E60A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9BCBE1D-FCE1-8DE7-5BB9-9004C0AD5C30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1522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box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2051222"/>
            <a:ext cx="5323519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30" y="2051222"/>
            <a:ext cx="551852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7840" y="1243915"/>
            <a:ext cx="5323519" cy="576648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329" y="1243915"/>
            <a:ext cx="5518527" cy="576648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E0F261A-BDC9-AB5F-F8BB-661B98B0AB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37BE38C-CD3E-CB30-0984-94A805BDDA7E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3934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2-column w/ subhead box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2051222"/>
            <a:ext cx="5323519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30" y="2051222"/>
            <a:ext cx="551852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7840" y="1243915"/>
            <a:ext cx="5323519" cy="576648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329" y="1243915"/>
            <a:ext cx="5518527" cy="576648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519E01F-5CC7-A05B-5515-B00AF4D3B1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143F57C-A2FF-0BAB-57D3-1DE6A5284D4B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9171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: 3-column w/ subhead box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4409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7840" y="1243915"/>
            <a:ext cx="3456878" cy="57664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4408" y="1243915"/>
            <a:ext cx="3456877" cy="57664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C2BC47-CFDB-5EB6-03CD-3B088E05401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30979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60DB4B-4CA9-51A8-D223-B65DB5033C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30978" y="1243915"/>
            <a:ext cx="3456877" cy="57664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0C79F25-850A-D84D-381A-9FE9440ED8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F105EE3-9849-93D9-97F8-C5E733DC892B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4454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: 3-column w/ subhead box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4409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7840" y="1243915"/>
            <a:ext cx="3456878" cy="576648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4408" y="1243915"/>
            <a:ext cx="3456877" cy="576648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C2BC47-CFDB-5EB6-03CD-3B088E05401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30979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60DB4B-4CA9-51A8-D223-B65DB5033C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30978" y="1243915"/>
            <a:ext cx="3456877" cy="576648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0C79F25-850A-D84D-381A-9FE9440ED8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F105EE3-9849-93D9-97F8-C5E733DC892B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569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3-column w/ subhead box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4409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7840" y="1243915"/>
            <a:ext cx="3456878" cy="576648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4408" y="1243915"/>
            <a:ext cx="3456877" cy="576648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C2BC47-CFDB-5EB6-03CD-3B088E05401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30979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60DB4B-4CA9-51A8-D223-B65DB5033C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30978" y="1243915"/>
            <a:ext cx="3456877" cy="576648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0C79F25-850A-D84D-381A-9FE9440ED8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F105EE3-9849-93D9-97F8-C5E733DC892B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084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: 3-column w/ subhead box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4409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8BE0C-ABB7-58F0-C020-D6A81EE948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7840" y="1243915"/>
            <a:ext cx="3456878" cy="576648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B11C96-5C5C-CC34-C884-8D7B1587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4408" y="1243915"/>
            <a:ext cx="3456877" cy="576648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6C2BC47-CFDB-5EB6-03CD-3B088E05401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30979" y="2051222"/>
            <a:ext cx="3456878" cy="4125741"/>
          </a:xfr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60DB4B-4CA9-51A8-D223-B65DB5033C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30978" y="1243915"/>
            <a:ext cx="3456877" cy="576648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0C79F25-850A-D84D-381A-9FE9440ED8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F105EE3-9849-93D9-97F8-C5E733DC892B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3769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QUOTE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315348272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4D5C-3478-89A5-E448-2F16DAB64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0144"/>
            <a:ext cx="9144000" cy="1845733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6DF4D-B76E-37FD-6F3C-B293C47DF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0619"/>
            <a:ext cx="9144000" cy="11096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B4273-C513-95BF-CDC1-97DF00B6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4CAB1-3A0C-113A-1825-4A4DDFE8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513DF-EF36-D9E7-53D7-C7CA6028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F7B7C-CA54-7A3A-D4DA-61EA5093E2B1}"/>
              </a:ext>
            </a:extLst>
          </p:cNvPr>
          <p:cNvSpPr/>
          <p:nvPr userDrawn="1"/>
        </p:nvSpPr>
        <p:spPr>
          <a:xfrm>
            <a:off x="0" y="5012266"/>
            <a:ext cx="12192000" cy="18457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777958-ABDF-CB84-977C-F9263DD22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4677" y="5368339"/>
            <a:ext cx="2368061" cy="1016000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0B32B002-9144-E55F-4905-3FCAF31CCCE7}"/>
              </a:ext>
            </a:extLst>
          </p:cNvPr>
          <p:cNvSpPr/>
          <p:nvPr userDrawn="1"/>
        </p:nvSpPr>
        <p:spPr>
          <a:xfrm>
            <a:off x="-1" y="1384886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0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49F06-2C40-70AC-6EB8-6FBAA652F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157787" cy="71034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AA3C3-0A24-6414-4440-FDFE539FF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9C5A6-5BE4-F9F3-E15A-33BE385D5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1034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FBEA2-74DC-BAC5-15D3-09B0F5539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BC047-F467-D993-4EF0-24E6D4E7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7060D-0678-64A7-99C4-BC421BA0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8AC50DB-5CDA-279A-A63C-4E69EFEB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58" y="215840"/>
            <a:ext cx="10715629" cy="983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3FDDD84-162B-504E-F93B-5D422DC2A996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5784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19770"/>
                  </a:schemeClr>
                </a:solidFill>
              </a:rPr>
              <a:t>“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C1457-6022-66FA-F97B-C525A7479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19770"/>
                  </a:schemeClr>
                </a:solidFill>
              </a:rPr>
              <a:t>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EEEC2-2C42-3CF0-55E4-7F765C2D6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1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Purple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19770"/>
                  </a:schemeClr>
                </a:solidFill>
              </a:rPr>
              <a:t>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D4F8F-60BE-32EA-9ED8-4B4C3E20F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Gold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30000"/>
                  </a:schemeClr>
                </a:solidFill>
              </a:rPr>
              <a:t>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E46E3-78DA-3BFD-5650-AF3C08D8B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481E8DCD-9BE7-D3FF-8FD2-305F483BA8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sits on top of the slide; it will need to be pasted onto any new quote slide.</a:t>
            </a:r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19770"/>
                  </a:schemeClr>
                </a:solidFill>
              </a:rPr>
              <a:t>“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A2317-071D-5419-53CE-389721E7C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––DIVIDER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177912548"/>
      </p:ext>
    </p:extLst>
  </p:cSld>
  <p:clrMapOvr>
    <a:masterClrMapping/>
  </p:clrMapOvr>
  <p:hf sldNum="0" hd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Section Header-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D88BB-8554-55DF-CB04-4602F48CC7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0921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Section Header-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0872D-3D5E-B2DB-3A20-95B8CE574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22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Section Header-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BABAE-FDE4-7FB9-8B8D-438AF143B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430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Section Header-Yell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60F92-2C77-C50C-20A0-DFA3A7668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7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––COVER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2858942119"/>
      </p:ext>
    </p:extLst>
  </p:cSld>
  <p:clrMapOvr>
    <a:masterClrMapping/>
  </p:clrMapOvr>
  <p:hf sldNum="0" hd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F872EB9-1B0B-9CA8-0F84-B21F97DCEC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&amp; half-circle graphic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51A15-523F-361A-085A-90FCA5EBB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1731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F872EB9-1B0B-9CA8-0F84-B21F97DCEC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&amp; half-circle graphic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0" y="2506133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E2AFF-A37F-4095-DDC1-666D6CAC5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9129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F872EB9-1B0B-9CA8-0F84-B21F97DCEC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&amp; half-circle graphic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0" y="2506133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A8973-F54E-6105-38AA-F1F62E3A8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4133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F872EB9-1B0B-9CA8-0F84-B21F97DCEC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&amp; half-circle graphic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0" y="2506133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359B1-A94D-E374-6359-76C799013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030" y="5942776"/>
            <a:ext cx="1324708" cy="5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3432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––COVER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 with Image</a:t>
            </a:r>
          </a:p>
        </p:txBody>
      </p:sp>
    </p:spTree>
    <p:extLst>
      <p:ext uri="{BB962C8B-B14F-4D97-AF65-F5344CB8AC3E}">
        <p14:creationId xmlns:p14="http://schemas.microsoft.com/office/powerpoint/2010/main" val="1746281610"/>
      </p:ext>
    </p:extLst>
  </p:cSld>
  <p:clrMapOvr>
    <a:masterClrMapping/>
  </p:clrMapOvr>
  <p:hf sldNum="0" hd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2A2D0-C864-28D2-F5CA-8AE40712C0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8157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832129-E639-8FDE-58C4-D5951A49D1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4520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B275E-0489-5A64-19B5-E91AAC85F1B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51519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21B54F-79B5-E995-EBC3-02FE2414417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8159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DDC31-0928-D643-71D8-37D3EADE0B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24520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6BF74-3145-1A65-7D32-D79E5BD3DCE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1519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32B712-44A7-849E-D24F-45BFDFE7F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4520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10EE6-878C-A81F-AB9A-2AE72860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1519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F21DA31-3609-6D37-2044-38CEAEEAFD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840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A738B1-DC4B-F8B9-8DA2-98C944E65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23D6DD6-6348-A12B-A36A-628BDF091F9F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3481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2A2D0-C864-28D2-F5CA-8AE40712C0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8157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832129-E639-8FDE-58C4-D5951A49D1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4520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B275E-0489-5A64-19B5-E91AAC85F1B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51519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21B54F-79B5-E995-EBC3-02FE2414417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8159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DDC31-0928-D643-71D8-37D3EADE0B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24520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6BF74-3145-1A65-7D32-D79E5BD3DCE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1519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32B712-44A7-849E-D24F-45BFDFE7F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4520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10EE6-878C-A81F-AB9A-2AE72860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1519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F21DA31-3609-6D37-2044-38CEAEEAFD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840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A738B1-DC4B-F8B9-8DA2-98C944E65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23D6DD6-6348-A12B-A36A-628BDF091F9F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22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2A2D0-C864-28D2-F5CA-8AE40712C0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8157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832129-E639-8FDE-58C4-D5951A49D1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4520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B275E-0489-5A64-19B5-E91AAC85F1B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51519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21B54F-79B5-E995-EBC3-02FE2414417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8159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DDC31-0928-D643-71D8-37D3EADE0B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24520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6BF74-3145-1A65-7D32-D79E5BD3DCE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1519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32B712-44A7-849E-D24F-45BFDFE7F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4520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10EE6-878C-A81F-AB9A-2AE72860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1519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F21DA31-3609-6D37-2044-38CEAEEAFD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840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A738B1-DC4B-F8B9-8DA2-98C944E65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23D6DD6-6348-A12B-A36A-628BDF091F9F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8239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2A2D0-C864-28D2-F5CA-8AE40712C0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8157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832129-E639-8FDE-58C4-D5951A49D1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4520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B275E-0489-5A64-19B5-E91AAC85F1B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51519" y="2227342"/>
            <a:ext cx="3436337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21B54F-79B5-E995-EBC3-02FE2414417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8159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DDC31-0928-D643-71D8-37D3EADE0B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24520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6BF74-3145-1A65-7D32-D79E5BD3DCE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1519" y="1719072"/>
            <a:ext cx="3436337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32B712-44A7-849E-D24F-45BFDFE7F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4520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10EE6-878C-A81F-AB9A-2AE72860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1519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F21DA31-3609-6D37-2044-38CEAEEAFD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840" y="5158431"/>
            <a:ext cx="3436337" cy="586732"/>
          </a:xfr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A738B1-DC4B-F8B9-8DA2-98C944E65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23D6DD6-6348-A12B-A36A-628BDF091F9F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81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42C9ECE-7C47-A12A-63C9-3E926662CB4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9109" y="1724026"/>
            <a:ext cx="2715293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E7B0E0-912C-C3D5-EFCA-B2B2C6FDFC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7840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FB663E6-5314-8871-1583-42D2B1871B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6186BCA-6120-3F48-5ACE-BB6DE037C5F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62700" y="1724026"/>
            <a:ext cx="2715292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621E3BA-8F60-4B27-74F2-BF5356AF80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44F748-7EF9-CF2F-8679-CCFB8ADA70E8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8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quote-te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3B7879-DBBC-7A01-CBFA-6ACD895F1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1977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3708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42C9ECE-7C47-A12A-63C9-3E926662CB4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9109" y="1724026"/>
            <a:ext cx="2715293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E7B0E0-912C-C3D5-EFCA-B2B2C6FDFC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7840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FB663E6-5314-8871-1583-42D2B1871B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6186BCA-6120-3F48-5ACE-BB6DE037C5F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62700" y="1724026"/>
            <a:ext cx="2715292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621E3BA-8F60-4B27-74F2-BF5356AF80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44F748-7EF9-CF2F-8679-CCFB8ADA70E8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046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42C9ECE-7C47-A12A-63C9-3E926662CB4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9109" y="1724026"/>
            <a:ext cx="2715293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E7B0E0-912C-C3D5-EFCA-B2B2C6FDFC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7840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FB663E6-5314-8871-1583-42D2B1871B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6186BCA-6120-3F48-5ACE-BB6DE037C5F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62700" y="1724026"/>
            <a:ext cx="2715292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621E3BA-8F60-4B27-74F2-BF5356AF80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44F748-7EF9-CF2F-8679-CCFB8ADA70E8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1609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42C9ECE-7C47-A12A-63C9-3E926662CB4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9109" y="1724026"/>
            <a:ext cx="2715293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E7B0E0-912C-C3D5-EFCA-B2B2C6FDFC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7840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FB663E6-5314-8871-1583-42D2B1871B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3672634"/>
            <a:ext cx="54251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6186BCA-6120-3F48-5ACE-BB6DE037C5F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62700" y="1724026"/>
            <a:ext cx="2715292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621E3BA-8F60-4B27-74F2-BF5356AF80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44F748-7EF9-CF2F-8679-CCFB8ADA70E8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6212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A11F78-A631-6E7B-4CA0-EBA94109B8A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784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B41D9-4B7F-938D-8BC2-B3838AC6D4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6569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17EE44-329F-942D-2258-6B0FB55AEB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0234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E707E3-2696-D7CC-9ACB-428F5683B2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3900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69B96BC-57EE-A947-AC7A-5C8DF4315D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20234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82A9A2F-283D-060E-42B7-7410A6CCA48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3439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2EAE111-3B9C-54E5-C449-184546EDE6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8343FBA-747D-AE91-9B1E-080ABF5C4EA6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9802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A11F78-A631-6E7B-4CA0-EBA94109B8A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784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B41D9-4B7F-938D-8BC2-B3838AC6D4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6569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17EE44-329F-942D-2258-6B0FB55AEB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0234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E707E3-2696-D7CC-9ACB-428F5683B2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3900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69B96BC-57EE-A947-AC7A-5C8DF4315D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20234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82A9A2F-283D-060E-42B7-7410A6CCA48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3439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2EAE111-3B9C-54E5-C449-184546EDE6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8343FBA-747D-AE91-9B1E-080ABF5C4EA6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9457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A11F78-A631-6E7B-4CA0-EBA94109B8A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784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B41D9-4B7F-938D-8BC2-B3838AC6D4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6569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17EE44-329F-942D-2258-6B0FB55AEB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0234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E707E3-2696-D7CC-9ACB-428F5683B2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3900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69B96BC-57EE-A947-AC7A-5C8DF4315D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20234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82A9A2F-283D-060E-42B7-7410A6CCA48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3439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2EAE111-3B9C-54E5-C449-184546EDE6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8343FBA-747D-AE91-9B1E-080ABF5C4EA6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932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A11F78-A631-6E7B-4CA0-EBA94109B8A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784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B41D9-4B7F-938D-8BC2-B3838AC6D4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6569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17EE44-329F-942D-2258-6B0FB55AEB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0234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E707E3-2696-D7CC-9ACB-428F5683B2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3900" y="3672634"/>
            <a:ext cx="3443958" cy="2069797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69B96BC-57EE-A947-AC7A-5C8DF4315D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20234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82A9A2F-283D-060E-42B7-7410A6CCA48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3439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2EAE111-3B9C-54E5-C449-184546EDE6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8343FBA-747D-AE91-9B1E-080ABF5C4EA6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9864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E633C92-5BE7-B8CC-98F6-0EF69B26159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7841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CA4B8A-EF89-ECF5-C0FA-63283DB2258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9784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FB73E13-7495-A9A8-F6C1-5FAAD304153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44127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FE2BB0C-4E77-5A01-E6FC-7ADF4C96590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384711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596C24-62F3-5142-7B51-A035F6C668B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32814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AD87B0-F124-4BDC-98D8-532ED62AF7A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441277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858B37-861B-9CB0-517E-B3921A6D2F8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384714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B38810-22CE-EEEF-32A1-ACF249E7CF0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32815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C9CB729-7B02-76DB-4EF2-91E5214AAB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AE4576E-4412-8E6B-4891-82F2A7B02B92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5665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E633C92-5BE7-B8CC-98F6-0EF69B26159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7841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CA4B8A-EF89-ECF5-C0FA-63283DB2258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9784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FB73E13-7495-A9A8-F6C1-5FAAD304153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44127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FE2BB0C-4E77-5A01-E6FC-7ADF4C96590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384711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596C24-62F3-5142-7B51-A035F6C668B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32814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AD87B0-F124-4BDC-98D8-532ED62AF7A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441277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858B37-861B-9CB0-517E-B3921A6D2F8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384714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B38810-22CE-EEEF-32A1-ACF249E7CF0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32815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C9CB729-7B02-76DB-4EF2-91E5214AAB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AE4576E-4412-8E6B-4891-82F2A7B02B92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6987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E633C92-5BE7-B8CC-98F6-0EF69B26159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7841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CA4B8A-EF89-ECF5-C0FA-63283DB2258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9784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FB73E13-7495-A9A8-F6C1-5FAAD304153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44127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FE2BB0C-4E77-5A01-E6FC-7ADF4C96590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384711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596C24-62F3-5142-7B51-A035F6C668B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32814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AD87B0-F124-4BDC-98D8-532ED62AF7A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441277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858B37-861B-9CB0-517E-B3921A6D2F8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384714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B38810-22CE-EEEF-32A1-ACF249E7CF0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32815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C9CB729-7B02-76DB-4EF2-91E5214AAB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AE4576E-4412-8E6B-4891-82F2A7B02B92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11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MC-quote-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3B7879-DBBC-7A01-CBFA-6ACD895F1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1977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453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E633C92-5BE7-B8CC-98F6-0EF69B26159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7841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CA4B8A-EF89-ECF5-C0FA-63283DB2258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9784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FB73E13-7495-A9A8-F6C1-5FAAD304153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44127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FE2BB0C-4E77-5A01-E6FC-7ADF4C96590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384711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596C24-62F3-5142-7B51-A035F6C668B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32814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AD87B0-F124-4BDC-98D8-532ED62AF7A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441277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858B37-861B-9CB0-517E-B3921A6D2F8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384714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B38810-22CE-EEEF-32A1-ACF249E7CF0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328150" y="3614596"/>
            <a:ext cx="2459708" cy="2127836"/>
          </a:xfrm>
        </p:spPr>
        <p:txBody>
          <a:bodyPr/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C9CB729-7B02-76DB-4EF2-91E5214AAB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AE4576E-4412-8E6B-4891-82F2A7B02B92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068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4009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65BAE8AF-9C4B-B7DC-A7F4-EB7A6DC08BB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7840" y="1252538"/>
            <a:ext cx="7350090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F48CE4B-F6EC-0194-E01A-18BB482552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8708662-9CC5-F987-29FA-581BF260F1CA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7867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4009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65BAE8AF-9C4B-B7DC-A7F4-EB7A6DC08BB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7840" y="1252538"/>
            <a:ext cx="7350090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F48CE4B-F6EC-0194-E01A-18BB482552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8708662-9CC5-F987-29FA-581BF260F1CA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3617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4009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65BAE8AF-9C4B-B7DC-A7F4-EB7A6DC08BB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7840" y="1252538"/>
            <a:ext cx="7350090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F48CE4B-F6EC-0194-E01A-18BB482552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8708662-9CC5-F987-29FA-581BF260F1CA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2478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4009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65BAE8AF-9C4B-B7DC-A7F4-EB7A6DC08BB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7840" y="1252538"/>
            <a:ext cx="7350090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F48CE4B-F6EC-0194-E01A-18BB482552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8708662-9CC5-F987-29FA-581BF260F1CA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8939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7840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D713938B-B883-DC53-D315-EAA98C78DA4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29760" y="1252538"/>
            <a:ext cx="7357428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2606AB6-A82D-A2F0-5313-39850A8287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CBD43D8-5A13-8931-4E81-8BD518F9F626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7194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7840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D713938B-B883-DC53-D315-EAA98C78DA4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29760" y="1252538"/>
            <a:ext cx="7357428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2606AB6-A82D-A2F0-5313-39850A8287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CBD43D8-5A13-8931-4E81-8BD518F9F626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0737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7840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D713938B-B883-DC53-D315-EAA98C78DA4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29760" y="1252538"/>
            <a:ext cx="7357428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2606AB6-A82D-A2F0-5313-39850A8287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CBD43D8-5A13-8931-4E81-8BD518F9F626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824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7840" y="1253331"/>
            <a:ext cx="3563179" cy="4771232"/>
          </a:xfrm>
          <a:solidFill>
            <a:schemeClr val="accent1">
              <a:alpha val="10000"/>
            </a:schemeClr>
          </a:solidFill>
        </p:spPr>
        <p:txBody>
          <a:bodyPr lIns="182880" tIns="18288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D713938B-B883-DC53-D315-EAA98C78DA4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29760" y="1252538"/>
            <a:ext cx="7357428" cy="477202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Add object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2606AB6-A82D-A2F0-5313-39850A8287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CBD43D8-5A13-8931-4E81-8BD518F9F626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95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42" y="324898"/>
            <a:ext cx="5224200" cy="620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641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2CE87F1-D9F2-16A2-D398-0A721A70D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641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C5D3EC8-12A7-5A9C-CB57-29EF2D7F0FB0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61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MC-quote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3B7879-DBBC-7A01-CBFA-6ACD895F1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1977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6971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42" y="324898"/>
            <a:ext cx="5224200" cy="620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641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2CE87F1-D9F2-16A2-D398-0A721A70D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641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C5D3EC8-12A7-5A9C-CB57-29EF2D7F0FB0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0784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42" y="324898"/>
            <a:ext cx="5224200" cy="620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641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2CE87F1-D9F2-16A2-D398-0A721A70D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641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C5D3EC8-12A7-5A9C-CB57-29EF2D7F0FB0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3258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42" y="324898"/>
            <a:ext cx="5224200" cy="620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641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2CE87F1-D9F2-16A2-D398-0A721A70D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641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C5D3EC8-12A7-5A9C-CB57-29EF2D7F0FB0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3935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02" y="324898"/>
            <a:ext cx="5224200" cy="620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657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722B5F-85FC-3075-5D49-53551836A9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57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AA0B4D-0FA9-6DB1-236B-66AB67AC34FE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679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02" y="324898"/>
            <a:ext cx="5224200" cy="620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657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722B5F-85FC-3075-5D49-53551836A9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57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AA0B4D-0FA9-6DB1-236B-66AB67AC34FE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265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02" y="324898"/>
            <a:ext cx="5224200" cy="620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657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722B5F-85FC-3075-5D49-53551836A9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57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AA0B4D-0FA9-6DB1-236B-66AB67AC34FE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571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A9D9C35-88B8-16D7-078D-E17CF8590D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BF75-C176-1C95-9109-8A633E0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02" y="324898"/>
            <a:ext cx="5224200" cy="620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8833-E489-0892-12E9-2903B489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E044-254C-726A-9D07-05F6E299E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6573" y="1253331"/>
            <a:ext cx="5224200" cy="4771232"/>
          </a:xfrm>
          <a:noFill/>
        </p:spPr>
        <p:txBody>
          <a:bodyPr lIns="182880" tIns="0" rIns="18288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722B5F-85FC-3075-5D49-53551836A9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573" y="6098505"/>
            <a:ext cx="5222875" cy="215900"/>
          </a:xfr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AA0B4D-0FA9-6DB1-236B-66AB67AC34FE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4154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CONTENT: with large image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 with Large Image</a:t>
            </a:r>
          </a:p>
        </p:txBody>
      </p:sp>
    </p:spTree>
    <p:extLst>
      <p:ext uri="{BB962C8B-B14F-4D97-AF65-F5344CB8AC3E}">
        <p14:creationId xmlns:p14="http://schemas.microsoft.com/office/powerpoint/2010/main" val="341700366"/>
      </p:ext>
    </p:extLst>
  </p:cSld>
  <p:clrMapOvr>
    <a:masterClrMapping/>
  </p:clrMapOvr>
  <p:hf sldNum="0" hd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larg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7E73-C5AB-248C-D666-4E6EB49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067D9-F502-8316-2DA3-F9E51BE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0450F2-49AF-F288-DEF5-446B6F63F01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97840" y="1249960"/>
            <a:ext cx="11290018" cy="4774603"/>
          </a:xfrm>
          <a:solidFill>
            <a:schemeClr val="bg2"/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rgbClr val="C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  <a:p>
            <a:pPr lvl="0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EEFF51D-5D84-FD7E-4950-7DF104F59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A4FB930-4128-A464-52C1-E3976A1723C3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532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larg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7E73-C5AB-248C-D666-4E6EB49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067D9-F502-8316-2DA3-F9E51BE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0450F2-49AF-F288-DEF5-446B6F63F01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97840" y="1249960"/>
            <a:ext cx="11290018" cy="4774603"/>
          </a:xfrm>
          <a:solidFill>
            <a:schemeClr val="bg2"/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rgbClr val="C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  <a:p>
            <a:pPr lvl="0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EEFF51D-5D84-FD7E-4950-7DF104F59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A4FB930-4128-A464-52C1-E3976A1723C3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55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MC-quote-tea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3B7879-DBBC-7A01-CBFA-6ACD895F1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30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86993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larg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7E73-C5AB-248C-D666-4E6EB49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067D9-F502-8316-2DA3-F9E51BE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0450F2-49AF-F288-DEF5-446B6F63F01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97840" y="1249960"/>
            <a:ext cx="11290018" cy="4774603"/>
          </a:xfrm>
          <a:solidFill>
            <a:schemeClr val="bg2"/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rgbClr val="C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  <a:p>
            <a:pPr lvl="0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EEFF51D-5D84-FD7E-4950-7DF104F59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A4FB930-4128-A464-52C1-E3976A1723C3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0388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arg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7E73-C5AB-248C-D666-4E6EB49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067D9-F502-8316-2DA3-F9E51BE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0450F2-49AF-F288-DEF5-446B6F63F01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97840" y="1249960"/>
            <a:ext cx="11290018" cy="4774603"/>
          </a:xfrm>
          <a:solidFill>
            <a:schemeClr val="bg2"/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rgbClr val="C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  <a:p>
            <a:pPr lvl="0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EEFF51D-5D84-FD7E-4950-7DF104F59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A4FB930-4128-A464-52C1-E3976A1723C3}"/>
              </a:ext>
            </a:extLst>
          </p:cNvPr>
          <p:cNvSpPr/>
          <p:nvPr userDrawn="1"/>
        </p:nvSpPr>
        <p:spPr>
          <a:xfrm>
            <a:off x="0" y="210312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945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BACK PAGE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Back Page</a:t>
            </a:r>
          </a:p>
        </p:txBody>
      </p:sp>
    </p:spTree>
    <p:extLst>
      <p:ext uri="{BB962C8B-B14F-4D97-AF65-F5344CB8AC3E}">
        <p14:creationId xmlns:p14="http://schemas.microsoft.com/office/powerpoint/2010/main" val="1010245061"/>
      </p:ext>
    </p:extLst>
  </p:cSld>
  <p:clrMapOvr>
    <a:masterClrMapping/>
  </p:clrMapOvr>
  <p:hf sldNum="0" hdr="0" dt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: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C31C1-6AA6-332C-02A0-DED53A452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2944" y="2076293"/>
            <a:ext cx="4500225" cy="19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5192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: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0E029-EAF4-E95A-553E-D333B5DCFB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2944" y="2076293"/>
            <a:ext cx="4500225" cy="19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67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MC-quote-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3B7879-DBBC-7A01-CBFA-6ACD895F1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1977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191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MC-quote-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481E8DCD-9BE7-D3FF-8FD2-305F483BA8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sits on top of the slide; it will need to be pasted onto any new quote slide.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B7879-DBBC-7A01-CBFA-6ACD895F1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37C0CB5-2CE8-1605-4EE9-9BEBA15D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8588710" cy="2576378"/>
          </a:xfrm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0213-2BA6-232C-92D3-33989D628C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Font typeface="System Font Regular"/>
              <a:buNone/>
              <a:tabLst/>
              <a:defRPr sz="1600" baseline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add attribution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C4572B-6CB3-24AE-2525-95171899E444}"/>
              </a:ext>
            </a:extLst>
          </p:cNvPr>
          <p:cNvSpPr txBox="1">
            <a:spLocks/>
          </p:cNvSpPr>
          <p:nvPr userDrawn="1"/>
        </p:nvSpPr>
        <p:spPr>
          <a:xfrm>
            <a:off x="937676" y="1468575"/>
            <a:ext cx="1173757" cy="773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0" dirty="0">
                <a:solidFill>
                  <a:schemeClr val="bg1">
                    <a:alpha val="1977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927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––COVER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2588707606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Section Header-Te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B7879-DBBC-7A01-CBFA-6ACD895F1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0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9C2FEFC-2429-7363-A19C-667EE1B23AF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84D5C-3478-89A5-E448-2F16DAB64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3266"/>
            <a:ext cx="7109012" cy="1845732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6DF4D-B76E-37FD-6F3C-B293C47DF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79091"/>
            <a:ext cx="7109012" cy="11096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D4467D7-08EC-A71A-77B2-534FE2480509}"/>
              </a:ext>
            </a:extLst>
          </p:cNvPr>
          <p:cNvSpPr/>
          <p:nvPr userDrawn="1"/>
        </p:nvSpPr>
        <p:spPr>
          <a:xfrm>
            <a:off x="-1" y="1583267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605EA6-2F69-2958-4D8A-3F6A73060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4677" y="5368339"/>
            <a:ext cx="2368061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24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Section Header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B7879-DBBC-7A01-CBFA-6ACD895F1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36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Section Header-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B7879-DBBC-7A01-CBFA-6ACD895F1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52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Section Header-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B7879-DBBC-7A01-CBFA-6ACD895F1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75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MC-Section Header-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B7879-DBBC-7A01-CBFA-6ACD895F1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9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F872EB9-1B0B-9CA8-0F84-B21F97DCEC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&amp; half-circle graphic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-1" y="2506132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2B19B-750D-16E8-78D6-DECFFCC29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0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F872EB9-1B0B-9CA8-0F84-B21F97DCEC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&amp; half-circle graphic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0" y="2506133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C487A-9D9A-7EF8-E271-959903E1E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35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F872EB9-1B0B-9CA8-0F84-B21F97DCEC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&amp; half-circle graphic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0" y="2506133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3A47A-2DB2-9460-A72D-25189BDFB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57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F872EB9-1B0B-9CA8-0F84-B21F97DCEC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&amp; half-circle graphic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0" y="2506133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B7443-9B55-0443-5991-296EE5885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62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F872EB9-1B0B-9CA8-0F84-B21F97DCEC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&amp; half-circle graphic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28420-1CBE-6F05-3909-B51601C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2002631"/>
            <a:ext cx="10191003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3027DDE-1F41-8E53-237B-9C4B11FFE98C}"/>
              </a:ext>
            </a:extLst>
          </p:cNvPr>
          <p:cNvSpPr/>
          <p:nvPr userDrawn="1"/>
        </p:nvSpPr>
        <p:spPr>
          <a:xfrm>
            <a:off x="0" y="2506133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5032F-BD81-D24C-6E4A-524A8F5C07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1" y="5945172"/>
            <a:ext cx="1324707" cy="5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450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––COVER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 with Image</a:t>
            </a:r>
          </a:p>
        </p:txBody>
      </p:sp>
    </p:spTree>
    <p:extLst>
      <p:ext uri="{BB962C8B-B14F-4D97-AF65-F5344CB8AC3E}">
        <p14:creationId xmlns:p14="http://schemas.microsoft.com/office/powerpoint/2010/main" val="351228867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––COVER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848468649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2A2D0-C864-28D2-F5CA-8AE40712C0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832129-E639-8FDE-58C4-D5951A49D1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B275E-0489-5A64-19B5-E91AAC85F1B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21B54F-79B5-E995-EBC3-02FE2414417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DDC31-0928-D643-71D8-37D3EADE0B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6BF74-3145-1A65-7D32-D79E5BD3DCE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32B712-44A7-849E-D24F-45BFDFE7F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10EE6-878C-A81F-AB9A-2AE72860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F21DA31-3609-6D37-2044-38CEAEEAFD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51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2A2D0-C864-28D2-F5CA-8AE40712C0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832129-E639-8FDE-58C4-D5951A49D1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B275E-0489-5A64-19B5-E91AAC85F1B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21B54F-79B5-E995-EBC3-02FE2414417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DDC31-0928-D643-71D8-37D3EADE0B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6BF74-3145-1A65-7D32-D79E5BD3DCE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32B712-44A7-849E-D24F-45BFDFE7F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10EE6-878C-A81F-AB9A-2AE72860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F21DA31-3609-6D37-2044-38CEAEEAFD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01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2A2D0-C864-28D2-F5CA-8AE40712C0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832129-E639-8FDE-58C4-D5951A49D1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B275E-0489-5A64-19B5-E91AAC85F1B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21B54F-79B5-E995-EBC3-02FE2414417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DDC31-0928-D643-71D8-37D3EADE0B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6BF74-3145-1A65-7D32-D79E5BD3DCE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32B712-44A7-849E-D24F-45BFDFE7F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10EE6-878C-A81F-AB9A-2AE72860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F21DA31-3609-6D37-2044-38CEAEEAFD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2A2D0-C864-28D2-F5CA-8AE40712C0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832129-E639-8FDE-58C4-D5951A49D1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B275E-0489-5A64-19B5-E91AAC85F1B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21B54F-79B5-E995-EBC3-02FE2414417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DDC31-0928-D643-71D8-37D3EADE0B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6BF74-3145-1A65-7D32-D79E5BD3DCE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32B712-44A7-849E-D24F-45BFDFE7F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10EE6-878C-A81F-AB9A-2AE72860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F21DA31-3609-6D37-2044-38CEAEEAFD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54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2A2D0-C864-28D2-F5CA-8AE40712C0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832129-E639-8FDE-58C4-D5951A49D1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EB275E-0489-5A64-19B5-E91AAC85F1B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21B54F-79B5-E995-EBC3-02FE2414417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4DDC31-0928-D643-71D8-37D3EADE0B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56BF74-3145-1A65-7D32-D79E5BD3DCE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32B712-44A7-849E-D24F-45BFDFE7F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10EE6-878C-A81F-AB9A-2AE72860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F21DA31-3609-6D37-2044-38CEAEEAFD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76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42C9ECE-7C47-A12A-63C9-3E926662CB4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E7B0E0-912C-C3D5-EFCA-B2B2C6FDFC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3672634"/>
            <a:ext cx="5184648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FB663E6-5314-8871-1583-42D2B1871B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3672634"/>
            <a:ext cx="5184648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6186BCA-6120-3F48-5ACE-BB6DE037C5F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627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2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42C9ECE-7C47-A12A-63C9-3E926662CB4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E7B0E0-912C-C3D5-EFCA-B2B2C6FDFC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3672634"/>
            <a:ext cx="5184648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FB663E6-5314-8871-1583-42D2B1871B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3672634"/>
            <a:ext cx="5184648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6186BCA-6120-3F48-5ACE-BB6DE037C5F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627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9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42C9ECE-7C47-A12A-63C9-3E926662CB4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E7B0E0-912C-C3D5-EFCA-B2B2C6FDFC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3672634"/>
            <a:ext cx="5184648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FB663E6-5314-8871-1583-42D2B1871B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3672634"/>
            <a:ext cx="5184648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6186BCA-6120-3F48-5ACE-BB6DE037C5F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627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9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42C9ECE-7C47-A12A-63C9-3E926662CB4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E7B0E0-912C-C3D5-EFCA-B2B2C6FDFC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3672634"/>
            <a:ext cx="5184648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FB663E6-5314-8871-1583-42D2B1871B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3672634"/>
            <a:ext cx="5184648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6186BCA-6120-3F48-5ACE-BB6DE037C5F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627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58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C42C9ECE-7C47-A12A-63C9-3E926662CB4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E7B0E0-912C-C3D5-EFCA-B2B2C6FDFC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3672634"/>
            <a:ext cx="5184648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FB663E6-5314-8871-1583-42D2B1871B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3672634"/>
            <a:ext cx="5184648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6186BCA-6120-3F48-5ACE-BB6DE037C5F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627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DB33-8F4A-9772-D288-DD7EC4B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E0B290F-5CDB-2B43-1374-D769A5B8544B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3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A11F78-A631-6E7B-4CA0-EBA94109B8A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B41D9-4B7F-938D-8BC2-B3838AC6D4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17EE44-329F-942D-2258-6B0FB55AEB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E707E3-2696-D7CC-9ACB-428F5683B2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3900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69B96BC-57EE-A947-AC7A-5C8DF4315D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91989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82A9A2F-283D-060E-42B7-7410A6CCA48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3439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95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A11F78-A631-6E7B-4CA0-EBA94109B8A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B41D9-4B7F-938D-8BC2-B3838AC6D4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17EE44-329F-942D-2258-6B0FB55AEB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E707E3-2696-D7CC-9ACB-428F5683B2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3900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69B96BC-57EE-A947-AC7A-5C8DF4315D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91989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82A9A2F-283D-060E-42B7-7410A6CCA48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3439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32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A11F78-A631-6E7B-4CA0-EBA94109B8A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B41D9-4B7F-938D-8BC2-B3838AC6D4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17EE44-329F-942D-2258-6B0FB55AEB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E707E3-2696-D7CC-9ACB-428F5683B2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3900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69B96BC-57EE-A947-AC7A-5C8DF4315D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91989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82A9A2F-283D-060E-42B7-7410A6CCA48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3439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8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A11F78-A631-6E7B-4CA0-EBA94109B8A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B41D9-4B7F-938D-8BC2-B3838AC6D4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17EE44-329F-942D-2258-6B0FB55AEB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E707E3-2696-D7CC-9ACB-428F5683B2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3900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69B96BC-57EE-A947-AC7A-5C8DF4315D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91989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82A9A2F-283D-060E-42B7-7410A6CCA48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3439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37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A11F78-A631-6E7B-4CA0-EBA94109B8A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B41D9-4B7F-938D-8BC2-B3838AC6D4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917EE44-329F-942D-2258-6B0FB55AEB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E707E3-2696-D7CC-9ACB-428F5683B2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3900" y="3672634"/>
            <a:ext cx="3200400" cy="206979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69B96BC-57EE-A947-AC7A-5C8DF4315D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91989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82A9A2F-283D-060E-42B7-7410A6CCA48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343900" y="1724026"/>
            <a:ext cx="1704974" cy="1704974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91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E633C92-5BE7-B8CC-98F6-0EF69B26159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CA4B8A-EF89-ECF5-C0FA-63283DB2258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13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FB73E13-7495-A9A8-F6C1-5FAAD304153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36949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FE2BB0C-4E77-5A01-E6FC-7ADF4C96590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432548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596C24-62F3-5142-7B51-A035F6C668B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32814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AD87B0-F124-4BDC-98D8-532ED62AF7A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5369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858B37-861B-9CB0-517E-B3921A6D2F8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4325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B38810-22CE-EEEF-32A1-ACF249E7CF0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328150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10965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E633C92-5BE7-B8CC-98F6-0EF69B26159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CA4B8A-EF89-ECF5-C0FA-63283DB2258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13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FB73E13-7495-A9A8-F6C1-5FAAD304153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36949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FE2BB0C-4E77-5A01-E6FC-7ADF4C96590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432548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596C24-62F3-5142-7B51-A035F6C668B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32814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AD87B0-F124-4BDC-98D8-532ED62AF7A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5369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858B37-861B-9CB0-517E-B3921A6D2F8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4325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B38810-22CE-EEEF-32A1-ACF249E7CF0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328150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3854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E633C92-5BE7-B8CC-98F6-0EF69B26159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CA4B8A-EF89-ECF5-C0FA-63283DB2258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13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FB73E13-7495-A9A8-F6C1-5FAAD304153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36949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FE2BB0C-4E77-5A01-E6FC-7ADF4C96590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432548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596C24-62F3-5142-7B51-A035F6C668B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32814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AD87B0-F124-4BDC-98D8-532ED62AF7A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5369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858B37-861B-9CB0-517E-B3921A6D2F8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4325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B38810-22CE-EEEF-32A1-ACF249E7CF0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328150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6993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E633C92-5BE7-B8CC-98F6-0EF69B26159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CA4B8A-EF89-ECF5-C0FA-63283DB2258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13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FB73E13-7495-A9A8-F6C1-5FAAD304153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36949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FE2BB0C-4E77-5A01-E6FC-7ADF4C96590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432548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596C24-62F3-5142-7B51-A035F6C668B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32814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AD87B0-F124-4BDC-98D8-532ED62AF7A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5369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858B37-861B-9CB0-517E-B3921A6D2F8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4325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B38810-22CE-EEEF-32A1-ACF249E7CF0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328150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310089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01F-6170-93AB-EA43-15E2591E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C2E68-6516-9543-8176-F3C807AB0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DF728-1E8A-47F7-9B86-7F853FB24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433D59-76FA-ABCF-A007-49F4AA66A825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E633C92-5BE7-B8CC-98F6-0EF69B26159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1350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CA4B8A-EF89-ECF5-C0FA-63283DB2258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13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FB73E13-7495-A9A8-F6C1-5FAAD304153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36949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FE2BB0C-4E77-5A01-E6FC-7ADF4C96590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432548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596C24-62F3-5142-7B51-A035F6C668B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328147" y="1717675"/>
            <a:ext cx="1659636" cy="1659636"/>
          </a:xfrm>
          <a:prstGeom prst="rect">
            <a:avLst/>
          </a:prstGeom>
          <a:solidFill>
            <a:srgbClr val="F0F0F0"/>
          </a:solidFill>
        </p:spPr>
        <p:txBody>
          <a:bodyPr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AD87B0-F124-4BDC-98D8-532ED62AF7AA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5369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D858B37-861B-9CB0-517E-B3921A6D2F8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432549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2B38810-22CE-EEEF-32A1-ACF249E7CF01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9328150" y="3614596"/>
            <a:ext cx="2222331" cy="212783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472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DB33-8F4A-9772-D288-DD7EC4B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E0B290F-5CDB-2B43-1374-D769A5B8544B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59" y="369174"/>
            <a:ext cx="10844029" cy="67013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0" y="1673225"/>
            <a:ext cx="3200400" cy="4351338"/>
          </a:xfrm>
          <a:solidFill>
            <a:schemeClr val="accent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DB33-8F4A-9772-D288-DD7EC4B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2D36130-C465-3408-1180-FAAE1B17F163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3F8CB-4D99-660F-D58C-535AE1D76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22879"/>
            <a:ext cx="891432" cy="38407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CE27110-60AA-3EEF-C856-62EC6F63B74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38598" y="1673225"/>
            <a:ext cx="7445189" cy="4351338"/>
          </a:xfrm>
          <a:solidFill>
            <a:schemeClr val="bg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chemeClr val="accent4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9916866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59" y="369174"/>
            <a:ext cx="10844029" cy="67013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0" y="1673225"/>
            <a:ext cx="3200400" cy="4351338"/>
          </a:xfrm>
          <a:solidFill>
            <a:schemeClr val="accent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DB33-8F4A-9772-D288-DD7EC4B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2D36130-C465-3408-1180-FAAE1B17F163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3F8CB-4D99-660F-D58C-535AE1D76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22879"/>
            <a:ext cx="891432" cy="3840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5B1B35-7F12-A1D7-9FF6-ED6900A8BC7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38598" y="1673225"/>
            <a:ext cx="7445189" cy="4351338"/>
          </a:xfrm>
          <a:solidFill>
            <a:schemeClr val="bg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chemeClr val="accent4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4755731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59" y="369174"/>
            <a:ext cx="10844029" cy="67013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0" y="1673225"/>
            <a:ext cx="3200400" cy="4351338"/>
          </a:xfrm>
          <a:solidFill>
            <a:schemeClr val="accent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DB33-8F4A-9772-D288-DD7EC4B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2D36130-C465-3408-1180-FAAE1B17F163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3F8CB-4D99-660F-D58C-535AE1D76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22879"/>
            <a:ext cx="891432" cy="3840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C6DB14-8804-0C3D-EB09-EFAFCC6CDBE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38598" y="1673225"/>
            <a:ext cx="7445189" cy="4351338"/>
          </a:xfrm>
          <a:solidFill>
            <a:schemeClr val="bg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chemeClr val="accent4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7646141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59" y="369174"/>
            <a:ext cx="10844029" cy="67013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0" y="1673225"/>
            <a:ext cx="3200400" cy="4351338"/>
          </a:xfrm>
          <a:solidFill>
            <a:schemeClr val="accent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DB33-8F4A-9772-D288-DD7EC4B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2D36130-C465-3408-1180-FAAE1B17F163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3F8CB-4D99-660F-D58C-535AE1D76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22879"/>
            <a:ext cx="891432" cy="3840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87388C-C233-1EC2-5FA7-0B72291F182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38598" y="1673225"/>
            <a:ext cx="7445189" cy="4351338"/>
          </a:xfrm>
          <a:solidFill>
            <a:schemeClr val="bg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chemeClr val="accent4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42020831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59" y="369174"/>
            <a:ext cx="10844029" cy="67013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0" y="1673225"/>
            <a:ext cx="3200400" cy="4351338"/>
          </a:xfrm>
          <a:solidFill>
            <a:schemeClr val="accent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DB33-8F4A-9772-D288-DD7EC4B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2D36130-C465-3408-1180-FAAE1B17F163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3F8CB-4D99-660F-D58C-535AE1D76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22879"/>
            <a:ext cx="891432" cy="3840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62CAE5-1A6F-026B-5C0E-B204D4E06AB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38598" y="1673225"/>
            <a:ext cx="7445189" cy="4351338"/>
          </a:xfrm>
          <a:solidFill>
            <a:schemeClr val="bg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chemeClr val="accent4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19553879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7E73-C5AB-248C-D666-4E6EB49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93C8C-D753-5DF9-E899-B7AC947B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067D9-F502-8316-2DA3-F9E51BE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E610994-53B8-42D9-B50E-F8F40FB7A9AC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0450F2-49AF-F288-DEF5-446B6F63F01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9758" y="1673225"/>
            <a:ext cx="10844029" cy="4351338"/>
          </a:xfrm>
          <a:solidFill>
            <a:schemeClr val="bg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chemeClr val="accent4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2471494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7E73-C5AB-248C-D666-4E6EB49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93C8C-D753-5DF9-E899-B7AC947B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067D9-F502-8316-2DA3-F9E51BE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E610994-53B8-42D9-B50E-F8F40FB7A9AC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0450F2-49AF-F288-DEF5-446B6F63F01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9758" y="1673225"/>
            <a:ext cx="10844029" cy="4351338"/>
          </a:xfrm>
          <a:solidFill>
            <a:schemeClr val="bg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chemeClr val="accent4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2956341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7E73-C5AB-248C-D666-4E6EB49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93C8C-D753-5DF9-E899-B7AC947B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067D9-F502-8316-2DA3-F9E51BE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E610994-53B8-42D9-B50E-F8F40FB7A9AC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0450F2-49AF-F288-DEF5-446B6F63F01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9758" y="1673225"/>
            <a:ext cx="10844029" cy="4351338"/>
          </a:xfrm>
          <a:solidFill>
            <a:schemeClr val="bg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chemeClr val="accent4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930018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7E73-C5AB-248C-D666-4E6EB49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93C8C-D753-5DF9-E899-B7AC947B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067D9-F502-8316-2DA3-F9E51BE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E610994-53B8-42D9-B50E-F8F40FB7A9AC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0450F2-49AF-F288-DEF5-446B6F63F01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9758" y="1673225"/>
            <a:ext cx="10844029" cy="4351338"/>
          </a:xfrm>
          <a:solidFill>
            <a:schemeClr val="bg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chemeClr val="accent4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28837378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7E73-C5AB-248C-D666-4E6EB49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93C8C-D753-5DF9-E899-B7AC947B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067D9-F502-8316-2DA3-F9E51BE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E610994-53B8-42D9-B50E-F8F40FB7A9AC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0450F2-49AF-F288-DEF5-446B6F63F01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9758" y="1673225"/>
            <a:ext cx="10844029" cy="4351338"/>
          </a:xfrm>
          <a:solidFill>
            <a:schemeClr val="bg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chemeClr val="accent4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426226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DB33-8F4A-9772-D288-DD7EC4B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E0B290F-5CDB-2B43-1374-D769A5B8544B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29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1538A3B-21BA-E3AA-3175-D2262FCEB2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Drag picture to placeholder or click icon to add.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0" y="279296"/>
            <a:ext cx="5181600" cy="849885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6732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417" y="6356350"/>
            <a:ext cx="33989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C70174-3565-34E5-77E5-9448908AC3B1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68669-556B-9E92-48CF-05E5B89875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22879"/>
            <a:ext cx="891432" cy="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284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1538A3B-21BA-E3AA-3175-D2262FCEB2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Drag picture to placeholder or click icon to add.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417" y="6356350"/>
            <a:ext cx="33989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C70174-3565-34E5-77E5-9448908AC3B1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68669-556B-9E92-48CF-05E5B89875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22879"/>
            <a:ext cx="891432" cy="3840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898C8F-893A-22EC-A835-D6EB7236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0" y="279296"/>
            <a:ext cx="5181600" cy="849885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0730AD-1E01-A29F-64B8-DBAF1BF94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6732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1895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1538A3B-21BA-E3AA-3175-D2262FCEB2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Drag picture to placeholder or click icon to add.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417" y="6356350"/>
            <a:ext cx="33989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C70174-3565-34E5-77E5-9448908AC3B1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68669-556B-9E92-48CF-05E5B89875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22879"/>
            <a:ext cx="891432" cy="3840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91FFB6-BF9F-5C4E-0C89-388785E5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0" y="279296"/>
            <a:ext cx="5181600" cy="849885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129ED-8893-2AF3-B3F4-C61A5CA73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6732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844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1538A3B-21BA-E3AA-3175-D2262FCEB2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Drag picture to placeholder or click icon to add.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417" y="6356350"/>
            <a:ext cx="33989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C70174-3565-34E5-77E5-9448908AC3B1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68669-556B-9E92-48CF-05E5B89875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22879"/>
            <a:ext cx="891432" cy="3840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326DED-4490-05FB-D864-1F35870F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0" y="279296"/>
            <a:ext cx="5181600" cy="849885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2F4EED-8CE5-CDD5-8F9F-6B456FC28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6732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925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1538A3B-21BA-E3AA-3175-D2262FCEB2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Drag picture to placeholder or click icon to add.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417" y="6356350"/>
            <a:ext cx="33989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C70174-3565-34E5-77E5-9448908AC3B1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68669-556B-9E92-48CF-05E5B89875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22879"/>
            <a:ext cx="891432" cy="3840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0F699C-CAF6-C02D-9606-A6092E92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0" y="279296"/>
            <a:ext cx="5181600" cy="849885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E00403-509C-D123-8F87-D2ECBF7A3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6732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9047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60EBB6-BB04-2C09-9C89-D22436ED391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1538A3B-21BA-E3AA-3175-D2262FCEB2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Drag picture to placeholder or click icon to add.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0" y="279298"/>
            <a:ext cx="5181600" cy="84988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6732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5629" y="6356350"/>
            <a:ext cx="3385731" cy="365125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C70174-3565-34E5-77E5-9448908AC3B1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07F2B-F98E-B70C-5E4B-951DE255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31598"/>
            <a:ext cx="891432" cy="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557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60EBB6-BB04-2C09-9C89-D22436ED391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1538A3B-21BA-E3AA-3175-D2262FCEB2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Drag picture to placeholder or click icon to add.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0" y="279298"/>
            <a:ext cx="5181600" cy="84988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6732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5629" y="6356350"/>
            <a:ext cx="3385731" cy="365125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C70174-3565-34E5-77E5-9448908AC3B1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07F2B-F98E-B70C-5E4B-951DE255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31598"/>
            <a:ext cx="891432" cy="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58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60EBB6-BB04-2C09-9C89-D22436ED391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1538A3B-21BA-E3AA-3175-D2262FCEB2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Drag picture to placeholder or click icon to add.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0" y="279298"/>
            <a:ext cx="5181600" cy="84988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6732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5629" y="6356350"/>
            <a:ext cx="3385731" cy="365125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C70174-3565-34E5-77E5-9448908AC3B1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07F2B-F98E-B70C-5E4B-951DE255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31598"/>
            <a:ext cx="891432" cy="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957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60EBB6-BB04-2C09-9C89-D22436ED391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1538A3B-21BA-E3AA-3175-D2262FCEB2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Drag picture to placeholder or click icon to add.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0" y="279298"/>
            <a:ext cx="5181600" cy="84988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6732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5629" y="6356350"/>
            <a:ext cx="3385731" cy="365125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C70174-3565-34E5-77E5-9448908AC3B1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07F2B-F98E-B70C-5E4B-951DE255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31598"/>
            <a:ext cx="891432" cy="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829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60EBB6-BB04-2C09-9C89-D22436ED391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1538A3B-21BA-E3AA-3175-D2262FCEB2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Drag picture to placeholder or click icon to add.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0" y="279298"/>
            <a:ext cx="5181600" cy="84988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59" y="16732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6BB76-22D4-268A-3AF4-67FE3756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5629" y="6356350"/>
            <a:ext cx="3385731" cy="365125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C70174-3565-34E5-77E5-9448908AC3B1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07F2B-F98E-B70C-5E4B-951DE255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31598"/>
            <a:ext cx="891432" cy="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4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DB33-8F4A-9772-D288-DD7EC4B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E0B290F-5CDB-2B43-1374-D769A5B8544B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31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04E82-9318-093B-25B8-0B5C3FCE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6DA65-C7B0-03DA-4363-86EA8BFB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00CE04-D653-5F00-0F18-3EC6ABB7B8B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9758" y="440575"/>
            <a:ext cx="10844029" cy="5583988"/>
          </a:xfrm>
          <a:solidFill>
            <a:schemeClr val="bg1">
              <a:alpha val="10000"/>
            </a:schemeClr>
          </a:solidFill>
        </p:spPr>
        <p:txBody>
          <a:bodyPr lIns="274320" tIns="274320" rIns="274320" bIns="274320"/>
          <a:lstStyle>
            <a:lvl1pPr algn="l">
              <a:defRPr sz="1400">
                <a:solidFill>
                  <a:schemeClr val="accent4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8927982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––COVER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Back Page</a:t>
            </a:r>
          </a:p>
        </p:txBody>
      </p:sp>
    </p:spTree>
    <p:extLst>
      <p:ext uri="{BB962C8B-B14F-4D97-AF65-F5344CB8AC3E}">
        <p14:creationId xmlns:p14="http://schemas.microsoft.com/office/powerpoint/2010/main" val="1517755372"/>
      </p:ext>
    </p:extLst>
  </p:cSld>
  <p:clrMapOvr>
    <a:masterClrMapping/>
  </p:clrMapOvr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MC-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2FDF9-ECEF-96F3-98EC-D63B91246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2944" y="2076293"/>
            <a:ext cx="4500225" cy="19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521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MC-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2FDF9-ECEF-96F3-98EC-D63B91246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2944" y="2076293"/>
            <a:ext cx="4500225" cy="19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34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3" y="1142357"/>
            <a:ext cx="11672551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9403" y="6660156"/>
            <a:ext cx="9426572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1773" y="155577"/>
            <a:ext cx="1167016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878505"/>
            <a:ext cx="1219847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294262" y="878505"/>
            <a:ext cx="2924861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1006448" y="878505"/>
            <a:ext cx="1185552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9405847" y="878505"/>
            <a:ext cx="1626551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11032398" y="878505"/>
            <a:ext cx="1159604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4286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0563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––COVER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3693696431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–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4D5C-3478-89A5-E448-2F16DAB64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0144"/>
            <a:ext cx="9144000" cy="1845733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6DF4D-B76E-37FD-6F3C-B293C47DF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0619"/>
            <a:ext cx="9144000" cy="11096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B4273-C513-95BF-CDC1-97DF00B6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4CAB1-3A0C-113A-1825-4A4DDFE8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2669" y="6356350"/>
            <a:ext cx="694592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513DF-EF36-D9E7-53D7-C7CA6028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F7B7C-CA54-7A3A-D4DA-61EA5093E2B1}"/>
              </a:ext>
            </a:extLst>
          </p:cNvPr>
          <p:cNvSpPr/>
          <p:nvPr userDrawn="1"/>
        </p:nvSpPr>
        <p:spPr>
          <a:xfrm>
            <a:off x="0" y="5012266"/>
            <a:ext cx="12192000" cy="1845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B32B002-9144-E55F-4905-3FCAF31CCCE7}"/>
              </a:ext>
            </a:extLst>
          </p:cNvPr>
          <p:cNvSpPr/>
          <p:nvPr userDrawn="1"/>
        </p:nvSpPr>
        <p:spPr>
          <a:xfrm>
            <a:off x="-1" y="1384886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CC5285-4171-5758-1110-3BA5D000A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4677" y="5364057"/>
            <a:ext cx="2368061" cy="10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287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–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4D5C-3478-89A5-E448-2F16DAB64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0144"/>
            <a:ext cx="9144000" cy="1845733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6DF4D-B76E-37FD-6F3C-B293C47DF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0619"/>
            <a:ext cx="9144000" cy="11096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B4273-C513-95BF-CDC1-97DF00B6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4CAB1-3A0C-113A-1825-4A4DDFE8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2669" y="6356350"/>
            <a:ext cx="694592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513DF-EF36-D9E7-53D7-C7CA6028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F7B7C-CA54-7A3A-D4DA-61EA5093E2B1}"/>
              </a:ext>
            </a:extLst>
          </p:cNvPr>
          <p:cNvSpPr/>
          <p:nvPr userDrawn="1"/>
        </p:nvSpPr>
        <p:spPr>
          <a:xfrm>
            <a:off x="0" y="5012266"/>
            <a:ext cx="12192000" cy="18457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B32B002-9144-E55F-4905-3FCAF31CCCE7}"/>
              </a:ext>
            </a:extLst>
          </p:cNvPr>
          <p:cNvSpPr/>
          <p:nvPr userDrawn="1"/>
        </p:nvSpPr>
        <p:spPr>
          <a:xfrm>
            <a:off x="-1" y="1384886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5B9343-A5D7-C3B6-4DDC-846878D2B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4677" y="5364057"/>
            <a:ext cx="2368061" cy="10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479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–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9C2FEFC-2429-7363-A19C-667EE1B23AF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logo sits on top of the slide; it will need to be pasted onto any new cover slide.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84D5C-3478-89A5-E448-2F16DAB64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3266"/>
            <a:ext cx="7109012" cy="184573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6DF4D-B76E-37FD-6F3C-B293C47DF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79092"/>
            <a:ext cx="7109012" cy="11096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D4467D7-08EC-A71A-77B2-534FE2480509}"/>
              </a:ext>
            </a:extLst>
          </p:cNvPr>
          <p:cNvSpPr/>
          <p:nvPr userDrawn="1"/>
        </p:nvSpPr>
        <p:spPr>
          <a:xfrm>
            <a:off x="-1" y="1583267"/>
            <a:ext cx="922867" cy="1845733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6999B-AA6B-C794-03AD-A6974B28D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4677" y="5364057"/>
            <a:ext cx="2368061" cy="10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9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DB33-8F4A-9772-D288-DD7EC4B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E0B290F-5CDB-2B43-1374-D769A5B8544B}"/>
              </a:ext>
            </a:extLst>
          </p:cNvPr>
          <p:cNvSpPr/>
          <p:nvPr userDrawn="1"/>
        </p:nvSpPr>
        <p:spPr>
          <a:xfrm>
            <a:off x="0" y="279297"/>
            <a:ext cx="424942" cy="849884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13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––CONTENT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512424247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–1-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E0B290F-5CDB-2B43-1374-D769A5B8544B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9505574-C0B4-E434-5A99-DC9C114539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1861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–1-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B281BFD-9902-9C9A-813B-9A51EC8DCC2D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AF3AF43-6BB0-7BDA-0AC5-91252CD63F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5628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–1-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1E64410-7A04-E5CC-CA63-1A0C801EBB11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D34DCB2-8B06-B1FA-9B29-5C987715BC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10054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–1-column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CBCB-3FF8-48B3-A7FD-3EDC193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5A3E-4EF4-8707-8AD0-B0FD88F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CAF5-AA1A-44A8-2D4F-B876CDD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8516161-7C95-3340-09D0-D4F81D709700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1FC5CCD-4DDF-4BC9-DE5F-6604B538D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62093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––CONTENT: 2-column–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0E590-E773-3C4D-B07B-CD044EAF213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585216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+mn-lt"/>
              </a:rPr>
              <a:t>Content: 2-column</a:t>
            </a:r>
          </a:p>
        </p:txBody>
      </p:sp>
    </p:spTree>
    <p:extLst>
      <p:ext uri="{BB962C8B-B14F-4D97-AF65-F5344CB8AC3E}">
        <p14:creationId xmlns:p14="http://schemas.microsoft.com/office/powerpoint/2010/main" val="2500572160"/>
      </p:ext>
    </p:extLst>
  </p:cSld>
  <p:clrMapOvr>
    <a:masterClrMapping/>
  </p:clrMapOvr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–2-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2" y="1243914"/>
            <a:ext cx="5417217" cy="49330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3914"/>
            <a:ext cx="5615658" cy="4933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8C47E42-3CBF-A527-7D3B-C7D3862182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4814173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–2-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2" y="1243914"/>
            <a:ext cx="5417217" cy="49330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3914"/>
            <a:ext cx="5615658" cy="4933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2F1E3CB-2086-1E27-5A42-7F6E63D5B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598524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–2-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2" y="1243914"/>
            <a:ext cx="5417217" cy="49330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3914"/>
            <a:ext cx="5615658" cy="4933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1CC42F6-AE99-493A-9795-70898F3DA9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1736819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–2-column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C30E-6607-D37F-E06C-858AFCB5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3441-B784-9393-1A47-5D8DF8275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142" y="1243914"/>
            <a:ext cx="5417217" cy="49330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F7A-CA4C-7948-6882-D3A76F241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3914"/>
            <a:ext cx="5615658" cy="4933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02FA-507E-A7B5-EC98-A7C27E1F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7C150E-E5EB-B5E0-2D10-86A8EE760BB8}"/>
              </a:ext>
            </a:extLst>
          </p:cNvPr>
          <p:cNvSpPr/>
          <p:nvPr userDrawn="1"/>
        </p:nvSpPr>
        <p:spPr>
          <a:xfrm>
            <a:off x="0" y="212726"/>
            <a:ext cx="310356" cy="620712"/>
          </a:xfrm>
          <a:custGeom>
            <a:avLst/>
            <a:gdLst>
              <a:gd name="connsiteX0" fmla="*/ 0 w 424942"/>
              <a:gd name="connsiteY0" fmla="*/ 0 h 849884"/>
              <a:gd name="connsiteX1" fmla="*/ 424942 w 424942"/>
              <a:gd name="connsiteY1" fmla="*/ 424942 h 849884"/>
              <a:gd name="connsiteX2" fmla="*/ 0 w 424942"/>
              <a:gd name="connsiteY2" fmla="*/ 849884 h 849884"/>
              <a:gd name="connsiteX3" fmla="*/ 0 w 424942"/>
              <a:gd name="connsiteY3" fmla="*/ 0 h 8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42" h="849884">
                <a:moveTo>
                  <a:pt x="0" y="0"/>
                </a:moveTo>
                <a:cubicBezTo>
                  <a:pt x="234689" y="0"/>
                  <a:pt x="424942" y="190253"/>
                  <a:pt x="424942" y="424942"/>
                </a:cubicBezTo>
                <a:cubicBezTo>
                  <a:pt x="424942" y="659631"/>
                  <a:pt x="234689" y="849884"/>
                  <a:pt x="0" y="84988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157D33D-A7AC-0BBA-4977-54B5EC29DB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2669" y="6356350"/>
            <a:ext cx="6945923" cy="365124"/>
          </a:xfr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2593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image" Target="../media/image1.emf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06.xml"/><Relationship Id="rId42" Type="http://schemas.openxmlformats.org/officeDocument/2006/relationships/slideLayout" Target="../slideLayouts/slideLayout127.xml"/><Relationship Id="rId47" Type="http://schemas.openxmlformats.org/officeDocument/2006/relationships/slideLayout" Target="../slideLayouts/slideLayout132.xml"/><Relationship Id="rId63" Type="http://schemas.openxmlformats.org/officeDocument/2006/relationships/slideLayout" Target="../slideLayouts/slideLayout148.xml"/><Relationship Id="rId68" Type="http://schemas.openxmlformats.org/officeDocument/2006/relationships/slideLayout" Target="../slideLayouts/slideLayout153.xml"/><Relationship Id="rId84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53" Type="http://schemas.openxmlformats.org/officeDocument/2006/relationships/slideLayout" Target="../slideLayouts/slideLayout138.xml"/><Relationship Id="rId58" Type="http://schemas.openxmlformats.org/officeDocument/2006/relationships/slideLayout" Target="../slideLayouts/slideLayout143.xml"/><Relationship Id="rId74" Type="http://schemas.openxmlformats.org/officeDocument/2006/relationships/slideLayout" Target="../slideLayouts/slideLayout159.xml"/><Relationship Id="rId79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43" Type="http://schemas.openxmlformats.org/officeDocument/2006/relationships/slideLayout" Target="../slideLayouts/slideLayout128.xml"/><Relationship Id="rId48" Type="http://schemas.openxmlformats.org/officeDocument/2006/relationships/slideLayout" Target="../slideLayouts/slideLayout133.xml"/><Relationship Id="rId56" Type="http://schemas.openxmlformats.org/officeDocument/2006/relationships/slideLayout" Target="../slideLayouts/slideLayout141.xml"/><Relationship Id="rId64" Type="http://schemas.openxmlformats.org/officeDocument/2006/relationships/slideLayout" Target="../slideLayouts/slideLayout149.xml"/><Relationship Id="rId69" Type="http://schemas.openxmlformats.org/officeDocument/2006/relationships/slideLayout" Target="../slideLayouts/slideLayout154.xml"/><Relationship Id="rId7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93.xml"/><Relationship Id="rId51" Type="http://schemas.openxmlformats.org/officeDocument/2006/relationships/slideLayout" Target="../slideLayouts/slideLayout136.xml"/><Relationship Id="rId72" Type="http://schemas.openxmlformats.org/officeDocument/2006/relationships/slideLayout" Target="../slideLayouts/slideLayout157.xml"/><Relationship Id="rId80" Type="http://schemas.openxmlformats.org/officeDocument/2006/relationships/slideLayout" Target="../slideLayouts/slideLayout165.xml"/><Relationship Id="rId85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46" Type="http://schemas.openxmlformats.org/officeDocument/2006/relationships/slideLayout" Target="../slideLayouts/slideLayout131.xml"/><Relationship Id="rId59" Type="http://schemas.openxmlformats.org/officeDocument/2006/relationships/slideLayout" Target="../slideLayouts/slideLayout144.xml"/><Relationship Id="rId67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05.xml"/><Relationship Id="rId41" Type="http://schemas.openxmlformats.org/officeDocument/2006/relationships/slideLayout" Target="../slideLayouts/slideLayout126.xml"/><Relationship Id="rId54" Type="http://schemas.openxmlformats.org/officeDocument/2006/relationships/slideLayout" Target="../slideLayouts/slideLayout139.xml"/><Relationship Id="rId62" Type="http://schemas.openxmlformats.org/officeDocument/2006/relationships/slideLayout" Target="../slideLayouts/slideLayout147.xml"/><Relationship Id="rId70" Type="http://schemas.openxmlformats.org/officeDocument/2006/relationships/slideLayout" Target="../slideLayouts/slideLayout155.xml"/><Relationship Id="rId75" Type="http://schemas.openxmlformats.org/officeDocument/2006/relationships/slideLayout" Target="../slideLayouts/slideLayout160.xml"/><Relationship Id="rId83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49" Type="http://schemas.openxmlformats.org/officeDocument/2006/relationships/slideLayout" Target="../slideLayouts/slideLayout134.xml"/><Relationship Id="rId57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16.xml"/><Relationship Id="rId44" Type="http://schemas.openxmlformats.org/officeDocument/2006/relationships/slideLayout" Target="../slideLayouts/slideLayout129.xml"/><Relationship Id="rId52" Type="http://schemas.openxmlformats.org/officeDocument/2006/relationships/slideLayout" Target="../slideLayouts/slideLayout137.xml"/><Relationship Id="rId60" Type="http://schemas.openxmlformats.org/officeDocument/2006/relationships/slideLayout" Target="../slideLayouts/slideLayout145.xml"/><Relationship Id="rId65" Type="http://schemas.openxmlformats.org/officeDocument/2006/relationships/slideLayout" Target="../slideLayouts/slideLayout150.xml"/><Relationship Id="rId73" Type="http://schemas.openxmlformats.org/officeDocument/2006/relationships/slideLayout" Target="../slideLayouts/slideLayout158.xml"/><Relationship Id="rId78" Type="http://schemas.openxmlformats.org/officeDocument/2006/relationships/slideLayout" Target="../slideLayouts/slideLayout163.xml"/><Relationship Id="rId81" Type="http://schemas.openxmlformats.org/officeDocument/2006/relationships/slideLayout" Target="../slideLayouts/slideLayout166.xml"/><Relationship Id="rId86" Type="http://schemas.openxmlformats.org/officeDocument/2006/relationships/theme" Target="../theme/theme2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9" Type="http://schemas.openxmlformats.org/officeDocument/2006/relationships/slideLayout" Target="../slideLayouts/slideLayout124.xml"/><Relationship Id="rId34" Type="http://schemas.openxmlformats.org/officeDocument/2006/relationships/slideLayout" Target="../slideLayouts/slideLayout119.xml"/><Relationship Id="rId50" Type="http://schemas.openxmlformats.org/officeDocument/2006/relationships/slideLayout" Target="../slideLayouts/slideLayout135.xml"/><Relationship Id="rId55" Type="http://schemas.openxmlformats.org/officeDocument/2006/relationships/slideLayout" Target="../slideLayouts/slideLayout140.xml"/><Relationship Id="rId7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92.xml"/><Relationship Id="rId7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09.xml"/><Relationship Id="rId40" Type="http://schemas.openxmlformats.org/officeDocument/2006/relationships/slideLayout" Target="../slideLayouts/slideLayout125.xml"/><Relationship Id="rId45" Type="http://schemas.openxmlformats.org/officeDocument/2006/relationships/slideLayout" Target="../slideLayouts/slideLayout130.xml"/><Relationship Id="rId66" Type="http://schemas.openxmlformats.org/officeDocument/2006/relationships/slideLayout" Target="../slideLayouts/slideLayout151.xml"/><Relationship Id="rId87" Type="http://schemas.openxmlformats.org/officeDocument/2006/relationships/image" Target="../media/image1.emf"/><Relationship Id="rId61" Type="http://schemas.openxmlformats.org/officeDocument/2006/relationships/slideLayout" Target="../slideLayouts/slideLayout146.xml"/><Relationship Id="rId82" Type="http://schemas.openxmlformats.org/officeDocument/2006/relationships/slideLayout" Target="../slideLayouts/slideLayout16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191.xml"/><Relationship Id="rId42" Type="http://schemas.openxmlformats.org/officeDocument/2006/relationships/slideLayout" Target="../slideLayouts/slideLayout212.xml"/><Relationship Id="rId47" Type="http://schemas.openxmlformats.org/officeDocument/2006/relationships/slideLayout" Target="../slideLayouts/slideLayout217.xml"/><Relationship Id="rId63" Type="http://schemas.openxmlformats.org/officeDocument/2006/relationships/slideLayout" Target="../slideLayouts/slideLayout233.xml"/><Relationship Id="rId68" Type="http://schemas.openxmlformats.org/officeDocument/2006/relationships/slideLayout" Target="../slideLayouts/slideLayout238.xml"/><Relationship Id="rId84" Type="http://schemas.openxmlformats.org/officeDocument/2006/relationships/slideLayout" Target="../slideLayouts/slideLayout254.xml"/><Relationship Id="rId89" Type="http://schemas.openxmlformats.org/officeDocument/2006/relationships/image" Target="../media/image1.emf"/><Relationship Id="rId1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81.xml"/><Relationship Id="rId32" Type="http://schemas.openxmlformats.org/officeDocument/2006/relationships/slideLayout" Target="../slideLayouts/slideLayout202.xml"/><Relationship Id="rId37" Type="http://schemas.openxmlformats.org/officeDocument/2006/relationships/slideLayout" Target="../slideLayouts/slideLayout207.xml"/><Relationship Id="rId53" Type="http://schemas.openxmlformats.org/officeDocument/2006/relationships/slideLayout" Target="../slideLayouts/slideLayout223.xml"/><Relationship Id="rId58" Type="http://schemas.openxmlformats.org/officeDocument/2006/relationships/slideLayout" Target="../slideLayouts/slideLayout228.xml"/><Relationship Id="rId74" Type="http://schemas.openxmlformats.org/officeDocument/2006/relationships/slideLayout" Target="../slideLayouts/slideLayout244.xml"/><Relationship Id="rId79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4.xml"/><Relationship Id="rId22" Type="http://schemas.openxmlformats.org/officeDocument/2006/relationships/slideLayout" Target="../slideLayouts/slideLayout192.xml"/><Relationship Id="rId27" Type="http://schemas.openxmlformats.org/officeDocument/2006/relationships/slideLayout" Target="../slideLayouts/slideLayout197.xml"/><Relationship Id="rId30" Type="http://schemas.openxmlformats.org/officeDocument/2006/relationships/slideLayout" Target="../slideLayouts/slideLayout200.xml"/><Relationship Id="rId35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213.xml"/><Relationship Id="rId48" Type="http://schemas.openxmlformats.org/officeDocument/2006/relationships/slideLayout" Target="../slideLayouts/slideLayout218.xml"/><Relationship Id="rId56" Type="http://schemas.openxmlformats.org/officeDocument/2006/relationships/slideLayout" Target="../slideLayouts/slideLayout226.xml"/><Relationship Id="rId64" Type="http://schemas.openxmlformats.org/officeDocument/2006/relationships/slideLayout" Target="../slideLayouts/slideLayout234.xml"/><Relationship Id="rId69" Type="http://schemas.openxmlformats.org/officeDocument/2006/relationships/slideLayout" Target="../slideLayouts/slideLayout239.xml"/><Relationship Id="rId77" Type="http://schemas.openxmlformats.org/officeDocument/2006/relationships/slideLayout" Target="../slideLayouts/slideLayout247.xml"/><Relationship Id="rId8" Type="http://schemas.openxmlformats.org/officeDocument/2006/relationships/slideLayout" Target="../slideLayouts/slideLayout178.xml"/><Relationship Id="rId51" Type="http://schemas.openxmlformats.org/officeDocument/2006/relationships/slideLayout" Target="../slideLayouts/slideLayout221.xml"/><Relationship Id="rId72" Type="http://schemas.openxmlformats.org/officeDocument/2006/relationships/slideLayout" Target="../slideLayouts/slideLayout242.xml"/><Relationship Id="rId80" Type="http://schemas.openxmlformats.org/officeDocument/2006/relationships/slideLayout" Target="../slideLayouts/slideLayout250.xml"/><Relationship Id="rId85" Type="http://schemas.openxmlformats.org/officeDocument/2006/relationships/theme" Target="../theme/theme3.xml"/><Relationship Id="rId3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5" Type="http://schemas.openxmlformats.org/officeDocument/2006/relationships/slideLayout" Target="../slideLayouts/slideLayout195.xml"/><Relationship Id="rId33" Type="http://schemas.openxmlformats.org/officeDocument/2006/relationships/slideLayout" Target="../slideLayouts/slideLayout203.xml"/><Relationship Id="rId38" Type="http://schemas.openxmlformats.org/officeDocument/2006/relationships/slideLayout" Target="../slideLayouts/slideLayout208.xml"/><Relationship Id="rId46" Type="http://schemas.openxmlformats.org/officeDocument/2006/relationships/slideLayout" Target="../slideLayouts/slideLayout216.xml"/><Relationship Id="rId59" Type="http://schemas.openxmlformats.org/officeDocument/2006/relationships/slideLayout" Target="../slideLayouts/slideLayout229.xml"/><Relationship Id="rId67" Type="http://schemas.openxmlformats.org/officeDocument/2006/relationships/slideLayout" Target="../slideLayouts/slideLayout237.xml"/><Relationship Id="rId20" Type="http://schemas.openxmlformats.org/officeDocument/2006/relationships/slideLayout" Target="../slideLayouts/slideLayout190.xml"/><Relationship Id="rId41" Type="http://schemas.openxmlformats.org/officeDocument/2006/relationships/slideLayout" Target="../slideLayouts/slideLayout211.xml"/><Relationship Id="rId54" Type="http://schemas.openxmlformats.org/officeDocument/2006/relationships/slideLayout" Target="../slideLayouts/slideLayout224.xml"/><Relationship Id="rId62" Type="http://schemas.openxmlformats.org/officeDocument/2006/relationships/slideLayout" Target="../slideLayouts/slideLayout232.xml"/><Relationship Id="rId70" Type="http://schemas.openxmlformats.org/officeDocument/2006/relationships/slideLayout" Target="../slideLayouts/slideLayout240.xml"/><Relationship Id="rId75" Type="http://schemas.openxmlformats.org/officeDocument/2006/relationships/slideLayout" Target="../slideLayouts/slideLayout245.xml"/><Relationship Id="rId83" Type="http://schemas.openxmlformats.org/officeDocument/2006/relationships/slideLayout" Target="../slideLayouts/slideLayout253.xml"/><Relationship Id="rId88" Type="http://schemas.openxmlformats.org/officeDocument/2006/relationships/image" Target="../media/image8.emf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5.xml"/><Relationship Id="rId23" Type="http://schemas.openxmlformats.org/officeDocument/2006/relationships/slideLayout" Target="../slideLayouts/slideLayout193.xml"/><Relationship Id="rId28" Type="http://schemas.openxmlformats.org/officeDocument/2006/relationships/slideLayout" Target="../slideLayouts/slideLayout198.xml"/><Relationship Id="rId36" Type="http://schemas.openxmlformats.org/officeDocument/2006/relationships/slideLayout" Target="../slideLayouts/slideLayout206.xml"/><Relationship Id="rId49" Type="http://schemas.openxmlformats.org/officeDocument/2006/relationships/slideLayout" Target="../slideLayouts/slideLayout219.xml"/><Relationship Id="rId57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180.xml"/><Relationship Id="rId31" Type="http://schemas.openxmlformats.org/officeDocument/2006/relationships/slideLayout" Target="../slideLayouts/slideLayout201.xml"/><Relationship Id="rId44" Type="http://schemas.openxmlformats.org/officeDocument/2006/relationships/slideLayout" Target="../slideLayouts/slideLayout214.xml"/><Relationship Id="rId52" Type="http://schemas.openxmlformats.org/officeDocument/2006/relationships/slideLayout" Target="../slideLayouts/slideLayout222.xml"/><Relationship Id="rId60" Type="http://schemas.openxmlformats.org/officeDocument/2006/relationships/slideLayout" Target="../slideLayouts/slideLayout230.xml"/><Relationship Id="rId65" Type="http://schemas.openxmlformats.org/officeDocument/2006/relationships/slideLayout" Target="../slideLayouts/slideLayout235.xml"/><Relationship Id="rId73" Type="http://schemas.openxmlformats.org/officeDocument/2006/relationships/slideLayout" Target="../slideLayouts/slideLayout243.xml"/><Relationship Id="rId78" Type="http://schemas.openxmlformats.org/officeDocument/2006/relationships/slideLayout" Target="../slideLayouts/slideLayout248.xml"/><Relationship Id="rId81" Type="http://schemas.openxmlformats.org/officeDocument/2006/relationships/slideLayout" Target="../slideLayouts/slideLayout251.xml"/><Relationship Id="rId86" Type="http://schemas.openxmlformats.org/officeDocument/2006/relationships/tags" Target="../tags/tag3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3.xml"/><Relationship Id="rId18" Type="http://schemas.openxmlformats.org/officeDocument/2006/relationships/slideLayout" Target="../slideLayouts/slideLayout188.xml"/><Relationship Id="rId39" Type="http://schemas.openxmlformats.org/officeDocument/2006/relationships/slideLayout" Target="../slideLayouts/slideLayout209.xml"/><Relationship Id="rId34" Type="http://schemas.openxmlformats.org/officeDocument/2006/relationships/slideLayout" Target="../slideLayouts/slideLayout204.xml"/><Relationship Id="rId50" Type="http://schemas.openxmlformats.org/officeDocument/2006/relationships/slideLayout" Target="../slideLayouts/slideLayout220.xml"/><Relationship Id="rId55" Type="http://schemas.openxmlformats.org/officeDocument/2006/relationships/slideLayout" Target="../slideLayouts/slideLayout225.xml"/><Relationship Id="rId76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177.xml"/><Relationship Id="rId71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172.xml"/><Relationship Id="rId29" Type="http://schemas.openxmlformats.org/officeDocument/2006/relationships/slideLayout" Target="../slideLayouts/slideLayout199.xml"/><Relationship Id="rId24" Type="http://schemas.openxmlformats.org/officeDocument/2006/relationships/slideLayout" Target="../slideLayouts/slideLayout194.xml"/><Relationship Id="rId40" Type="http://schemas.openxmlformats.org/officeDocument/2006/relationships/slideLayout" Target="../slideLayouts/slideLayout210.xml"/><Relationship Id="rId45" Type="http://schemas.openxmlformats.org/officeDocument/2006/relationships/slideLayout" Target="../slideLayouts/slideLayout215.xml"/><Relationship Id="rId66" Type="http://schemas.openxmlformats.org/officeDocument/2006/relationships/slideLayout" Target="../slideLayouts/slideLayout236.xml"/><Relationship Id="rId87" Type="http://schemas.openxmlformats.org/officeDocument/2006/relationships/oleObject" Target="../embeddings/oleObject3.bin"/><Relationship Id="rId61" Type="http://schemas.openxmlformats.org/officeDocument/2006/relationships/slideLayout" Target="../slideLayouts/slideLayout231.xml"/><Relationship Id="rId82" Type="http://schemas.openxmlformats.org/officeDocument/2006/relationships/slideLayout" Target="../slideLayouts/slideLayout252.xml"/><Relationship Id="rId19" Type="http://schemas.openxmlformats.org/officeDocument/2006/relationships/slideLayout" Target="../slideLayouts/slideLayout1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D1497-6F44-103D-DFB7-22FCE5D0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59" y="212725"/>
            <a:ext cx="10844029" cy="98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95452-8902-12A0-DB05-9692F360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59" y="1673225"/>
            <a:ext cx="1084402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2E0D4-AE2A-E012-1B36-C2D5F5FFE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6945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C64BD-2341-3634-8C41-95E92CAEC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8308" y="6356350"/>
            <a:ext cx="405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CDB86E-1109-D0FD-D7FC-C8DF842ABFB7}"/>
              </a:ext>
            </a:extLst>
          </p:cNvPr>
          <p:cNvPicPr>
            <a:picLocks noChangeAspect="1"/>
          </p:cNvPicPr>
          <p:nvPr userDrawn="1"/>
        </p:nvPicPr>
        <p:blipFill>
          <a:blip r:embed="rId8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59" y="6222879"/>
            <a:ext cx="891432" cy="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2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49" r:id="rId2"/>
    <p:sldLayoutId id="2147483662" r:id="rId3"/>
    <p:sldLayoutId id="2147483723" r:id="rId4"/>
    <p:sldLayoutId id="2147483650" r:id="rId5"/>
    <p:sldLayoutId id="2147483702" r:id="rId6"/>
    <p:sldLayoutId id="2147483703" r:id="rId7"/>
    <p:sldLayoutId id="2147483705" r:id="rId8"/>
    <p:sldLayoutId id="2147483704" r:id="rId9"/>
    <p:sldLayoutId id="2147483725" r:id="rId10"/>
    <p:sldLayoutId id="2147483706" r:id="rId11"/>
    <p:sldLayoutId id="2147483667" r:id="rId12"/>
    <p:sldLayoutId id="2147483707" r:id="rId13"/>
    <p:sldLayoutId id="2147483708" r:id="rId14"/>
    <p:sldLayoutId id="2147483709" r:id="rId15"/>
    <p:sldLayoutId id="2147483653" r:id="rId16"/>
    <p:sldLayoutId id="2147483710" r:id="rId17"/>
    <p:sldLayoutId id="2147483711" r:id="rId18"/>
    <p:sldLayoutId id="2147483712" r:id="rId19"/>
    <p:sldLayoutId id="2147483713" r:id="rId20"/>
    <p:sldLayoutId id="2147483724" r:id="rId21"/>
    <p:sldLayoutId id="2147483762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3" r:id="rId28"/>
    <p:sldLayoutId id="2147483661" r:id="rId29"/>
    <p:sldLayoutId id="2147483698" r:id="rId30"/>
    <p:sldLayoutId id="2147483699" r:id="rId31"/>
    <p:sldLayoutId id="2147483700" r:id="rId32"/>
    <p:sldLayoutId id="2147483701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726" r:id="rId39"/>
    <p:sldLayoutId id="2147483737" r:id="rId40"/>
    <p:sldLayoutId id="2147483741" r:id="rId41"/>
    <p:sldLayoutId id="2147483742" r:id="rId42"/>
    <p:sldLayoutId id="2147483743" r:id="rId43"/>
    <p:sldLayoutId id="2147483744" r:id="rId44"/>
    <p:sldLayoutId id="2147483738" r:id="rId45"/>
    <p:sldLayoutId id="2147483745" r:id="rId46"/>
    <p:sldLayoutId id="2147483746" r:id="rId47"/>
    <p:sldLayoutId id="2147483747" r:id="rId48"/>
    <p:sldLayoutId id="2147483748" r:id="rId49"/>
    <p:sldLayoutId id="2147483739" r:id="rId50"/>
    <p:sldLayoutId id="2147483749" r:id="rId51"/>
    <p:sldLayoutId id="2147483750" r:id="rId52"/>
    <p:sldLayoutId id="2147483751" r:id="rId53"/>
    <p:sldLayoutId id="2147483752" r:id="rId54"/>
    <p:sldLayoutId id="2147483740" r:id="rId55"/>
    <p:sldLayoutId id="2147483753" r:id="rId56"/>
    <p:sldLayoutId id="2147483754" r:id="rId57"/>
    <p:sldLayoutId id="2147483756" r:id="rId58"/>
    <p:sldLayoutId id="2147483755" r:id="rId59"/>
    <p:sldLayoutId id="2147483697" r:id="rId60"/>
    <p:sldLayoutId id="2147483714" r:id="rId61"/>
    <p:sldLayoutId id="2147483715" r:id="rId62"/>
    <p:sldLayoutId id="2147483716" r:id="rId63"/>
    <p:sldLayoutId id="2147483717" r:id="rId64"/>
    <p:sldLayoutId id="2147483669" r:id="rId65"/>
    <p:sldLayoutId id="2147483718" r:id="rId66"/>
    <p:sldLayoutId id="2147483719" r:id="rId67"/>
    <p:sldLayoutId id="2147483720" r:id="rId68"/>
    <p:sldLayoutId id="2147483721" r:id="rId69"/>
    <p:sldLayoutId id="2147483727" r:id="rId70"/>
    <p:sldLayoutId id="2147483728" r:id="rId71"/>
    <p:sldLayoutId id="2147483729" r:id="rId72"/>
    <p:sldLayoutId id="2147483730" r:id="rId73"/>
    <p:sldLayoutId id="2147483731" r:id="rId74"/>
    <p:sldLayoutId id="2147483732" r:id="rId75"/>
    <p:sldLayoutId id="2147483733" r:id="rId76"/>
    <p:sldLayoutId id="2147483734" r:id="rId77"/>
    <p:sldLayoutId id="2147483735" r:id="rId78"/>
    <p:sldLayoutId id="2147483736" r:id="rId79"/>
    <p:sldLayoutId id="2147483670" r:id="rId80"/>
    <p:sldLayoutId id="2147483769" r:id="rId81"/>
    <p:sldLayoutId id="2147483771" r:id="rId82"/>
    <p:sldLayoutId id="2147483772" r:id="rId83"/>
    <p:sldLayoutId id="2147483869" r:id="rId84"/>
    <p:sldLayoutId id="2147483870" r:id="rId8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0188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1963" indent="-223838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7388" indent="-231775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9163" indent="-231775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D1497-6F44-103D-DFB7-22FCE5D0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42" y="212726"/>
            <a:ext cx="11383716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95452-8902-12A0-DB05-9692F360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142" y="1243914"/>
            <a:ext cx="11383716" cy="4780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C64BD-2341-3634-8C41-95E92CAEC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78" y="6356350"/>
            <a:ext cx="4054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E32AE-5BA0-C81D-9EE6-65DA2B71D2BB}"/>
              </a:ext>
            </a:extLst>
          </p:cNvPr>
          <p:cNvPicPr>
            <a:picLocks noChangeAspect="1"/>
          </p:cNvPicPr>
          <p:nvPr userDrawn="1"/>
        </p:nvPicPr>
        <p:blipFill>
          <a:blip r:embed="rId8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42" y="6337401"/>
            <a:ext cx="891432" cy="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  <p:sldLayoutId id="2147483895" r:id="rId22"/>
    <p:sldLayoutId id="2147483896" r:id="rId23"/>
    <p:sldLayoutId id="2147483897" r:id="rId24"/>
    <p:sldLayoutId id="2147483898" r:id="rId25"/>
    <p:sldLayoutId id="2147483899" r:id="rId26"/>
    <p:sldLayoutId id="2147483900" r:id="rId27"/>
    <p:sldLayoutId id="2147483901" r:id="rId28"/>
    <p:sldLayoutId id="2147483902" r:id="rId29"/>
    <p:sldLayoutId id="2147483903" r:id="rId30"/>
    <p:sldLayoutId id="2147483904" r:id="rId31"/>
    <p:sldLayoutId id="2147483905" r:id="rId32"/>
    <p:sldLayoutId id="2147483906" r:id="rId33"/>
    <p:sldLayoutId id="2147483907" r:id="rId34"/>
    <p:sldLayoutId id="2147483908" r:id="rId35"/>
    <p:sldLayoutId id="2147483909" r:id="rId36"/>
    <p:sldLayoutId id="2147483910" r:id="rId37"/>
    <p:sldLayoutId id="2147483911" r:id="rId38"/>
    <p:sldLayoutId id="2147483912" r:id="rId39"/>
    <p:sldLayoutId id="2147483913" r:id="rId40"/>
    <p:sldLayoutId id="2147483914" r:id="rId41"/>
    <p:sldLayoutId id="2147483915" r:id="rId42"/>
    <p:sldLayoutId id="2147483916" r:id="rId43"/>
    <p:sldLayoutId id="2147483917" r:id="rId44"/>
    <p:sldLayoutId id="2147483918" r:id="rId45"/>
    <p:sldLayoutId id="2147483919" r:id="rId46"/>
    <p:sldLayoutId id="2147483920" r:id="rId47"/>
    <p:sldLayoutId id="2147483921" r:id="rId48"/>
    <p:sldLayoutId id="2147483922" r:id="rId49"/>
    <p:sldLayoutId id="2147483923" r:id="rId50"/>
    <p:sldLayoutId id="2147483924" r:id="rId51"/>
    <p:sldLayoutId id="2147483925" r:id="rId52"/>
    <p:sldLayoutId id="2147483926" r:id="rId53"/>
    <p:sldLayoutId id="2147483927" r:id="rId54"/>
    <p:sldLayoutId id="2147483928" r:id="rId55"/>
    <p:sldLayoutId id="2147483929" r:id="rId56"/>
    <p:sldLayoutId id="2147483930" r:id="rId57"/>
    <p:sldLayoutId id="2147483931" r:id="rId58"/>
    <p:sldLayoutId id="2147483932" r:id="rId59"/>
    <p:sldLayoutId id="2147483933" r:id="rId60"/>
    <p:sldLayoutId id="2147483934" r:id="rId61"/>
    <p:sldLayoutId id="2147483935" r:id="rId62"/>
    <p:sldLayoutId id="2147483936" r:id="rId63"/>
    <p:sldLayoutId id="2147483937" r:id="rId64"/>
    <p:sldLayoutId id="2147483938" r:id="rId65"/>
    <p:sldLayoutId id="2147483939" r:id="rId66"/>
    <p:sldLayoutId id="2147483940" r:id="rId67"/>
    <p:sldLayoutId id="2147483941" r:id="rId68"/>
    <p:sldLayoutId id="2147483942" r:id="rId69"/>
    <p:sldLayoutId id="2147483943" r:id="rId70"/>
    <p:sldLayoutId id="2147483944" r:id="rId71"/>
    <p:sldLayoutId id="2147483945" r:id="rId72"/>
    <p:sldLayoutId id="2147483946" r:id="rId73"/>
    <p:sldLayoutId id="2147483947" r:id="rId74"/>
    <p:sldLayoutId id="2147483948" r:id="rId75"/>
    <p:sldLayoutId id="2147483949" r:id="rId76"/>
    <p:sldLayoutId id="2147483950" r:id="rId77"/>
    <p:sldLayoutId id="2147483951" r:id="rId78"/>
    <p:sldLayoutId id="2147483952" r:id="rId79"/>
    <p:sldLayoutId id="2147483953" r:id="rId80"/>
    <p:sldLayoutId id="2147483954" r:id="rId81"/>
    <p:sldLayoutId id="2147483955" r:id="rId82"/>
    <p:sldLayoutId id="2147483956" r:id="rId83"/>
    <p:sldLayoutId id="2147483957" r:id="rId84"/>
    <p:sldLayoutId id="2147483958" r:id="rId8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i="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600"/>
        </a:spcBef>
        <a:buClrTx/>
        <a:buFont typeface="Wingdings" pitchFamily="2" charset="2"/>
        <a:buChar char="§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900" indent="-155575" algn="l" defTabSz="914400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System Font Regular"/>
        <a:buChar char="–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5938" indent="-173038" algn="l" defTabSz="914400" rtl="0" eaLnBrk="1" latinLnBrk="0" hangingPunct="1">
        <a:lnSpc>
          <a:spcPct val="100000"/>
        </a:lnSpc>
        <a:spcBef>
          <a:spcPts val="600"/>
        </a:spcBef>
        <a:buClrTx/>
        <a:buFont typeface=".Hiragino Kaku Gothic Interface W3"/>
        <a:buChar char="▫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87388" indent="-17145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m Font Regular"/>
        <a:buChar char="–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656660B-AE76-83E3-787B-8064A7E953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6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7" imgW="7772400" imgH="10058400" progId="TCLayout.ActiveDocument.1">
                  <p:embed/>
                </p:oleObj>
              </mc:Choice>
              <mc:Fallback>
                <p:oleObj name="think-cell Slide" r:id="rId87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56660B-AE76-83E3-787B-8064A7E95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D1497-6F44-103D-DFB7-22FCE5D0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27312"/>
            <a:ext cx="11290018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95452-8902-12A0-DB05-9692F360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840" y="1243914"/>
            <a:ext cx="11290018" cy="4780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C64BD-2341-3634-8C41-95E92CAEC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378" y="6356350"/>
            <a:ext cx="4054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CE818-7367-6A4C-AA8A-8ACF11B152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EF2F3-D1DA-F511-FFA7-4AD4C2B879B5}"/>
              </a:ext>
            </a:extLst>
          </p:cNvPr>
          <p:cNvPicPr>
            <a:picLocks noChangeAspect="1"/>
          </p:cNvPicPr>
          <p:nvPr userDrawn="1"/>
        </p:nvPicPr>
        <p:blipFill>
          <a:blip r:embed="rId8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40" y="6337401"/>
            <a:ext cx="891432" cy="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9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  <p:sldLayoutId id="2147483978" r:id="rId19"/>
    <p:sldLayoutId id="2147483979" r:id="rId20"/>
    <p:sldLayoutId id="2147483980" r:id="rId21"/>
    <p:sldLayoutId id="2147483981" r:id="rId22"/>
    <p:sldLayoutId id="2147483982" r:id="rId23"/>
    <p:sldLayoutId id="2147483983" r:id="rId24"/>
    <p:sldLayoutId id="2147483984" r:id="rId25"/>
    <p:sldLayoutId id="2147483985" r:id="rId26"/>
    <p:sldLayoutId id="2147483986" r:id="rId27"/>
    <p:sldLayoutId id="2147483987" r:id="rId28"/>
    <p:sldLayoutId id="2147483988" r:id="rId29"/>
    <p:sldLayoutId id="2147483989" r:id="rId30"/>
    <p:sldLayoutId id="2147483990" r:id="rId31"/>
    <p:sldLayoutId id="2147483991" r:id="rId32"/>
    <p:sldLayoutId id="2147483992" r:id="rId33"/>
    <p:sldLayoutId id="2147483993" r:id="rId34"/>
    <p:sldLayoutId id="2147483994" r:id="rId35"/>
    <p:sldLayoutId id="2147483995" r:id="rId36"/>
    <p:sldLayoutId id="2147483996" r:id="rId37"/>
    <p:sldLayoutId id="2147483997" r:id="rId38"/>
    <p:sldLayoutId id="2147483998" r:id="rId39"/>
    <p:sldLayoutId id="2147483999" r:id="rId40"/>
    <p:sldLayoutId id="2147484000" r:id="rId41"/>
    <p:sldLayoutId id="2147484001" r:id="rId42"/>
    <p:sldLayoutId id="2147484002" r:id="rId43"/>
    <p:sldLayoutId id="2147484003" r:id="rId44"/>
    <p:sldLayoutId id="2147484004" r:id="rId45"/>
    <p:sldLayoutId id="2147484005" r:id="rId46"/>
    <p:sldLayoutId id="2147484006" r:id="rId47"/>
    <p:sldLayoutId id="2147484007" r:id="rId48"/>
    <p:sldLayoutId id="2147484008" r:id="rId49"/>
    <p:sldLayoutId id="2147484009" r:id="rId50"/>
    <p:sldLayoutId id="2147484010" r:id="rId51"/>
    <p:sldLayoutId id="2147484011" r:id="rId52"/>
    <p:sldLayoutId id="2147484012" r:id="rId53"/>
    <p:sldLayoutId id="2147484013" r:id="rId54"/>
    <p:sldLayoutId id="2147484014" r:id="rId55"/>
    <p:sldLayoutId id="2147484015" r:id="rId56"/>
    <p:sldLayoutId id="2147484016" r:id="rId57"/>
    <p:sldLayoutId id="2147484017" r:id="rId58"/>
    <p:sldLayoutId id="2147484018" r:id="rId59"/>
    <p:sldLayoutId id="2147484019" r:id="rId60"/>
    <p:sldLayoutId id="2147484020" r:id="rId61"/>
    <p:sldLayoutId id="2147484021" r:id="rId62"/>
    <p:sldLayoutId id="2147484022" r:id="rId63"/>
    <p:sldLayoutId id="2147484023" r:id="rId64"/>
    <p:sldLayoutId id="2147484024" r:id="rId65"/>
    <p:sldLayoutId id="2147484025" r:id="rId66"/>
    <p:sldLayoutId id="2147484026" r:id="rId67"/>
    <p:sldLayoutId id="2147484027" r:id="rId68"/>
    <p:sldLayoutId id="2147484028" r:id="rId69"/>
    <p:sldLayoutId id="2147484029" r:id="rId70"/>
    <p:sldLayoutId id="2147484030" r:id="rId71"/>
    <p:sldLayoutId id="2147484031" r:id="rId72"/>
    <p:sldLayoutId id="2147484032" r:id="rId73"/>
    <p:sldLayoutId id="2147484033" r:id="rId74"/>
    <p:sldLayoutId id="2147484034" r:id="rId75"/>
    <p:sldLayoutId id="2147484035" r:id="rId76"/>
    <p:sldLayoutId id="2147484036" r:id="rId77"/>
    <p:sldLayoutId id="2147484037" r:id="rId78"/>
    <p:sldLayoutId id="2147484038" r:id="rId79"/>
    <p:sldLayoutId id="2147484039" r:id="rId80"/>
    <p:sldLayoutId id="2147484040" r:id="rId81"/>
    <p:sldLayoutId id="2147484041" r:id="rId82"/>
    <p:sldLayoutId id="2147484042" r:id="rId83"/>
    <p:sldLayoutId id="2147484043" r:id="rId8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i="0" kern="1200">
          <a:solidFill>
            <a:schemeClr val="tx1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600"/>
        </a:spcBef>
        <a:buClrTx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42900" indent="-155575" algn="l" defTabSz="914400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System Font Regular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15938" indent="-173038" algn="l" defTabSz="914400" rtl="0" eaLnBrk="1" latinLnBrk="0" hangingPunct="1">
        <a:lnSpc>
          <a:spcPct val="100000"/>
        </a:lnSpc>
        <a:spcBef>
          <a:spcPts val="600"/>
        </a:spcBef>
        <a:buClrTx/>
        <a:buFont typeface=".Hiragino Kaku Gothic Interface W3"/>
        <a:buChar char="▫"/>
        <a:tabLst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687388" indent="-17145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m Font Regular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G-ComplianceHelp@BMC.org" TargetMode="External"/><Relationship Id="rId7" Type="http://schemas.openxmlformats.org/officeDocument/2006/relationships/hyperlink" Target="mailto:Jami.Wood@bmc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ub.bmc.org/departments/compliance/research-compliance" TargetMode="External"/><Relationship Id="rId5" Type="http://schemas.openxmlformats.org/officeDocument/2006/relationships/hyperlink" Target="mailto:COI-Compliance@BMC.org" TargetMode="External"/><Relationship Id="rId4" Type="http://schemas.openxmlformats.org/officeDocument/2006/relationships/hyperlink" Target="mailto:DG-Research_Compliance@BMC.or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c.org/research/clinical-data-warehouse-cd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11.xml"/><Relationship Id="rId10" Type="http://schemas.openxmlformats.org/officeDocument/2006/relationships/slideLayout" Target="../slideLayouts/slideLayout170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0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c.org/research/clinical-data-warehouse-cdw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1.xml"/><Relationship Id="rId4" Type="http://schemas.openxmlformats.org/officeDocument/2006/relationships/hyperlink" Target="mailto:cdw@bmc.or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Asa.Lopatin@bmc.or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6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mc.org/research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1D04F-C348-4E81-DC9B-2129D549C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BMC Research Town Hall Meeting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94AC8FB-6076-B864-2921-AD7EA8A2A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0619"/>
            <a:ext cx="9144000" cy="14110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March 19th, 2024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40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3">
            <a:extLst>
              <a:ext uri="{FF2B5EF4-FFF2-40B4-BE49-F238E27FC236}">
                <a16:creationId xmlns:a16="http://schemas.microsoft.com/office/drawing/2014/main" id="{0AE04825-28F4-294A-93D5-4FD1CC463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930" y="1838543"/>
            <a:ext cx="2462594" cy="2462594"/>
          </a:xfrm>
          <a:custGeom>
            <a:avLst/>
            <a:gdLst>
              <a:gd name="T0" fmla="*/ 4478 w 8965"/>
              <a:gd name="T1" fmla="*/ 1 h 8964"/>
              <a:gd name="T2" fmla="*/ 4478 w 8965"/>
              <a:gd name="T3" fmla="*/ 1 h 8964"/>
              <a:gd name="T4" fmla="*/ 1 w 8965"/>
              <a:gd name="T5" fmla="*/ 4485 h 8964"/>
              <a:gd name="T6" fmla="*/ 1 w 8965"/>
              <a:gd name="T7" fmla="*/ 4485 h 8964"/>
              <a:gd name="T8" fmla="*/ 4485 w 8965"/>
              <a:gd name="T9" fmla="*/ 8961 h 8964"/>
              <a:gd name="T10" fmla="*/ 4485 w 8965"/>
              <a:gd name="T11" fmla="*/ 8961 h 8964"/>
              <a:gd name="T12" fmla="*/ 8962 w 8965"/>
              <a:gd name="T13" fmla="*/ 4478 h 8964"/>
              <a:gd name="T14" fmla="*/ 8962 w 8965"/>
              <a:gd name="T15" fmla="*/ 4478 h 8964"/>
              <a:gd name="T16" fmla="*/ 4478 w 8965"/>
              <a:gd name="T17" fmla="*/ 1 h 8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5" h="8964">
                <a:moveTo>
                  <a:pt x="4478" y="1"/>
                </a:moveTo>
                <a:lnTo>
                  <a:pt x="4478" y="1"/>
                </a:lnTo>
                <a:cubicBezTo>
                  <a:pt x="2005" y="3"/>
                  <a:pt x="0" y="2010"/>
                  <a:pt x="1" y="4485"/>
                </a:cubicBezTo>
                <a:lnTo>
                  <a:pt x="1" y="4485"/>
                </a:lnTo>
                <a:cubicBezTo>
                  <a:pt x="4" y="6959"/>
                  <a:pt x="2011" y="8963"/>
                  <a:pt x="4485" y="8961"/>
                </a:cubicBezTo>
                <a:lnTo>
                  <a:pt x="4485" y="8961"/>
                </a:lnTo>
                <a:cubicBezTo>
                  <a:pt x="6959" y="8959"/>
                  <a:pt x="8964" y="6952"/>
                  <a:pt x="8962" y="4478"/>
                </a:cubicBezTo>
                <a:lnTo>
                  <a:pt x="8962" y="4478"/>
                </a:lnTo>
                <a:cubicBezTo>
                  <a:pt x="8960" y="2004"/>
                  <a:pt x="6953" y="0"/>
                  <a:pt x="4478" y="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CE802363-DAB1-C04B-81C6-6A0401C4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729" y="1955036"/>
            <a:ext cx="2683815" cy="2683816"/>
          </a:xfrm>
          <a:custGeom>
            <a:avLst/>
            <a:gdLst>
              <a:gd name="connsiteX0" fmla="*/ 3577672 w 7156840"/>
              <a:gd name="connsiteY0" fmla="*/ 2477246 h 7156841"/>
              <a:gd name="connsiteX1" fmla="*/ 4679596 w 7156840"/>
              <a:gd name="connsiteY1" fmla="*/ 3578047 h 7156841"/>
              <a:gd name="connsiteX2" fmla="*/ 3577672 w 7156840"/>
              <a:gd name="connsiteY2" fmla="*/ 4679596 h 7156841"/>
              <a:gd name="connsiteX3" fmla="*/ 2477246 w 7156840"/>
              <a:gd name="connsiteY3" fmla="*/ 3578047 h 7156841"/>
              <a:gd name="connsiteX4" fmla="*/ 3577672 w 7156840"/>
              <a:gd name="connsiteY4" fmla="*/ 2477246 h 7156841"/>
              <a:gd name="connsiteX5" fmla="*/ 3577765 w 7156840"/>
              <a:gd name="connsiteY5" fmla="*/ 1863652 h 7156841"/>
              <a:gd name="connsiteX6" fmla="*/ 2170799 w 7156840"/>
              <a:gd name="connsiteY6" fmla="*/ 2600580 h 7156841"/>
              <a:gd name="connsiteX7" fmla="*/ 2098629 w 7156840"/>
              <a:gd name="connsiteY7" fmla="*/ 2712632 h 7156841"/>
              <a:gd name="connsiteX8" fmla="*/ 1863562 w 7156840"/>
              <a:gd name="connsiteY8" fmla="*/ 3578109 h 7156841"/>
              <a:gd name="connsiteX9" fmla="*/ 2073885 w 7156840"/>
              <a:gd name="connsiteY9" fmla="*/ 4400965 h 7156841"/>
              <a:gd name="connsiteX10" fmla="*/ 2142618 w 7156840"/>
              <a:gd name="connsiteY10" fmla="*/ 4515079 h 7156841"/>
              <a:gd name="connsiteX11" fmla="*/ 3577765 w 7156840"/>
              <a:gd name="connsiteY11" fmla="*/ 5293939 h 7156841"/>
              <a:gd name="connsiteX12" fmla="*/ 5001227 w 7156840"/>
              <a:gd name="connsiteY12" fmla="*/ 4535014 h 7156841"/>
              <a:gd name="connsiteX13" fmla="*/ 5070648 w 7156840"/>
              <a:gd name="connsiteY13" fmla="*/ 4421588 h 7156841"/>
              <a:gd name="connsiteX14" fmla="*/ 5293343 w 7156840"/>
              <a:gd name="connsiteY14" fmla="*/ 3578109 h 7156841"/>
              <a:gd name="connsiteX15" fmla="*/ 5050028 w 7156840"/>
              <a:gd name="connsiteY15" fmla="*/ 2699570 h 7156841"/>
              <a:gd name="connsiteX16" fmla="*/ 4977171 w 7156840"/>
              <a:gd name="connsiteY16" fmla="*/ 2588206 h 7156841"/>
              <a:gd name="connsiteX17" fmla="*/ 3577765 w 7156840"/>
              <a:gd name="connsiteY17" fmla="*/ 1863652 h 7156841"/>
              <a:gd name="connsiteX18" fmla="*/ 3577765 w 7156840"/>
              <a:gd name="connsiteY18" fmla="*/ 1251838 h 7156841"/>
              <a:gd name="connsiteX19" fmla="*/ 5500229 w 7156840"/>
              <a:gd name="connsiteY19" fmla="*/ 2269237 h 7156841"/>
              <a:gd name="connsiteX20" fmla="*/ 5572399 w 7156840"/>
              <a:gd name="connsiteY20" fmla="*/ 2381289 h 7156841"/>
              <a:gd name="connsiteX21" fmla="*/ 5905067 w 7156840"/>
              <a:gd name="connsiteY21" fmla="*/ 3578109 h 7156841"/>
              <a:gd name="connsiteX22" fmla="*/ 5593707 w 7156840"/>
              <a:gd name="connsiteY22" fmla="*/ 4739869 h 7156841"/>
              <a:gd name="connsiteX23" fmla="*/ 5523599 w 7156840"/>
              <a:gd name="connsiteY23" fmla="*/ 4852608 h 7156841"/>
              <a:gd name="connsiteX24" fmla="*/ 3577765 w 7156840"/>
              <a:gd name="connsiteY24" fmla="*/ 5905066 h 7156841"/>
              <a:gd name="connsiteX25" fmla="*/ 1625745 w 7156840"/>
              <a:gd name="connsiteY25" fmla="*/ 4842296 h 7156841"/>
              <a:gd name="connsiteX26" fmla="*/ 1557012 w 7156840"/>
              <a:gd name="connsiteY26" fmla="*/ 4728183 h 7156841"/>
              <a:gd name="connsiteX27" fmla="*/ 1251837 w 7156840"/>
              <a:gd name="connsiteY27" fmla="*/ 3578109 h 7156841"/>
              <a:gd name="connsiteX28" fmla="*/ 1585193 w 7156840"/>
              <a:gd name="connsiteY28" fmla="*/ 2381289 h 7156841"/>
              <a:gd name="connsiteX29" fmla="*/ 1656675 w 7156840"/>
              <a:gd name="connsiteY29" fmla="*/ 2269237 h 7156841"/>
              <a:gd name="connsiteX30" fmla="*/ 3577765 w 7156840"/>
              <a:gd name="connsiteY30" fmla="*/ 1251838 h 7156841"/>
              <a:gd name="connsiteX31" fmla="*/ 3578045 w 7156840"/>
              <a:gd name="connsiteY31" fmla="*/ 666623 h 7156841"/>
              <a:gd name="connsiteX32" fmla="*/ 1167715 w 7156840"/>
              <a:gd name="connsiteY32" fmla="*/ 1948189 h 7156841"/>
              <a:gd name="connsiteX33" fmla="*/ 1089068 w 7156840"/>
              <a:gd name="connsiteY33" fmla="*/ 2069529 h 7156841"/>
              <a:gd name="connsiteX34" fmla="*/ 666623 w 7156840"/>
              <a:gd name="connsiteY34" fmla="*/ 3578046 h 7156841"/>
              <a:gd name="connsiteX35" fmla="*/ 1056860 w 7156840"/>
              <a:gd name="connsiteY35" fmla="*/ 5033382 h 7156841"/>
              <a:gd name="connsiteX36" fmla="*/ 1132511 w 7156840"/>
              <a:gd name="connsiteY36" fmla="*/ 5156970 h 7156841"/>
              <a:gd name="connsiteX37" fmla="*/ 3578045 w 7156840"/>
              <a:gd name="connsiteY37" fmla="*/ 6490218 h 7156841"/>
              <a:gd name="connsiteX38" fmla="*/ 6021333 w 7156840"/>
              <a:gd name="connsiteY38" fmla="*/ 5162962 h 7156841"/>
              <a:gd name="connsiteX39" fmla="*/ 6096983 w 7156840"/>
              <a:gd name="connsiteY39" fmla="*/ 5039375 h 7156841"/>
              <a:gd name="connsiteX40" fmla="*/ 6490217 w 7156840"/>
              <a:gd name="connsiteY40" fmla="*/ 3578046 h 7156841"/>
              <a:gd name="connsiteX41" fmla="*/ 6073015 w 7156840"/>
              <a:gd name="connsiteY41" fmla="*/ 2077768 h 7156841"/>
              <a:gd name="connsiteX42" fmla="*/ 5995117 w 7156840"/>
              <a:gd name="connsiteY42" fmla="*/ 1955679 h 7156841"/>
              <a:gd name="connsiteX43" fmla="*/ 3578045 w 7156840"/>
              <a:gd name="connsiteY43" fmla="*/ 666623 h 7156841"/>
              <a:gd name="connsiteX44" fmla="*/ 3578045 w 7156840"/>
              <a:gd name="connsiteY44" fmla="*/ 0 h 7156841"/>
              <a:gd name="connsiteX45" fmla="*/ 6564369 w 7156840"/>
              <a:gd name="connsiteY45" fmla="*/ 1608136 h 7156841"/>
              <a:gd name="connsiteX46" fmla="*/ 6641517 w 7156840"/>
              <a:gd name="connsiteY46" fmla="*/ 1730974 h 7156841"/>
              <a:gd name="connsiteX47" fmla="*/ 7156840 w 7156840"/>
              <a:gd name="connsiteY47" fmla="*/ 3578046 h 7156841"/>
              <a:gd name="connsiteX48" fmla="*/ 6666235 w 7156840"/>
              <a:gd name="connsiteY48" fmla="*/ 5385420 h 7156841"/>
              <a:gd name="connsiteX49" fmla="*/ 6590585 w 7156840"/>
              <a:gd name="connsiteY49" fmla="*/ 5509008 h 7156841"/>
              <a:gd name="connsiteX50" fmla="*/ 3578045 w 7156840"/>
              <a:gd name="connsiteY50" fmla="*/ 7156841 h 7156841"/>
              <a:gd name="connsiteX51" fmla="*/ 570001 w 7156840"/>
              <a:gd name="connsiteY51" fmla="*/ 5513502 h 7156841"/>
              <a:gd name="connsiteX52" fmla="*/ 494350 w 7156840"/>
              <a:gd name="connsiteY52" fmla="*/ 5390663 h 7156841"/>
              <a:gd name="connsiteX53" fmla="*/ 0 w 7156840"/>
              <a:gd name="connsiteY53" fmla="*/ 3578046 h 7156841"/>
              <a:gd name="connsiteX54" fmla="*/ 528805 w 7156840"/>
              <a:gd name="connsiteY54" fmla="*/ 1709253 h 7156841"/>
              <a:gd name="connsiteX55" fmla="*/ 606702 w 7156840"/>
              <a:gd name="connsiteY55" fmla="*/ 1587163 h 7156841"/>
              <a:gd name="connsiteX56" fmla="*/ 3578045 w 7156840"/>
              <a:gd name="connsiteY56" fmla="*/ 0 h 715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156840" h="7156841">
                <a:moveTo>
                  <a:pt x="3577672" y="2477246"/>
                </a:moveTo>
                <a:cubicBezTo>
                  <a:pt x="4185191" y="2477246"/>
                  <a:pt x="4679596" y="2971483"/>
                  <a:pt x="4679596" y="3578047"/>
                </a:cubicBezTo>
                <a:cubicBezTo>
                  <a:pt x="4679596" y="4185359"/>
                  <a:pt x="4185191" y="4679596"/>
                  <a:pt x="3577672" y="4679596"/>
                </a:cubicBezTo>
                <a:cubicBezTo>
                  <a:pt x="2971651" y="4679596"/>
                  <a:pt x="2477246" y="4185359"/>
                  <a:pt x="2477246" y="3578047"/>
                </a:cubicBezTo>
                <a:cubicBezTo>
                  <a:pt x="2477246" y="2971483"/>
                  <a:pt x="2971651" y="2477246"/>
                  <a:pt x="3577672" y="2477246"/>
                </a:cubicBezTo>
                <a:close/>
                <a:moveTo>
                  <a:pt x="3577765" y="1863652"/>
                </a:moveTo>
                <a:cubicBezTo>
                  <a:pt x="2996283" y="1863652"/>
                  <a:pt x="2480785" y="2155124"/>
                  <a:pt x="2170799" y="2600580"/>
                </a:cubicBezTo>
                <a:cubicBezTo>
                  <a:pt x="2145367" y="2637014"/>
                  <a:pt x="2121311" y="2674135"/>
                  <a:pt x="2098629" y="2712632"/>
                </a:cubicBezTo>
                <a:cubicBezTo>
                  <a:pt x="1949478" y="2966982"/>
                  <a:pt x="1863562" y="3263265"/>
                  <a:pt x="1863562" y="3578109"/>
                </a:cubicBezTo>
                <a:cubicBezTo>
                  <a:pt x="1863562" y="3875767"/>
                  <a:pt x="1939855" y="4156239"/>
                  <a:pt x="2073885" y="4400965"/>
                </a:cubicBezTo>
                <a:cubicBezTo>
                  <a:pt x="2095192" y="4440148"/>
                  <a:pt x="2117874" y="4477957"/>
                  <a:pt x="2142618" y="4515079"/>
                </a:cubicBezTo>
                <a:cubicBezTo>
                  <a:pt x="2449167" y="4983220"/>
                  <a:pt x="2978412" y="5293939"/>
                  <a:pt x="3577765" y="5293939"/>
                </a:cubicBezTo>
                <a:cubicBezTo>
                  <a:pt x="4170244" y="5293939"/>
                  <a:pt x="4692616" y="4992156"/>
                  <a:pt x="5001227" y="4535014"/>
                </a:cubicBezTo>
                <a:cubicBezTo>
                  <a:pt x="5025971" y="4497893"/>
                  <a:pt x="5049341" y="4460084"/>
                  <a:pt x="5070648" y="4421588"/>
                </a:cubicBezTo>
                <a:cubicBezTo>
                  <a:pt x="5212238" y="4172738"/>
                  <a:pt x="5293343" y="3884703"/>
                  <a:pt x="5293343" y="3578109"/>
                </a:cubicBezTo>
                <a:cubicBezTo>
                  <a:pt x="5293343" y="3257765"/>
                  <a:pt x="5204677" y="2957357"/>
                  <a:pt x="5050028" y="2699570"/>
                </a:cubicBezTo>
                <a:cubicBezTo>
                  <a:pt x="5027346" y="2661762"/>
                  <a:pt x="5003289" y="2623953"/>
                  <a:pt x="4977171" y="2588206"/>
                </a:cubicBezTo>
                <a:cubicBezTo>
                  <a:pt x="4666497" y="2149624"/>
                  <a:pt x="4155123" y="1863652"/>
                  <a:pt x="3577765" y="1863652"/>
                </a:cubicBezTo>
                <a:close/>
                <a:moveTo>
                  <a:pt x="3577765" y="1251838"/>
                </a:moveTo>
                <a:cubicBezTo>
                  <a:pt x="4375756" y="1251838"/>
                  <a:pt x="5080958" y="1655360"/>
                  <a:pt x="5500229" y="2269237"/>
                </a:cubicBezTo>
                <a:cubicBezTo>
                  <a:pt x="5524973" y="2305671"/>
                  <a:pt x="5549717" y="2343480"/>
                  <a:pt x="5572399" y="2381289"/>
                </a:cubicBezTo>
                <a:cubicBezTo>
                  <a:pt x="5783410" y="2731192"/>
                  <a:pt x="5905067" y="3140902"/>
                  <a:pt x="5905067" y="3578109"/>
                </a:cubicBezTo>
                <a:cubicBezTo>
                  <a:pt x="5905067" y="4001567"/>
                  <a:pt x="5790971" y="4397528"/>
                  <a:pt x="5593707" y="4739869"/>
                </a:cubicBezTo>
                <a:cubicBezTo>
                  <a:pt x="5571712" y="4778365"/>
                  <a:pt x="5548343" y="4815486"/>
                  <a:pt x="5523599" y="4852608"/>
                </a:cubicBezTo>
                <a:cubicBezTo>
                  <a:pt x="5107764" y="5486420"/>
                  <a:pt x="4390877" y="5905066"/>
                  <a:pt x="3577765" y="5905066"/>
                </a:cubicBezTo>
                <a:cubicBezTo>
                  <a:pt x="2761216" y="5905066"/>
                  <a:pt x="2041580" y="5481608"/>
                  <a:pt x="1625745" y="4842296"/>
                </a:cubicBezTo>
                <a:cubicBezTo>
                  <a:pt x="1601688" y="4805175"/>
                  <a:pt x="1579007" y="4767366"/>
                  <a:pt x="1557012" y="4728183"/>
                </a:cubicBezTo>
                <a:cubicBezTo>
                  <a:pt x="1363185" y="4389278"/>
                  <a:pt x="1251837" y="3996067"/>
                  <a:pt x="1251837" y="3578109"/>
                </a:cubicBezTo>
                <a:cubicBezTo>
                  <a:pt x="1251837" y="3140902"/>
                  <a:pt x="1373495" y="2731192"/>
                  <a:pt x="1585193" y="2381289"/>
                </a:cubicBezTo>
                <a:cubicBezTo>
                  <a:pt x="1607874" y="2343480"/>
                  <a:pt x="1631244" y="2305671"/>
                  <a:pt x="1656675" y="2269237"/>
                </a:cubicBezTo>
                <a:cubicBezTo>
                  <a:pt x="2075947" y="1655360"/>
                  <a:pt x="2781148" y="1251838"/>
                  <a:pt x="3577765" y="1251838"/>
                </a:cubicBezTo>
                <a:close/>
                <a:moveTo>
                  <a:pt x="3578045" y="666623"/>
                </a:moveTo>
                <a:cubicBezTo>
                  <a:pt x="2576612" y="666623"/>
                  <a:pt x="1691276" y="1175205"/>
                  <a:pt x="1167715" y="1948189"/>
                </a:cubicBezTo>
                <a:cubicBezTo>
                  <a:pt x="1140001" y="1987886"/>
                  <a:pt x="1114535" y="2028333"/>
                  <a:pt x="1089068" y="2069529"/>
                </a:cubicBezTo>
                <a:cubicBezTo>
                  <a:pt x="820921" y="2509950"/>
                  <a:pt x="666623" y="3026771"/>
                  <a:pt x="666623" y="3578046"/>
                </a:cubicBezTo>
                <a:cubicBezTo>
                  <a:pt x="666623" y="4107600"/>
                  <a:pt x="809685" y="4605695"/>
                  <a:pt x="1056860" y="5033382"/>
                </a:cubicBezTo>
                <a:cubicBezTo>
                  <a:pt x="1081578" y="5075328"/>
                  <a:pt x="1107044" y="5116524"/>
                  <a:pt x="1132511" y="5156970"/>
                </a:cubicBezTo>
                <a:cubicBezTo>
                  <a:pt x="1652327" y="5959166"/>
                  <a:pt x="2554891" y="6490218"/>
                  <a:pt x="3578045" y="6490218"/>
                </a:cubicBezTo>
                <a:cubicBezTo>
                  <a:pt x="4600451" y="6490218"/>
                  <a:pt x="5501517" y="5961412"/>
                  <a:pt x="6021333" y="5162962"/>
                </a:cubicBezTo>
                <a:cubicBezTo>
                  <a:pt x="6046799" y="5122516"/>
                  <a:pt x="6072266" y="5080570"/>
                  <a:pt x="6096983" y="5039375"/>
                </a:cubicBezTo>
                <a:cubicBezTo>
                  <a:pt x="6347155" y="4609440"/>
                  <a:pt x="6490217" y="4110596"/>
                  <a:pt x="6490217" y="3578046"/>
                </a:cubicBezTo>
                <a:cubicBezTo>
                  <a:pt x="6490217" y="3030516"/>
                  <a:pt x="6338167" y="2516691"/>
                  <a:pt x="6073015" y="2077768"/>
                </a:cubicBezTo>
                <a:cubicBezTo>
                  <a:pt x="6048297" y="2036572"/>
                  <a:pt x="6022082" y="1995377"/>
                  <a:pt x="5995117" y="1955679"/>
                </a:cubicBezTo>
                <a:cubicBezTo>
                  <a:pt x="5471556" y="1178950"/>
                  <a:pt x="4583224" y="666623"/>
                  <a:pt x="3578045" y="666623"/>
                </a:cubicBezTo>
                <a:close/>
                <a:moveTo>
                  <a:pt x="3578045" y="0"/>
                </a:moveTo>
                <a:cubicBezTo>
                  <a:pt x="4824407" y="0"/>
                  <a:pt x="5923212" y="640408"/>
                  <a:pt x="6564369" y="1608136"/>
                </a:cubicBezTo>
                <a:cubicBezTo>
                  <a:pt x="6591333" y="1648582"/>
                  <a:pt x="6616800" y="1689029"/>
                  <a:pt x="6641517" y="1730974"/>
                </a:cubicBezTo>
                <a:cubicBezTo>
                  <a:pt x="6968837" y="2270265"/>
                  <a:pt x="7156840" y="2903183"/>
                  <a:pt x="7156840" y="3578046"/>
                </a:cubicBezTo>
                <a:cubicBezTo>
                  <a:pt x="7156840" y="4237180"/>
                  <a:pt x="6977825" y="4855117"/>
                  <a:pt x="6666235" y="5385420"/>
                </a:cubicBezTo>
                <a:cubicBezTo>
                  <a:pt x="6641517" y="5427364"/>
                  <a:pt x="6616051" y="5468560"/>
                  <a:pt x="6590585" y="5509008"/>
                </a:cubicBezTo>
                <a:cubicBezTo>
                  <a:pt x="5953173" y="6499206"/>
                  <a:pt x="4841634" y="7156841"/>
                  <a:pt x="3578045" y="7156841"/>
                </a:cubicBezTo>
                <a:cubicBezTo>
                  <a:pt x="2318202" y="7156841"/>
                  <a:pt x="1208161" y="6501452"/>
                  <a:pt x="570001" y="5513502"/>
                </a:cubicBezTo>
                <a:cubicBezTo>
                  <a:pt x="543785" y="5473054"/>
                  <a:pt x="518319" y="5432608"/>
                  <a:pt x="494350" y="5390663"/>
                </a:cubicBezTo>
                <a:cubicBezTo>
                  <a:pt x="180513" y="4858862"/>
                  <a:pt x="0" y="4239427"/>
                  <a:pt x="0" y="3578046"/>
                </a:cubicBezTo>
                <a:cubicBezTo>
                  <a:pt x="0" y="2894195"/>
                  <a:pt x="193246" y="2253787"/>
                  <a:pt x="528805" y="1709253"/>
                </a:cubicBezTo>
                <a:cubicBezTo>
                  <a:pt x="553522" y="1668057"/>
                  <a:pt x="579738" y="1627610"/>
                  <a:pt x="606702" y="1587163"/>
                </a:cubicBezTo>
                <a:cubicBezTo>
                  <a:pt x="1249357" y="630671"/>
                  <a:pt x="2342171" y="0"/>
                  <a:pt x="3578045" y="0"/>
                </a:cubicBezTo>
                <a:close/>
              </a:path>
            </a:pathLst>
          </a:custGeom>
          <a:ln>
            <a:noFill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anchor="ctr">
            <a:noAutofit/>
          </a:bodyPr>
          <a:lstStyle/>
          <a:p>
            <a:endParaRPr lang="en-US" sz="2449" b="1" dirty="0">
              <a:ln w="22225">
                <a:solidFill>
                  <a:srgbClr val="9DBCED"/>
                </a:solidFill>
                <a:prstDash val="solid"/>
              </a:ln>
              <a:solidFill>
                <a:srgbClr val="9DBCED">
                  <a:lumMod val="40000"/>
                  <a:lumOff val="60000"/>
                </a:srgbClr>
              </a:solidFill>
              <a:latin typeface="Lato Light" panose="020F0502020204030203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B9C6993-DAA5-8C4D-8C38-A6DD62115C3B}"/>
              </a:ext>
            </a:extLst>
          </p:cNvPr>
          <p:cNvSpPr>
            <a:spLocks noChangeArrowheads="1"/>
          </p:cNvSpPr>
          <p:nvPr/>
        </p:nvSpPr>
        <p:spPr bwMode="auto">
          <a:xfrm rot="599861">
            <a:off x="4017605" y="1817362"/>
            <a:ext cx="2310685" cy="1314640"/>
          </a:xfrm>
          <a:custGeom>
            <a:avLst/>
            <a:gdLst>
              <a:gd name="connsiteX0" fmla="*/ 661979 w 7225774"/>
              <a:gd name="connsiteY0" fmla="*/ 0 h 4111028"/>
              <a:gd name="connsiteX1" fmla="*/ 1872862 w 7225774"/>
              <a:gd name="connsiteY1" fmla="*/ 597378 h 4111028"/>
              <a:gd name="connsiteX2" fmla="*/ 2572284 w 7225774"/>
              <a:gd name="connsiteY2" fmla="*/ 1690325 h 4111028"/>
              <a:gd name="connsiteX3" fmla="*/ 2569976 w 7225774"/>
              <a:gd name="connsiteY3" fmla="*/ 1695016 h 4111028"/>
              <a:gd name="connsiteX4" fmla="*/ 7185943 w 7225774"/>
              <a:gd name="connsiteY4" fmla="*/ 3974604 h 4111028"/>
              <a:gd name="connsiteX5" fmla="*/ 7218141 w 7225774"/>
              <a:gd name="connsiteY5" fmla="*/ 4070462 h 4111028"/>
              <a:gd name="connsiteX6" fmla="*/ 7122293 w 7225774"/>
              <a:gd name="connsiteY6" fmla="*/ 4103413 h 4111028"/>
              <a:gd name="connsiteX7" fmla="*/ 2505827 w 7225774"/>
              <a:gd name="connsiteY7" fmla="*/ 1825385 h 4111028"/>
              <a:gd name="connsiteX8" fmla="*/ 2504139 w 7225774"/>
              <a:gd name="connsiteY8" fmla="*/ 1828815 h 4111028"/>
              <a:gd name="connsiteX9" fmla="*/ 1211632 w 7225774"/>
              <a:gd name="connsiteY9" fmla="*/ 1938110 h 4111028"/>
              <a:gd name="connsiteX10" fmla="*/ 0 w 7225774"/>
              <a:gd name="connsiteY10" fmla="*/ 1339983 h 4111028"/>
              <a:gd name="connsiteX11" fmla="*/ 1001206 w 7225774"/>
              <a:gd name="connsiteY11" fmla="*/ 1000870 h 411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25774" h="4111028">
                <a:moveTo>
                  <a:pt x="661979" y="0"/>
                </a:moveTo>
                <a:lnTo>
                  <a:pt x="1872862" y="597378"/>
                </a:lnTo>
                <a:lnTo>
                  <a:pt x="2572284" y="1690325"/>
                </a:lnTo>
                <a:lnTo>
                  <a:pt x="2569976" y="1695016"/>
                </a:lnTo>
                <a:lnTo>
                  <a:pt x="7185943" y="3974604"/>
                </a:lnTo>
                <a:cubicBezTo>
                  <a:pt x="7221137" y="3991828"/>
                  <a:pt x="7236113" y="4035264"/>
                  <a:pt x="7218141" y="4070462"/>
                </a:cubicBezTo>
                <a:cubicBezTo>
                  <a:pt x="7200170" y="4106408"/>
                  <a:pt x="7156739" y="4121386"/>
                  <a:pt x="7122293" y="4103413"/>
                </a:cubicBezTo>
                <a:lnTo>
                  <a:pt x="2505827" y="1825385"/>
                </a:lnTo>
                <a:lnTo>
                  <a:pt x="2504139" y="1828815"/>
                </a:lnTo>
                <a:lnTo>
                  <a:pt x="1211632" y="1938110"/>
                </a:lnTo>
                <a:lnTo>
                  <a:pt x="0" y="1339983"/>
                </a:lnTo>
                <a:lnTo>
                  <a:pt x="1001206" y="100087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4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1DC65FF-2187-A146-BFC0-E5140A74831E}"/>
              </a:ext>
            </a:extLst>
          </p:cNvPr>
          <p:cNvSpPr>
            <a:spLocks noChangeArrowheads="1"/>
          </p:cNvSpPr>
          <p:nvPr/>
        </p:nvSpPr>
        <p:spPr bwMode="auto">
          <a:xfrm rot="599861">
            <a:off x="5977366" y="3430332"/>
            <a:ext cx="2310813" cy="1315697"/>
          </a:xfrm>
          <a:custGeom>
            <a:avLst/>
            <a:gdLst>
              <a:gd name="connsiteX0" fmla="*/ 76471 w 7226175"/>
              <a:gd name="connsiteY0" fmla="*/ 128 h 4114335"/>
              <a:gd name="connsiteX1" fmla="*/ 103884 w 7226175"/>
              <a:gd name="connsiteY1" fmla="*/ 7617 h 4114335"/>
              <a:gd name="connsiteX2" fmla="*/ 4720279 w 7226175"/>
              <a:gd name="connsiteY2" fmla="*/ 2286691 h 4114335"/>
              <a:gd name="connsiteX3" fmla="*/ 4722037 w 7226175"/>
              <a:gd name="connsiteY3" fmla="*/ 2283112 h 4114335"/>
              <a:gd name="connsiteX4" fmla="*/ 6015293 w 7226175"/>
              <a:gd name="connsiteY4" fmla="*/ 2172924 h 4114335"/>
              <a:gd name="connsiteX5" fmla="*/ 7226175 w 7226175"/>
              <a:gd name="connsiteY5" fmla="*/ 2771838 h 4114335"/>
              <a:gd name="connsiteX6" fmla="*/ 6225719 w 7226175"/>
              <a:gd name="connsiteY6" fmla="*/ 3112147 h 4114335"/>
              <a:gd name="connsiteX7" fmla="*/ 6564945 w 7226175"/>
              <a:gd name="connsiteY7" fmla="*/ 4114335 h 4114335"/>
              <a:gd name="connsiteX8" fmla="*/ 5353313 w 7226175"/>
              <a:gd name="connsiteY8" fmla="*/ 3515421 h 4114335"/>
              <a:gd name="connsiteX9" fmla="*/ 4653892 w 7226175"/>
              <a:gd name="connsiteY9" fmla="*/ 2421784 h 4114335"/>
              <a:gd name="connsiteX10" fmla="*/ 4656473 w 7226175"/>
              <a:gd name="connsiteY10" fmla="*/ 2416530 h 4114335"/>
              <a:gd name="connsiteX11" fmla="*/ 40235 w 7226175"/>
              <a:gd name="connsiteY11" fmla="*/ 137174 h 4114335"/>
              <a:gd name="connsiteX12" fmla="*/ 7288 w 7226175"/>
              <a:gd name="connsiteY12" fmla="*/ 40568 h 4114335"/>
              <a:gd name="connsiteX13" fmla="*/ 76471 w 7226175"/>
              <a:gd name="connsiteY13" fmla="*/ 128 h 411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6175" h="4114335">
                <a:moveTo>
                  <a:pt x="76471" y="128"/>
                </a:moveTo>
                <a:cubicBezTo>
                  <a:pt x="85772" y="690"/>
                  <a:pt x="95086" y="3123"/>
                  <a:pt x="103884" y="7617"/>
                </a:cubicBezTo>
                <a:lnTo>
                  <a:pt x="4720279" y="2286691"/>
                </a:lnTo>
                <a:lnTo>
                  <a:pt x="4722037" y="2283112"/>
                </a:lnTo>
                <a:lnTo>
                  <a:pt x="6015293" y="2172924"/>
                </a:lnTo>
                <a:lnTo>
                  <a:pt x="7226175" y="2771838"/>
                </a:lnTo>
                <a:lnTo>
                  <a:pt x="6225719" y="3112147"/>
                </a:lnTo>
                <a:lnTo>
                  <a:pt x="6564945" y="4114335"/>
                </a:lnTo>
                <a:lnTo>
                  <a:pt x="5353313" y="3515421"/>
                </a:lnTo>
                <a:lnTo>
                  <a:pt x="4653892" y="2421784"/>
                </a:lnTo>
                <a:lnTo>
                  <a:pt x="4656473" y="2416530"/>
                </a:lnTo>
                <a:lnTo>
                  <a:pt x="40235" y="137174"/>
                </a:lnTo>
                <a:cubicBezTo>
                  <a:pt x="4292" y="119201"/>
                  <a:pt x="-9935" y="75765"/>
                  <a:pt x="7288" y="40568"/>
                </a:cubicBezTo>
                <a:cubicBezTo>
                  <a:pt x="20766" y="13608"/>
                  <a:pt x="48566" y="-1557"/>
                  <a:pt x="76471" y="1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4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D4D099F-2E6C-174F-AC98-46F70E4809FC}"/>
              </a:ext>
            </a:extLst>
          </p:cNvPr>
          <p:cNvSpPr>
            <a:spLocks noChangeArrowheads="1"/>
          </p:cNvSpPr>
          <p:nvPr/>
        </p:nvSpPr>
        <p:spPr bwMode="auto">
          <a:xfrm rot="20999171">
            <a:off x="6031028" y="1790319"/>
            <a:ext cx="2310813" cy="1313728"/>
          </a:xfrm>
          <a:custGeom>
            <a:avLst/>
            <a:gdLst>
              <a:gd name="connsiteX0" fmla="*/ 6564944 w 7226176"/>
              <a:gd name="connsiteY0" fmla="*/ 0 h 4108176"/>
              <a:gd name="connsiteX1" fmla="*/ 6225718 w 7226176"/>
              <a:gd name="connsiteY1" fmla="*/ 1000870 h 4108176"/>
              <a:gd name="connsiteX2" fmla="*/ 7226176 w 7226176"/>
              <a:gd name="connsiteY2" fmla="*/ 1339983 h 4108176"/>
              <a:gd name="connsiteX3" fmla="*/ 6015292 w 7226176"/>
              <a:gd name="connsiteY3" fmla="*/ 1938110 h 4108176"/>
              <a:gd name="connsiteX4" fmla="*/ 4722036 w 7226176"/>
              <a:gd name="connsiteY4" fmla="*/ 1828066 h 4108176"/>
              <a:gd name="connsiteX5" fmla="*/ 4719412 w 7226176"/>
              <a:gd name="connsiteY5" fmla="*/ 1822764 h 4108176"/>
              <a:gd name="connsiteX6" fmla="*/ 103884 w 7226176"/>
              <a:gd name="connsiteY6" fmla="*/ 4100687 h 4108176"/>
              <a:gd name="connsiteX7" fmla="*/ 72434 w 7226176"/>
              <a:gd name="connsiteY7" fmla="*/ 4108176 h 4108176"/>
              <a:gd name="connsiteX8" fmla="*/ 7288 w 7226176"/>
              <a:gd name="connsiteY8" fmla="*/ 4067736 h 4108176"/>
              <a:gd name="connsiteX9" fmla="*/ 40235 w 7226176"/>
              <a:gd name="connsiteY9" fmla="*/ 3971130 h 4108176"/>
              <a:gd name="connsiteX10" fmla="*/ 4654975 w 7226176"/>
              <a:gd name="connsiteY10" fmla="*/ 1692515 h 4108176"/>
              <a:gd name="connsiteX11" fmla="*/ 4653892 w 7226176"/>
              <a:gd name="connsiteY11" fmla="*/ 1690325 h 4108176"/>
              <a:gd name="connsiteX12" fmla="*/ 5353314 w 7226176"/>
              <a:gd name="connsiteY12" fmla="*/ 598126 h 41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26176" h="4108176">
                <a:moveTo>
                  <a:pt x="6564944" y="0"/>
                </a:moveTo>
                <a:lnTo>
                  <a:pt x="6225718" y="1000870"/>
                </a:lnTo>
                <a:lnTo>
                  <a:pt x="7226176" y="1339983"/>
                </a:lnTo>
                <a:lnTo>
                  <a:pt x="6015292" y="1938110"/>
                </a:lnTo>
                <a:lnTo>
                  <a:pt x="4722036" y="1828066"/>
                </a:lnTo>
                <a:lnTo>
                  <a:pt x="4719412" y="1822764"/>
                </a:lnTo>
                <a:lnTo>
                  <a:pt x="103884" y="4100687"/>
                </a:lnTo>
                <a:cubicBezTo>
                  <a:pt x="93401" y="4105930"/>
                  <a:pt x="82169" y="4108176"/>
                  <a:pt x="72434" y="4108176"/>
                </a:cubicBezTo>
                <a:cubicBezTo>
                  <a:pt x="46226" y="4108176"/>
                  <a:pt x="20766" y="4093198"/>
                  <a:pt x="7288" y="4067736"/>
                </a:cubicBezTo>
                <a:cubicBezTo>
                  <a:pt x="-9935" y="4032538"/>
                  <a:pt x="4292" y="3989103"/>
                  <a:pt x="40235" y="3971130"/>
                </a:cubicBezTo>
                <a:lnTo>
                  <a:pt x="4654975" y="1692515"/>
                </a:lnTo>
                <a:lnTo>
                  <a:pt x="4653892" y="1690325"/>
                </a:lnTo>
                <a:lnTo>
                  <a:pt x="5353314" y="59812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4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6F1DC09-3E74-2449-9C9C-06E8BF7636DA}"/>
              </a:ext>
            </a:extLst>
          </p:cNvPr>
          <p:cNvSpPr>
            <a:spLocks noChangeArrowheads="1"/>
          </p:cNvSpPr>
          <p:nvPr/>
        </p:nvSpPr>
        <p:spPr bwMode="auto">
          <a:xfrm rot="20999171">
            <a:off x="3991849" y="3457891"/>
            <a:ext cx="2310813" cy="1315697"/>
          </a:xfrm>
          <a:custGeom>
            <a:avLst/>
            <a:gdLst>
              <a:gd name="connsiteX0" fmla="*/ 7150022 w 7226176"/>
              <a:gd name="connsiteY0" fmla="*/ 128 h 4114335"/>
              <a:gd name="connsiteX1" fmla="*/ 7218890 w 7226176"/>
              <a:gd name="connsiteY1" fmla="*/ 40568 h 4114335"/>
              <a:gd name="connsiteX2" fmla="*/ 7185942 w 7226176"/>
              <a:gd name="connsiteY2" fmla="*/ 137174 h 4114335"/>
              <a:gd name="connsiteX3" fmla="*/ 2569989 w 7226176"/>
              <a:gd name="connsiteY3" fmla="*/ 2416389 h 4114335"/>
              <a:gd name="connsiteX4" fmla="*/ 2572284 w 7226176"/>
              <a:gd name="connsiteY4" fmla="*/ 2421035 h 4114335"/>
              <a:gd name="connsiteX5" fmla="*/ 1872862 w 7226176"/>
              <a:gd name="connsiteY5" fmla="*/ 3515421 h 4114335"/>
              <a:gd name="connsiteX6" fmla="*/ 661230 w 7226176"/>
              <a:gd name="connsiteY6" fmla="*/ 4114335 h 4114335"/>
              <a:gd name="connsiteX7" fmla="*/ 1000457 w 7226176"/>
              <a:gd name="connsiteY7" fmla="*/ 3112147 h 4114335"/>
              <a:gd name="connsiteX8" fmla="*/ 0 w 7226176"/>
              <a:gd name="connsiteY8" fmla="*/ 2771838 h 4114335"/>
              <a:gd name="connsiteX9" fmla="*/ 1211632 w 7226176"/>
              <a:gd name="connsiteY9" fmla="*/ 2172924 h 4114335"/>
              <a:gd name="connsiteX10" fmla="*/ 2504139 w 7226176"/>
              <a:gd name="connsiteY10" fmla="*/ 2283112 h 4114335"/>
              <a:gd name="connsiteX11" fmla="*/ 2505906 w 7226176"/>
              <a:gd name="connsiteY11" fmla="*/ 2286688 h 4114335"/>
              <a:gd name="connsiteX12" fmla="*/ 7122292 w 7226176"/>
              <a:gd name="connsiteY12" fmla="*/ 7617 h 4114335"/>
              <a:gd name="connsiteX13" fmla="*/ 7150022 w 7226176"/>
              <a:gd name="connsiteY13" fmla="*/ 128 h 411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6176" h="4114335">
                <a:moveTo>
                  <a:pt x="7150022" y="128"/>
                </a:moveTo>
                <a:cubicBezTo>
                  <a:pt x="7178033" y="-1557"/>
                  <a:pt x="7205411" y="13608"/>
                  <a:pt x="7218890" y="40568"/>
                </a:cubicBezTo>
                <a:cubicBezTo>
                  <a:pt x="7236112" y="75765"/>
                  <a:pt x="7221885" y="119201"/>
                  <a:pt x="7185942" y="137174"/>
                </a:cubicBezTo>
                <a:lnTo>
                  <a:pt x="2569989" y="2416389"/>
                </a:lnTo>
                <a:lnTo>
                  <a:pt x="2572284" y="2421035"/>
                </a:lnTo>
                <a:lnTo>
                  <a:pt x="1872862" y="3515421"/>
                </a:lnTo>
                <a:lnTo>
                  <a:pt x="661230" y="4114335"/>
                </a:lnTo>
                <a:lnTo>
                  <a:pt x="1000457" y="3112147"/>
                </a:lnTo>
                <a:lnTo>
                  <a:pt x="0" y="2771838"/>
                </a:lnTo>
                <a:lnTo>
                  <a:pt x="1211632" y="2172924"/>
                </a:lnTo>
                <a:lnTo>
                  <a:pt x="2504139" y="2283112"/>
                </a:lnTo>
                <a:lnTo>
                  <a:pt x="2505906" y="2286688"/>
                </a:lnTo>
                <a:lnTo>
                  <a:pt x="7122292" y="7617"/>
                </a:lnTo>
                <a:cubicBezTo>
                  <a:pt x="7131278" y="3123"/>
                  <a:pt x="7140685" y="690"/>
                  <a:pt x="7150022" y="12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4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FF4E43E-FAAE-4544-9A30-763B3FB321B0}"/>
              </a:ext>
            </a:extLst>
          </p:cNvPr>
          <p:cNvSpPr>
            <a:spLocks noChangeArrowheads="1"/>
          </p:cNvSpPr>
          <p:nvPr/>
        </p:nvSpPr>
        <p:spPr bwMode="auto">
          <a:xfrm rot="20031589">
            <a:off x="3623044" y="2563814"/>
            <a:ext cx="2310685" cy="1314640"/>
          </a:xfrm>
          <a:custGeom>
            <a:avLst/>
            <a:gdLst>
              <a:gd name="connsiteX0" fmla="*/ 661979 w 7225774"/>
              <a:gd name="connsiteY0" fmla="*/ 0 h 4111028"/>
              <a:gd name="connsiteX1" fmla="*/ 1872862 w 7225774"/>
              <a:gd name="connsiteY1" fmla="*/ 597378 h 4111028"/>
              <a:gd name="connsiteX2" fmla="*/ 2572284 w 7225774"/>
              <a:gd name="connsiteY2" fmla="*/ 1690325 h 4111028"/>
              <a:gd name="connsiteX3" fmla="*/ 2569976 w 7225774"/>
              <a:gd name="connsiteY3" fmla="*/ 1695016 h 4111028"/>
              <a:gd name="connsiteX4" fmla="*/ 7185943 w 7225774"/>
              <a:gd name="connsiteY4" fmla="*/ 3974604 h 4111028"/>
              <a:gd name="connsiteX5" fmla="*/ 7218141 w 7225774"/>
              <a:gd name="connsiteY5" fmla="*/ 4070462 h 4111028"/>
              <a:gd name="connsiteX6" fmla="*/ 7122293 w 7225774"/>
              <a:gd name="connsiteY6" fmla="*/ 4103413 h 4111028"/>
              <a:gd name="connsiteX7" fmla="*/ 2505827 w 7225774"/>
              <a:gd name="connsiteY7" fmla="*/ 1825385 h 4111028"/>
              <a:gd name="connsiteX8" fmla="*/ 2504139 w 7225774"/>
              <a:gd name="connsiteY8" fmla="*/ 1828815 h 4111028"/>
              <a:gd name="connsiteX9" fmla="*/ 1211632 w 7225774"/>
              <a:gd name="connsiteY9" fmla="*/ 1938110 h 4111028"/>
              <a:gd name="connsiteX10" fmla="*/ 0 w 7225774"/>
              <a:gd name="connsiteY10" fmla="*/ 1339983 h 4111028"/>
              <a:gd name="connsiteX11" fmla="*/ 1001206 w 7225774"/>
              <a:gd name="connsiteY11" fmla="*/ 1000870 h 411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25774" h="4111028">
                <a:moveTo>
                  <a:pt x="661979" y="0"/>
                </a:moveTo>
                <a:lnTo>
                  <a:pt x="1872862" y="597378"/>
                </a:lnTo>
                <a:lnTo>
                  <a:pt x="2572284" y="1690325"/>
                </a:lnTo>
                <a:lnTo>
                  <a:pt x="2569976" y="1695016"/>
                </a:lnTo>
                <a:lnTo>
                  <a:pt x="7185943" y="3974604"/>
                </a:lnTo>
                <a:cubicBezTo>
                  <a:pt x="7221137" y="3991828"/>
                  <a:pt x="7236113" y="4035264"/>
                  <a:pt x="7218141" y="4070462"/>
                </a:cubicBezTo>
                <a:cubicBezTo>
                  <a:pt x="7200170" y="4106408"/>
                  <a:pt x="7156739" y="4121386"/>
                  <a:pt x="7122293" y="4103413"/>
                </a:cubicBezTo>
                <a:lnTo>
                  <a:pt x="2505827" y="1825385"/>
                </a:lnTo>
                <a:lnTo>
                  <a:pt x="2504139" y="1828815"/>
                </a:lnTo>
                <a:lnTo>
                  <a:pt x="1211632" y="1938110"/>
                </a:lnTo>
                <a:lnTo>
                  <a:pt x="0" y="1339983"/>
                </a:lnTo>
                <a:lnTo>
                  <a:pt x="1001206" y="10008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4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FEE5ABD-939C-764C-8C55-5F518A2B2233}"/>
              </a:ext>
            </a:extLst>
          </p:cNvPr>
          <p:cNvSpPr>
            <a:spLocks noChangeArrowheads="1"/>
          </p:cNvSpPr>
          <p:nvPr/>
        </p:nvSpPr>
        <p:spPr bwMode="auto">
          <a:xfrm rot="20031589">
            <a:off x="6332663" y="2704505"/>
            <a:ext cx="2310813" cy="1315697"/>
          </a:xfrm>
          <a:custGeom>
            <a:avLst/>
            <a:gdLst>
              <a:gd name="connsiteX0" fmla="*/ 76471 w 7226175"/>
              <a:gd name="connsiteY0" fmla="*/ 128 h 4114335"/>
              <a:gd name="connsiteX1" fmla="*/ 103884 w 7226175"/>
              <a:gd name="connsiteY1" fmla="*/ 7617 h 4114335"/>
              <a:gd name="connsiteX2" fmla="*/ 4720279 w 7226175"/>
              <a:gd name="connsiteY2" fmla="*/ 2286691 h 4114335"/>
              <a:gd name="connsiteX3" fmla="*/ 4722037 w 7226175"/>
              <a:gd name="connsiteY3" fmla="*/ 2283112 h 4114335"/>
              <a:gd name="connsiteX4" fmla="*/ 6015293 w 7226175"/>
              <a:gd name="connsiteY4" fmla="*/ 2172924 h 4114335"/>
              <a:gd name="connsiteX5" fmla="*/ 7226175 w 7226175"/>
              <a:gd name="connsiteY5" fmla="*/ 2771838 h 4114335"/>
              <a:gd name="connsiteX6" fmla="*/ 6225719 w 7226175"/>
              <a:gd name="connsiteY6" fmla="*/ 3112147 h 4114335"/>
              <a:gd name="connsiteX7" fmla="*/ 6564945 w 7226175"/>
              <a:gd name="connsiteY7" fmla="*/ 4114335 h 4114335"/>
              <a:gd name="connsiteX8" fmla="*/ 5353313 w 7226175"/>
              <a:gd name="connsiteY8" fmla="*/ 3515421 h 4114335"/>
              <a:gd name="connsiteX9" fmla="*/ 4653892 w 7226175"/>
              <a:gd name="connsiteY9" fmla="*/ 2421784 h 4114335"/>
              <a:gd name="connsiteX10" fmla="*/ 4656473 w 7226175"/>
              <a:gd name="connsiteY10" fmla="*/ 2416530 h 4114335"/>
              <a:gd name="connsiteX11" fmla="*/ 40235 w 7226175"/>
              <a:gd name="connsiteY11" fmla="*/ 137174 h 4114335"/>
              <a:gd name="connsiteX12" fmla="*/ 7288 w 7226175"/>
              <a:gd name="connsiteY12" fmla="*/ 40568 h 4114335"/>
              <a:gd name="connsiteX13" fmla="*/ 76471 w 7226175"/>
              <a:gd name="connsiteY13" fmla="*/ 128 h 411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6175" h="4114335">
                <a:moveTo>
                  <a:pt x="76471" y="128"/>
                </a:moveTo>
                <a:cubicBezTo>
                  <a:pt x="85772" y="690"/>
                  <a:pt x="95086" y="3123"/>
                  <a:pt x="103884" y="7617"/>
                </a:cubicBezTo>
                <a:lnTo>
                  <a:pt x="4720279" y="2286691"/>
                </a:lnTo>
                <a:lnTo>
                  <a:pt x="4722037" y="2283112"/>
                </a:lnTo>
                <a:lnTo>
                  <a:pt x="6015293" y="2172924"/>
                </a:lnTo>
                <a:lnTo>
                  <a:pt x="7226175" y="2771838"/>
                </a:lnTo>
                <a:lnTo>
                  <a:pt x="6225719" y="3112147"/>
                </a:lnTo>
                <a:lnTo>
                  <a:pt x="6564945" y="4114335"/>
                </a:lnTo>
                <a:lnTo>
                  <a:pt x="5353313" y="3515421"/>
                </a:lnTo>
                <a:lnTo>
                  <a:pt x="4653892" y="2421784"/>
                </a:lnTo>
                <a:lnTo>
                  <a:pt x="4656473" y="2416530"/>
                </a:lnTo>
                <a:lnTo>
                  <a:pt x="40235" y="137174"/>
                </a:lnTo>
                <a:cubicBezTo>
                  <a:pt x="4292" y="119201"/>
                  <a:pt x="-9935" y="75765"/>
                  <a:pt x="7288" y="40568"/>
                </a:cubicBezTo>
                <a:cubicBezTo>
                  <a:pt x="20766" y="13608"/>
                  <a:pt x="48566" y="-1557"/>
                  <a:pt x="76471" y="1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2449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151AB7-C538-944E-915D-A05AB10A1FFF}"/>
              </a:ext>
            </a:extLst>
          </p:cNvPr>
          <p:cNvSpPr txBox="1"/>
          <p:nvPr/>
        </p:nvSpPr>
        <p:spPr>
          <a:xfrm>
            <a:off x="4387419" y="117281"/>
            <a:ext cx="3428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4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Research Compliance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8C14F-E3E6-9E41-8A10-2931B674CC6E}"/>
              </a:ext>
            </a:extLst>
          </p:cNvPr>
          <p:cNvSpPr txBox="1"/>
          <p:nvPr/>
        </p:nvSpPr>
        <p:spPr>
          <a:xfrm>
            <a:off x="4090404" y="1280796"/>
            <a:ext cx="4019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113" dirty="0">
                <a:solidFill>
                  <a:srgbClr val="0043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ACCOMPLISHMENTS - YEAR IN REVIEW 2023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C55754-2ACA-BA48-980F-CFAD6EC9BA91}"/>
              </a:ext>
            </a:extLst>
          </p:cNvPr>
          <p:cNvSpPr txBox="1"/>
          <p:nvPr/>
        </p:nvSpPr>
        <p:spPr>
          <a:xfrm>
            <a:off x="8564518" y="4009533"/>
            <a:ext cx="160211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1" dirty="0">
                <a:solidFill>
                  <a:srgbClr val="00437B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5920E4-9379-F946-97CC-137B0F5A2472}"/>
              </a:ext>
            </a:extLst>
          </p:cNvPr>
          <p:cNvSpPr txBox="1"/>
          <p:nvPr/>
        </p:nvSpPr>
        <p:spPr>
          <a:xfrm>
            <a:off x="8512006" y="1983538"/>
            <a:ext cx="80022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437B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                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8438241" y="855803"/>
          <a:ext cx="3467432" cy="249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45EF980-8BF2-8247-BCB4-D119E5DB2617}"/>
              </a:ext>
            </a:extLst>
          </p:cNvPr>
          <p:cNvSpPr txBox="1"/>
          <p:nvPr/>
        </p:nvSpPr>
        <p:spPr>
          <a:xfrm>
            <a:off x="8645865" y="2896180"/>
            <a:ext cx="184731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endParaRPr lang="en-US" sz="1200" b="1" dirty="0">
              <a:solidFill>
                <a:srgbClr val="00437B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rgbClr val="00437B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rgbClr val="00437B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748F039-42FE-FE40-8F1E-F46CE7C38105}"/>
              </a:ext>
            </a:extLst>
          </p:cNvPr>
          <p:cNvSpPr txBox="1">
            <a:spLocks/>
          </p:cNvSpPr>
          <p:nvPr/>
        </p:nvSpPr>
        <p:spPr>
          <a:xfrm>
            <a:off x="1635371" y="2207838"/>
            <a:ext cx="2342615" cy="313189"/>
          </a:xfrm>
          <a:prstGeom prst="rect">
            <a:avLst/>
          </a:prstGeom>
        </p:spPr>
        <p:txBody>
          <a:bodyPr vert="horz" wrap="square" lIns="81559" tIns="40780" rIns="81559" bIns="4078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600" dirty="0">
              <a:solidFill>
                <a:srgbClr val="000000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900" dirty="0">
              <a:solidFill>
                <a:srgbClr val="000000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8E7D0D-E6CD-D54B-B350-914D048B747C}"/>
              </a:ext>
            </a:extLst>
          </p:cNvPr>
          <p:cNvSpPr txBox="1"/>
          <p:nvPr/>
        </p:nvSpPr>
        <p:spPr>
          <a:xfrm>
            <a:off x="3623791" y="3207803"/>
            <a:ext cx="18473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endParaRPr lang="en-US" sz="1200" b="1" dirty="0">
              <a:solidFill>
                <a:srgbClr val="00437B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0" name="Freeform 698">
            <a:extLst>
              <a:ext uri="{FF2B5EF4-FFF2-40B4-BE49-F238E27FC236}">
                <a16:creationId xmlns:a16="http://schemas.microsoft.com/office/drawing/2014/main" id="{BE411CD6-765E-9049-B80B-1583C3AC8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419" y="1948927"/>
            <a:ext cx="302220" cy="291648"/>
          </a:xfrm>
          <a:custGeom>
            <a:avLst/>
            <a:gdLst/>
            <a:ahLst/>
            <a:cxnLst/>
            <a:rect l="0" t="0" r="r" b="b"/>
            <a:pathLst>
              <a:path w="309204" h="306035">
                <a:moveTo>
                  <a:pt x="247617" y="296863"/>
                </a:moveTo>
                <a:lnTo>
                  <a:pt x="290182" y="296863"/>
                </a:lnTo>
                <a:cubicBezTo>
                  <a:pt x="292728" y="296863"/>
                  <a:pt x="294911" y="298980"/>
                  <a:pt x="294911" y="301449"/>
                </a:cubicBezTo>
                <a:cubicBezTo>
                  <a:pt x="294911" y="304271"/>
                  <a:pt x="292728" y="306035"/>
                  <a:pt x="290182" y="306035"/>
                </a:cubicBezTo>
                <a:lnTo>
                  <a:pt x="247617" y="306035"/>
                </a:lnTo>
                <a:cubicBezTo>
                  <a:pt x="245070" y="306035"/>
                  <a:pt x="242887" y="304271"/>
                  <a:pt x="242887" y="301449"/>
                </a:cubicBezTo>
                <a:cubicBezTo>
                  <a:pt x="242887" y="298980"/>
                  <a:pt x="245070" y="296863"/>
                  <a:pt x="247617" y="296863"/>
                </a:cubicBezTo>
                <a:close/>
                <a:moveTo>
                  <a:pt x="134904" y="296863"/>
                </a:moveTo>
                <a:lnTo>
                  <a:pt x="177469" y="296863"/>
                </a:lnTo>
                <a:cubicBezTo>
                  <a:pt x="180015" y="296863"/>
                  <a:pt x="182198" y="298980"/>
                  <a:pt x="182198" y="301449"/>
                </a:cubicBezTo>
                <a:cubicBezTo>
                  <a:pt x="182198" y="304271"/>
                  <a:pt x="180015" y="306035"/>
                  <a:pt x="177469" y="306035"/>
                </a:cubicBezTo>
                <a:lnTo>
                  <a:pt x="134904" y="306035"/>
                </a:lnTo>
                <a:cubicBezTo>
                  <a:pt x="132358" y="306035"/>
                  <a:pt x="130175" y="304271"/>
                  <a:pt x="130175" y="301449"/>
                </a:cubicBezTo>
                <a:cubicBezTo>
                  <a:pt x="130175" y="298980"/>
                  <a:pt x="132358" y="296863"/>
                  <a:pt x="134904" y="296863"/>
                </a:cubicBezTo>
                <a:close/>
                <a:moveTo>
                  <a:pt x="20968" y="296863"/>
                </a:moveTo>
                <a:lnTo>
                  <a:pt x="63532" y="296863"/>
                </a:lnTo>
                <a:cubicBezTo>
                  <a:pt x="66079" y="296863"/>
                  <a:pt x="67898" y="298980"/>
                  <a:pt x="67898" y="301449"/>
                </a:cubicBezTo>
                <a:cubicBezTo>
                  <a:pt x="67898" y="304271"/>
                  <a:pt x="66079" y="306035"/>
                  <a:pt x="63532" y="306035"/>
                </a:cubicBezTo>
                <a:lnTo>
                  <a:pt x="20968" y="306035"/>
                </a:lnTo>
                <a:cubicBezTo>
                  <a:pt x="18058" y="306035"/>
                  <a:pt x="15875" y="304271"/>
                  <a:pt x="15875" y="301449"/>
                </a:cubicBezTo>
                <a:cubicBezTo>
                  <a:pt x="15875" y="298980"/>
                  <a:pt x="18058" y="296863"/>
                  <a:pt x="20968" y="296863"/>
                </a:cubicBezTo>
                <a:close/>
                <a:moveTo>
                  <a:pt x="234734" y="226380"/>
                </a:moveTo>
                <a:lnTo>
                  <a:pt x="234734" y="272972"/>
                </a:lnTo>
                <a:lnTo>
                  <a:pt x="300253" y="272972"/>
                </a:lnTo>
                <a:lnTo>
                  <a:pt x="300253" y="226380"/>
                </a:lnTo>
                <a:lnTo>
                  <a:pt x="234734" y="226380"/>
                </a:lnTo>
                <a:close/>
                <a:moveTo>
                  <a:pt x="122021" y="226380"/>
                </a:moveTo>
                <a:lnTo>
                  <a:pt x="122021" y="272972"/>
                </a:lnTo>
                <a:lnTo>
                  <a:pt x="187183" y="272972"/>
                </a:lnTo>
                <a:lnTo>
                  <a:pt x="187183" y="226380"/>
                </a:lnTo>
                <a:lnTo>
                  <a:pt x="122021" y="226380"/>
                </a:lnTo>
                <a:close/>
                <a:moveTo>
                  <a:pt x="9309" y="226380"/>
                </a:moveTo>
                <a:lnTo>
                  <a:pt x="9309" y="272972"/>
                </a:lnTo>
                <a:lnTo>
                  <a:pt x="74470" y="272972"/>
                </a:lnTo>
                <a:lnTo>
                  <a:pt x="74470" y="226380"/>
                </a:lnTo>
                <a:lnTo>
                  <a:pt x="9309" y="226380"/>
                </a:lnTo>
                <a:close/>
                <a:moveTo>
                  <a:pt x="230438" y="217488"/>
                </a:moveTo>
                <a:lnTo>
                  <a:pt x="304550" y="217488"/>
                </a:lnTo>
                <a:cubicBezTo>
                  <a:pt x="307414" y="217488"/>
                  <a:pt x="309204" y="219266"/>
                  <a:pt x="309204" y="221756"/>
                </a:cubicBezTo>
                <a:lnTo>
                  <a:pt x="309204" y="277596"/>
                </a:lnTo>
                <a:cubicBezTo>
                  <a:pt x="309204" y="280085"/>
                  <a:pt x="307414" y="282219"/>
                  <a:pt x="304550" y="282219"/>
                </a:cubicBezTo>
                <a:lnTo>
                  <a:pt x="230438" y="282219"/>
                </a:lnTo>
                <a:cubicBezTo>
                  <a:pt x="227931" y="282219"/>
                  <a:pt x="225425" y="280085"/>
                  <a:pt x="225425" y="277596"/>
                </a:cubicBezTo>
                <a:lnTo>
                  <a:pt x="225425" y="221756"/>
                </a:lnTo>
                <a:cubicBezTo>
                  <a:pt x="225425" y="219266"/>
                  <a:pt x="227931" y="217488"/>
                  <a:pt x="230438" y="217488"/>
                </a:cubicBezTo>
                <a:close/>
                <a:moveTo>
                  <a:pt x="117724" y="217488"/>
                </a:moveTo>
                <a:lnTo>
                  <a:pt x="191838" y="217488"/>
                </a:lnTo>
                <a:cubicBezTo>
                  <a:pt x="194344" y="217488"/>
                  <a:pt x="196492" y="219266"/>
                  <a:pt x="196492" y="221756"/>
                </a:cubicBezTo>
                <a:lnTo>
                  <a:pt x="196492" y="277596"/>
                </a:lnTo>
                <a:cubicBezTo>
                  <a:pt x="196492" y="280085"/>
                  <a:pt x="194344" y="282219"/>
                  <a:pt x="191838" y="282219"/>
                </a:cubicBezTo>
                <a:lnTo>
                  <a:pt x="117724" y="282219"/>
                </a:lnTo>
                <a:cubicBezTo>
                  <a:pt x="114860" y="282219"/>
                  <a:pt x="112712" y="280085"/>
                  <a:pt x="112712" y="277596"/>
                </a:cubicBezTo>
                <a:lnTo>
                  <a:pt x="112712" y="221756"/>
                </a:lnTo>
                <a:cubicBezTo>
                  <a:pt x="112712" y="219266"/>
                  <a:pt x="114860" y="217488"/>
                  <a:pt x="117724" y="217488"/>
                </a:cubicBezTo>
                <a:close/>
                <a:moveTo>
                  <a:pt x="4654" y="217488"/>
                </a:moveTo>
                <a:lnTo>
                  <a:pt x="79124" y="217488"/>
                </a:lnTo>
                <a:cubicBezTo>
                  <a:pt x="81631" y="217488"/>
                  <a:pt x="83779" y="219266"/>
                  <a:pt x="83779" y="221756"/>
                </a:cubicBezTo>
                <a:lnTo>
                  <a:pt x="83779" y="277596"/>
                </a:lnTo>
                <a:cubicBezTo>
                  <a:pt x="83779" y="280085"/>
                  <a:pt x="81631" y="282219"/>
                  <a:pt x="79124" y="282219"/>
                </a:cubicBezTo>
                <a:lnTo>
                  <a:pt x="4654" y="282219"/>
                </a:lnTo>
                <a:cubicBezTo>
                  <a:pt x="2148" y="282219"/>
                  <a:pt x="0" y="280085"/>
                  <a:pt x="0" y="277596"/>
                </a:cubicBezTo>
                <a:lnTo>
                  <a:pt x="0" y="221756"/>
                </a:lnTo>
                <a:cubicBezTo>
                  <a:pt x="0" y="219266"/>
                  <a:pt x="2148" y="217488"/>
                  <a:pt x="4654" y="217488"/>
                </a:cubicBezTo>
                <a:close/>
                <a:moveTo>
                  <a:pt x="193634" y="93663"/>
                </a:moveTo>
                <a:cubicBezTo>
                  <a:pt x="196177" y="93663"/>
                  <a:pt x="198356" y="95827"/>
                  <a:pt x="198356" y="98351"/>
                </a:cubicBezTo>
                <a:lnTo>
                  <a:pt x="198356" y="181281"/>
                </a:lnTo>
                <a:lnTo>
                  <a:pt x="269915" y="181281"/>
                </a:lnTo>
                <a:cubicBezTo>
                  <a:pt x="272458" y="181281"/>
                  <a:pt x="274274" y="183445"/>
                  <a:pt x="274274" y="185968"/>
                </a:cubicBezTo>
                <a:lnTo>
                  <a:pt x="274274" y="202915"/>
                </a:lnTo>
                <a:cubicBezTo>
                  <a:pt x="274274" y="205800"/>
                  <a:pt x="272458" y="207603"/>
                  <a:pt x="269915" y="207603"/>
                </a:cubicBezTo>
                <a:cubicBezTo>
                  <a:pt x="267009" y="207603"/>
                  <a:pt x="264830" y="205800"/>
                  <a:pt x="264830" y="202915"/>
                </a:cubicBezTo>
                <a:lnTo>
                  <a:pt x="264830" y="190656"/>
                </a:lnTo>
                <a:lnTo>
                  <a:pt x="193634" y="190656"/>
                </a:lnTo>
                <a:cubicBezTo>
                  <a:pt x="191092" y="190656"/>
                  <a:pt x="188912" y="188492"/>
                  <a:pt x="188912" y="185968"/>
                </a:cubicBezTo>
                <a:lnTo>
                  <a:pt x="188912" y="98351"/>
                </a:lnTo>
                <a:cubicBezTo>
                  <a:pt x="188912" y="95827"/>
                  <a:pt x="191092" y="93663"/>
                  <a:pt x="193634" y="93663"/>
                </a:cubicBezTo>
                <a:close/>
                <a:moveTo>
                  <a:pt x="155208" y="93663"/>
                </a:moveTo>
                <a:cubicBezTo>
                  <a:pt x="158139" y="93663"/>
                  <a:pt x="159971" y="95827"/>
                  <a:pt x="159971" y="98351"/>
                </a:cubicBezTo>
                <a:lnTo>
                  <a:pt x="159971" y="202915"/>
                </a:lnTo>
                <a:cubicBezTo>
                  <a:pt x="159971" y="205800"/>
                  <a:pt x="158139" y="207603"/>
                  <a:pt x="155208" y="207603"/>
                </a:cubicBezTo>
                <a:cubicBezTo>
                  <a:pt x="152644" y="207603"/>
                  <a:pt x="150812" y="205800"/>
                  <a:pt x="150812" y="202915"/>
                </a:cubicBezTo>
                <a:lnTo>
                  <a:pt x="150812" y="98351"/>
                </a:lnTo>
                <a:cubicBezTo>
                  <a:pt x="150812" y="95827"/>
                  <a:pt x="152644" y="93663"/>
                  <a:pt x="155208" y="93663"/>
                </a:cubicBezTo>
                <a:close/>
                <a:moveTo>
                  <a:pt x="119103" y="93663"/>
                </a:moveTo>
                <a:cubicBezTo>
                  <a:pt x="121282" y="93663"/>
                  <a:pt x="123462" y="95827"/>
                  <a:pt x="123462" y="98351"/>
                </a:cubicBezTo>
                <a:lnTo>
                  <a:pt x="123462" y="185968"/>
                </a:lnTo>
                <a:cubicBezTo>
                  <a:pt x="123462" y="188492"/>
                  <a:pt x="121282" y="190656"/>
                  <a:pt x="119103" y="190656"/>
                </a:cubicBezTo>
                <a:lnTo>
                  <a:pt x="47544" y="190656"/>
                </a:lnTo>
                <a:lnTo>
                  <a:pt x="47544" y="202915"/>
                </a:lnTo>
                <a:cubicBezTo>
                  <a:pt x="47544" y="205800"/>
                  <a:pt x="45728" y="207603"/>
                  <a:pt x="42822" y="207603"/>
                </a:cubicBezTo>
                <a:cubicBezTo>
                  <a:pt x="40279" y="207603"/>
                  <a:pt x="38100" y="205800"/>
                  <a:pt x="38100" y="202915"/>
                </a:cubicBezTo>
                <a:lnTo>
                  <a:pt x="38100" y="185968"/>
                </a:lnTo>
                <a:cubicBezTo>
                  <a:pt x="38100" y="183445"/>
                  <a:pt x="40279" y="181281"/>
                  <a:pt x="42822" y="181281"/>
                </a:cubicBezTo>
                <a:lnTo>
                  <a:pt x="114017" y="181281"/>
                </a:lnTo>
                <a:lnTo>
                  <a:pt x="114017" y="98351"/>
                </a:lnTo>
                <a:cubicBezTo>
                  <a:pt x="114017" y="95827"/>
                  <a:pt x="116197" y="93663"/>
                  <a:pt x="119103" y="93663"/>
                </a:cubicBezTo>
                <a:close/>
                <a:moveTo>
                  <a:pt x="144733" y="0"/>
                </a:moveTo>
                <a:cubicBezTo>
                  <a:pt x="170570" y="0"/>
                  <a:pt x="193178" y="18015"/>
                  <a:pt x="199996" y="42877"/>
                </a:cubicBezTo>
                <a:cubicBezTo>
                  <a:pt x="204661" y="39994"/>
                  <a:pt x="210403" y="38553"/>
                  <a:pt x="216145" y="38553"/>
                </a:cubicBezTo>
                <a:cubicBezTo>
                  <a:pt x="234805" y="38553"/>
                  <a:pt x="249876" y="53686"/>
                  <a:pt x="249876" y="72422"/>
                </a:cubicBezTo>
                <a:cubicBezTo>
                  <a:pt x="249876" y="76386"/>
                  <a:pt x="249518" y="79989"/>
                  <a:pt x="248082" y="83592"/>
                </a:cubicBezTo>
                <a:cubicBezTo>
                  <a:pt x="263513" y="89357"/>
                  <a:pt x="274278" y="103769"/>
                  <a:pt x="274278" y="120704"/>
                </a:cubicBezTo>
                <a:cubicBezTo>
                  <a:pt x="274278" y="142323"/>
                  <a:pt x="256695" y="159978"/>
                  <a:pt x="235164" y="159978"/>
                </a:cubicBezTo>
                <a:lnTo>
                  <a:pt x="220092" y="159978"/>
                </a:lnTo>
                <a:cubicBezTo>
                  <a:pt x="217221" y="159978"/>
                  <a:pt x="215427" y="157816"/>
                  <a:pt x="215427" y="155294"/>
                </a:cubicBezTo>
                <a:cubicBezTo>
                  <a:pt x="215427" y="152411"/>
                  <a:pt x="217221" y="150249"/>
                  <a:pt x="220092" y="150249"/>
                </a:cubicBezTo>
                <a:lnTo>
                  <a:pt x="235164" y="150249"/>
                </a:lnTo>
                <a:cubicBezTo>
                  <a:pt x="251312" y="150249"/>
                  <a:pt x="264589" y="137278"/>
                  <a:pt x="264589" y="120704"/>
                </a:cubicBezTo>
                <a:cubicBezTo>
                  <a:pt x="264589" y="106292"/>
                  <a:pt x="254542" y="94041"/>
                  <a:pt x="240546" y="91158"/>
                </a:cubicBezTo>
                <a:cubicBezTo>
                  <a:pt x="239111" y="91158"/>
                  <a:pt x="237676" y="90077"/>
                  <a:pt x="237317" y="88997"/>
                </a:cubicBezTo>
                <a:cubicBezTo>
                  <a:pt x="236599" y="87195"/>
                  <a:pt x="236599" y="85754"/>
                  <a:pt x="237317" y="84673"/>
                </a:cubicBezTo>
                <a:cubicBezTo>
                  <a:pt x="239470" y="80709"/>
                  <a:pt x="240546" y="76386"/>
                  <a:pt x="240546" y="72422"/>
                </a:cubicBezTo>
                <a:cubicBezTo>
                  <a:pt x="240546" y="59091"/>
                  <a:pt x="229781" y="47561"/>
                  <a:pt x="216145" y="47561"/>
                </a:cubicBezTo>
                <a:cubicBezTo>
                  <a:pt x="210044" y="47561"/>
                  <a:pt x="204302" y="50083"/>
                  <a:pt x="199637" y="54407"/>
                </a:cubicBezTo>
                <a:cubicBezTo>
                  <a:pt x="198561" y="55488"/>
                  <a:pt x="196767" y="55848"/>
                  <a:pt x="194972" y="55127"/>
                </a:cubicBezTo>
                <a:cubicBezTo>
                  <a:pt x="193537" y="54407"/>
                  <a:pt x="192102" y="52966"/>
                  <a:pt x="191743" y="51164"/>
                </a:cubicBezTo>
                <a:cubicBezTo>
                  <a:pt x="188872" y="27384"/>
                  <a:pt x="168417" y="9728"/>
                  <a:pt x="144733" y="9728"/>
                </a:cubicBezTo>
                <a:cubicBezTo>
                  <a:pt x="118178" y="9728"/>
                  <a:pt x="96647" y="30987"/>
                  <a:pt x="96647" y="57650"/>
                </a:cubicBezTo>
                <a:cubicBezTo>
                  <a:pt x="96647" y="60532"/>
                  <a:pt x="97006" y="63415"/>
                  <a:pt x="97724" y="66297"/>
                </a:cubicBezTo>
                <a:cubicBezTo>
                  <a:pt x="97724" y="68099"/>
                  <a:pt x="97365" y="69540"/>
                  <a:pt x="96288" y="70621"/>
                </a:cubicBezTo>
                <a:cubicBezTo>
                  <a:pt x="95212" y="71702"/>
                  <a:pt x="93417" y="72422"/>
                  <a:pt x="91982" y="72062"/>
                </a:cubicBezTo>
                <a:cubicBezTo>
                  <a:pt x="66863" y="66657"/>
                  <a:pt x="44255" y="86474"/>
                  <a:pt x="44255" y="110976"/>
                </a:cubicBezTo>
                <a:cubicBezTo>
                  <a:pt x="44255" y="132594"/>
                  <a:pt x="62197" y="150249"/>
                  <a:pt x="84087" y="150249"/>
                </a:cubicBezTo>
                <a:lnTo>
                  <a:pt x="89111" y="150249"/>
                </a:lnTo>
                <a:cubicBezTo>
                  <a:pt x="91623" y="150249"/>
                  <a:pt x="93776" y="152411"/>
                  <a:pt x="93776" y="155294"/>
                </a:cubicBezTo>
                <a:cubicBezTo>
                  <a:pt x="93776" y="157816"/>
                  <a:pt x="91623" y="159978"/>
                  <a:pt x="89111" y="159978"/>
                </a:cubicBezTo>
                <a:lnTo>
                  <a:pt x="84087" y="159978"/>
                </a:lnTo>
                <a:cubicBezTo>
                  <a:pt x="56815" y="159978"/>
                  <a:pt x="34925" y="137999"/>
                  <a:pt x="34925" y="110976"/>
                </a:cubicBezTo>
                <a:cubicBezTo>
                  <a:pt x="34925" y="82511"/>
                  <a:pt x="58968" y="59451"/>
                  <a:pt x="87676" y="61613"/>
                </a:cubicBezTo>
                <a:cubicBezTo>
                  <a:pt x="87317" y="60532"/>
                  <a:pt x="87317" y="59091"/>
                  <a:pt x="87317" y="57650"/>
                </a:cubicBezTo>
                <a:cubicBezTo>
                  <a:pt x="87317" y="25942"/>
                  <a:pt x="113154" y="0"/>
                  <a:pt x="1447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32" name="Freeform 699">
            <a:extLst>
              <a:ext uri="{FF2B5EF4-FFF2-40B4-BE49-F238E27FC236}">
                <a16:creationId xmlns:a16="http://schemas.microsoft.com/office/drawing/2014/main" id="{6BBC721F-AEBF-DF48-8A9A-E8A91C79B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229" y="3133794"/>
            <a:ext cx="231113" cy="266419"/>
          </a:xfrm>
          <a:custGeom>
            <a:avLst/>
            <a:gdLst/>
            <a:ahLst/>
            <a:cxnLst/>
            <a:rect l="0" t="0" r="r" b="b"/>
            <a:pathLst>
              <a:path w="309203" h="309203">
                <a:moveTo>
                  <a:pt x="111350" y="277873"/>
                </a:moveTo>
                <a:cubicBezTo>
                  <a:pt x="103795" y="277873"/>
                  <a:pt x="97318" y="283995"/>
                  <a:pt x="97318" y="291917"/>
                </a:cubicBezTo>
                <a:lnTo>
                  <a:pt x="97318" y="299839"/>
                </a:lnTo>
                <a:lnTo>
                  <a:pt x="209936" y="299839"/>
                </a:lnTo>
                <a:lnTo>
                  <a:pt x="209936" y="291917"/>
                </a:lnTo>
                <a:cubicBezTo>
                  <a:pt x="209936" y="283995"/>
                  <a:pt x="203820" y="277873"/>
                  <a:pt x="195904" y="277873"/>
                </a:cubicBezTo>
                <a:lnTo>
                  <a:pt x="185830" y="277873"/>
                </a:lnTo>
                <a:lnTo>
                  <a:pt x="121425" y="277873"/>
                </a:lnTo>
                <a:lnTo>
                  <a:pt x="111350" y="277873"/>
                </a:lnTo>
                <a:close/>
                <a:moveTo>
                  <a:pt x="144452" y="229619"/>
                </a:moveTo>
                <a:cubicBezTo>
                  <a:pt x="144093" y="247984"/>
                  <a:pt x="137616" y="260588"/>
                  <a:pt x="132219" y="268150"/>
                </a:cubicBezTo>
                <a:lnTo>
                  <a:pt x="175395" y="268150"/>
                </a:lnTo>
                <a:cubicBezTo>
                  <a:pt x="169998" y="260588"/>
                  <a:pt x="163522" y="247984"/>
                  <a:pt x="163162" y="229619"/>
                </a:cubicBezTo>
                <a:cubicBezTo>
                  <a:pt x="159924" y="229979"/>
                  <a:pt x="156686" y="230339"/>
                  <a:pt x="153447" y="230339"/>
                </a:cubicBezTo>
                <a:cubicBezTo>
                  <a:pt x="150569" y="230339"/>
                  <a:pt x="147331" y="229979"/>
                  <a:pt x="144452" y="229619"/>
                </a:cubicBezTo>
                <a:close/>
                <a:moveTo>
                  <a:pt x="129894" y="103546"/>
                </a:moveTo>
                <a:cubicBezTo>
                  <a:pt x="132509" y="103187"/>
                  <a:pt x="135124" y="105340"/>
                  <a:pt x="135124" y="107852"/>
                </a:cubicBezTo>
                <a:lnTo>
                  <a:pt x="139606" y="174592"/>
                </a:lnTo>
                <a:cubicBezTo>
                  <a:pt x="139980" y="184639"/>
                  <a:pt x="141474" y="193968"/>
                  <a:pt x="143715" y="201862"/>
                </a:cubicBezTo>
                <a:cubicBezTo>
                  <a:pt x="144089" y="204015"/>
                  <a:pt x="142968" y="206886"/>
                  <a:pt x="140353" y="207244"/>
                </a:cubicBezTo>
                <a:cubicBezTo>
                  <a:pt x="139980" y="207244"/>
                  <a:pt x="139606" y="207603"/>
                  <a:pt x="138859" y="207603"/>
                </a:cubicBezTo>
                <a:cubicBezTo>
                  <a:pt x="136618" y="207603"/>
                  <a:pt x="134750" y="206168"/>
                  <a:pt x="134003" y="204015"/>
                </a:cubicBezTo>
                <a:cubicBezTo>
                  <a:pt x="132136" y="195762"/>
                  <a:pt x="130268" y="186074"/>
                  <a:pt x="129521" y="175310"/>
                </a:cubicBezTo>
                <a:lnTo>
                  <a:pt x="125412" y="108211"/>
                </a:lnTo>
                <a:cubicBezTo>
                  <a:pt x="125412" y="105699"/>
                  <a:pt x="127280" y="103546"/>
                  <a:pt x="129894" y="103546"/>
                </a:cubicBezTo>
                <a:close/>
                <a:moveTo>
                  <a:pt x="232963" y="93139"/>
                </a:moveTo>
                <a:lnTo>
                  <a:pt x="218571" y="175604"/>
                </a:lnTo>
                <a:cubicBezTo>
                  <a:pt x="218571" y="175964"/>
                  <a:pt x="218212" y="176324"/>
                  <a:pt x="218212" y="177044"/>
                </a:cubicBezTo>
                <a:cubicBezTo>
                  <a:pt x="236921" y="171282"/>
                  <a:pt x="251673" y="155078"/>
                  <a:pt x="254551" y="134912"/>
                </a:cubicBezTo>
                <a:lnTo>
                  <a:pt x="260668" y="93139"/>
                </a:lnTo>
                <a:lnTo>
                  <a:pt x="232963" y="93139"/>
                </a:lnTo>
                <a:close/>
                <a:moveTo>
                  <a:pt x="84006" y="93139"/>
                </a:moveTo>
                <a:lnTo>
                  <a:pt x="98038" y="173803"/>
                </a:lnTo>
                <a:cubicBezTo>
                  <a:pt x="102715" y="201171"/>
                  <a:pt x="126103" y="220616"/>
                  <a:pt x="153447" y="220616"/>
                </a:cubicBezTo>
                <a:cubicBezTo>
                  <a:pt x="181152" y="220616"/>
                  <a:pt x="204539" y="201171"/>
                  <a:pt x="209576" y="173803"/>
                </a:cubicBezTo>
                <a:lnTo>
                  <a:pt x="223249" y="93139"/>
                </a:lnTo>
                <a:lnTo>
                  <a:pt x="84006" y="93139"/>
                </a:lnTo>
                <a:close/>
                <a:moveTo>
                  <a:pt x="46586" y="93139"/>
                </a:moveTo>
                <a:lnTo>
                  <a:pt x="52703" y="134912"/>
                </a:lnTo>
                <a:cubicBezTo>
                  <a:pt x="55581" y="155078"/>
                  <a:pt x="70333" y="171282"/>
                  <a:pt x="89403" y="177044"/>
                </a:cubicBezTo>
                <a:cubicBezTo>
                  <a:pt x="89043" y="176324"/>
                  <a:pt x="89043" y="175964"/>
                  <a:pt x="88683" y="175604"/>
                </a:cubicBezTo>
                <a:lnTo>
                  <a:pt x="74651" y="93139"/>
                </a:lnTo>
                <a:lnTo>
                  <a:pt x="46586" y="93139"/>
                </a:lnTo>
                <a:close/>
                <a:moveTo>
                  <a:pt x="40829" y="84137"/>
                </a:moveTo>
                <a:lnTo>
                  <a:pt x="78609" y="84137"/>
                </a:lnTo>
                <a:lnTo>
                  <a:pt x="227566" y="84137"/>
                </a:lnTo>
                <a:lnTo>
                  <a:pt x="229006" y="84137"/>
                </a:lnTo>
                <a:lnTo>
                  <a:pt x="266065" y="84137"/>
                </a:lnTo>
                <a:cubicBezTo>
                  <a:pt x="267504" y="84137"/>
                  <a:pt x="268944" y="84857"/>
                  <a:pt x="269663" y="85577"/>
                </a:cubicBezTo>
                <a:cubicBezTo>
                  <a:pt x="270743" y="86658"/>
                  <a:pt x="271102" y="88098"/>
                  <a:pt x="271102" y="89178"/>
                </a:cubicBezTo>
                <a:lnTo>
                  <a:pt x="263906" y="136352"/>
                </a:lnTo>
                <a:cubicBezTo>
                  <a:pt x="260308" y="161920"/>
                  <a:pt x="240159" y="182085"/>
                  <a:pt x="215333" y="187127"/>
                </a:cubicBezTo>
                <a:cubicBezTo>
                  <a:pt x="208137" y="206572"/>
                  <a:pt x="192306" y="221337"/>
                  <a:pt x="172517" y="227458"/>
                </a:cubicBezTo>
                <a:cubicBezTo>
                  <a:pt x="172157" y="251585"/>
                  <a:pt x="184031" y="264549"/>
                  <a:pt x="187629" y="268150"/>
                </a:cubicBezTo>
                <a:lnTo>
                  <a:pt x="195904" y="268150"/>
                </a:lnTo>
                <a:cubicBezTo>
                  <a:pt x="208857" y="268150"/>
                  <a:pt x="219291" y="278953"/>
                  <a:pt x="219291" y="291917"/>
                </a:cubicBezTo>
                <a:lnTo>
                  <a:pt x="219291" y="304521"/>
                </a:lnTo>
                <a:cubicBezTo>
                  <a:pt x="219291" y="307041"/>
                  <a:pt x="217132" y="309202"/>
                  <a:pt x="214614" y="309202"/>
                </a:cubicBezTo>
                <a:lnTo>
                  <a:pt x="93001" y="309202"/>
                </a:lnTo>
                <a:cubicBezTo>
                  <a:pt x="90122" y="309202"/>
                  <a:pt x="87963" y="307041"/>
                  <a:pt x="87963" y="304521"/>
                </a:cubicBezTo>
                <a:lnTo>
                  <a:pt x="87963" y="291917"/>
                </a:lnTo>
                <a:cubicBezTo>
                  <a:pt x="87963" y="278953"/>
                  <a:pt x="98398" y="268150"/>
                  <a:pt x="111350" y="268150"/>
                </a:cubicBezTo>
                <a:lnTo>
                  <a:pt x="119626" y="268150"/>
                </a:lnTo>
                <a:cubicBezTo>
                  <a:pt x="123584" y="264549"/>
                  <a:pt x="135098" y="251585"/>
                  <a:pt x="134738" y="227458"/>
                </a:cubicBezTo>
                <a:cubicBezTo>
                  <a:pt x="115308" y="221337"/>
                  <a:pt x="99117" y="206572"/>
                  <a:pt x="91921" y="187127"/>
                </a:cubicBezTo>
                <a:cubicBezTo>
                  <a:pt x="67095" y="182445"/>
                  <a:pt x="47306" y="161920"/>
                  <a:pt x="43348" y="136352"/>
                </a:cubicBezTo>
                <a:lnTo>
                  <a:pt x="36512" y="89178"/>
                </a:lnTo>
                <a:cubicBezTo>
                  <a:pt x="36512" y="88098"/>
                  <a:pt x="36512" y="86658"/>
                  <a:pt x="37591" y="85577"/>
                </a:cubicBezTo>
                <a:cubicBezTo>
                  <a:pt x="38671" y="84857"/>
                  <a:pt x="39750" y="84137"/>
                  <a:pt x="40829" y="84137"/>
                </a:cubicBezTo>
                <a:close/>
                <a:moveTo>
                  <a:pt x="275736" y="23926"/>
                </a:moveTo>
                <a:cubicBezTo>
                  <a:pt x="277568" y="22225"/>
                  <a:pt x="280499" y="22225"/>
                  <a:pt x="282697" y="23926"/>
                </a:cubicBezTo>
                <a:cubicBezTo>
                  <a:pt x="283429" y="24606"/>
                  <a:pt x="283796" y="25967"/>
                  <a:pt x="283796" y="26987"/>
                </a:cubicBezTo>
                <a:cubicBezTo>
                  <a:pt x="283796" y="28008"/>
                  <a:pt x="283429" y="29369"/>
                  <a:pt x="282697" y="30049"/>
                </a:cubicBezTo>
                <a:cubicBezTo>
                  <a:pt x="281598" y="31070"/>
                  <a:pt x="280499" y="31410"/>
                  <a:pt x="279400" y="31410"/>
                </a:cubicBezTo>
                <a:cubicBezTo>
                  <a:pt x="277934" y="31410"/>
                  <a:pt x="276469" y="31070"/>
                  <a:pt x="275736" y="30049"/>
                </a:cubicBezTo>
                <a:cubicBezTo>
                  <a:pt x="275003" y="29369"/>
                  <a:pt x="274637" y="28008"/>
                  <a:pt x="274637" y="26987"/>
                </a:cubicBezTo>
                <a:cubicBezTo>
                  <a:pt x="274637" y="25967"/>
                  <a:pt x="275003" y="24606"/>
                  <a:pt x="275736" y="23926"/>
                </a:cubicBezTo>
                <a:close/>
                <a:moveTo>
                  <a:pt x="215723" y="23926"/>
                </a:moveTo>
                <a:cubicBezTo>
                  <a:pt x="217487" y="22225"/>
                  <a:pt x="220309" y="22225"/>
                  <a:pt x="222073" y="23926"/>
                </a:cubicBezTo>
                <a:cubicBezTo>
                  <a:pt x="222779" y="24606"/>
                  <a:pt x="223484" y="25967"/>
                  <a:pt x="223484" y="26987"/>
                </a:cubicBezTo>
                <a:cubicBezTo>
                  <a:pt x="223484" y="28008"/>
                  <a:pt x="222779" y="29369"/>
                  <a:pt x="222073" y="30049"/>
                </a:cubicBezTo>
                <a:cubicBezTo>
                  <a:pt x="221368" y="31070"/>
                  <a:pt x="219957" y="31410"/>
                  <a:pt x="218898" y="31410"/>
                </a:cubicBezTo>
                <a:cubicBezTo>
                  <a:pt x="217840" y="31410"/>
                  <a:pt x="216429" y="31070"/>
                  <a:pt x="215723" y="30049"/>
                </a:cubicBezTo>
                <a:cubicBezTo>
                  <a:pt x="215018" y="29369"/>
                  <a:pt x="214312" y="28008"/>
                  <a:pt x="214312" y="26987"/>
                </a:cubicBezTo>
                <a:cubicBezTo>
                  <a:pt x="214312" y="25967"/>
                  <a:pt x="215018" y="24606"/>
                  <a:pt x="215723" y="23926"/>
                </a:cubicBezTo>
                <a:close/>
                <a:moveTo>
                  <a:pt x="249238" y="23812"/>
                </a:moveTo>
                <a:cubicBezTo>
                  <a:pt x="251619" y="23812"/>
                  <a:pt x="253660" y="25929"/>
                  <a:pt x="253660" y="28398"/>
                </a:cubicBezTo>
                <a:cubicBezTo>
                  <a:pt x="253660" y="31220"/>
                  <a:pt x="251619" y="32984"/>
                  <a:pt x="249238" y="32984"/>
                </a:cubicBezTo>
                <a:cubicBezTo>
                  <a:pt x="246516" y="32984"/>
                  <a:pt x="244475" y="31220"/>
                  <a:pt x="244475" y="28398"/>
                </a:cubicBezTo>
                <a:cubicBezTo>
                  <a:pt x="244475" y="25929"/>
                  <a:pt x="246516" y="23812"/>
                  <a:pt x="249238" y="23812"/>
                </a:cubicBezTo>
                <a:close/>
                <a:moveTo>
                  <a:pt x="8988" y="9348"/>
                </a:moveTo>
                <a:lnTo>
                  <a:pt x="8988" y="46740"/>
                </a:lnTo>
                <a:lnTo>
                  <a:pt x="299855" y="46740"/>
                </a:lnTo>
                <a:lnTo>
                  <a:pt x="299855" y="9348"/>
                </a:lnTo>
                <a:lnTo>
                  <a:pt x="8988" y="9348"/>
                </a:lnTo>
                <a:close/>
                <a:moveTo>
                  <a:pt x="4674" y="0"/>
                </a:moveTo>
                <a:lnTo>
                  <a:pt x="304529" y="0"/>
                </a:lnTo>
                <a:cubicBezTo>
                  <a:pt x="307045" y="0"/>
                  <a:pt x="309203" y="2157"/>
                  <a:pt x="309203" y="4674"/>
                </a:cubicBezTo>
                <a:lnTo>
                  <a:pt x="309203" y="51773"/>
                </a:lnTo>
                <a:lnTo>
                  <a:pt x="309203" y="304529"/>
                </a:lnTo>
                <a:cubicBezTo>
                  <a:pt x="309203" y="307045"/>
                  <a:pt x="307045" y="309203"/>
                  <a:pt x="304529" y="309203"/>
                </a:cubicBezTo>
                <a:lnTo>
                  <a:pt x="248081" y="309203"/>
                </a:lnTo>
                <a:cubicBezTo>
                  <a:pt x="245564" y="309203"/>
                  <a:pt x="243767" y="307045"/>
                  <a:pt x="243767" y="304529"/>
                </a:cubicBezTo>
                <a:cubicBezTo>
                  <a:pt x="243767" y="302012"/>
                  <a:pt x="245564" y="299855"/>
                  <a:pt x="248081" y="299855"/>
                </a:cubicBezTo>
                <a:lnTo>
                  <a:pt x="299855" y="299855"/>
                </a:lnTo>
                <a:lnTo>
                  <a:pt x="299855" y="56447"/>
                </a:lnTo>
                <a:lnTo>
                  <a:pt x="8988" y="56447"/>
                </a:lnTo>
                <a:lnTo>
                  <a:pt x="8988" y="299855"/>
                </a:lnTo>
                <a:lnTo>
                  <a:pt x="60762" y="299855"/>
                </a:lnTo>
                <a:cubicBezTo>
                  <a:pt x="63279" y="299855"/>
                  <a:pt x="65436" y="302012"/>
                  <a:pt x="65436" y="304529"/>
                </a:cubicBezTo>
                <a:cubicBezTo>
                  <a:pt x="65436" y="307045"/>
                  <a:pt x="63279" y="309203"/>
                  <a:pt x="60762" y="309203"/>
                </a:cubicBezTo>
                <a:lnTo>
                  <a:pt x="4674" y="309203"/>
                </a:lnTo>
                <a:cubicBezTo>
                  <a:pt x="1798" y="309203"/>
                  <a:pt x="0" y="307045"/>
                  <a:pt x="0" y="304529"/>
                </a:cubicBezTo>
                <a:lnTo>
                  <a:pt x="0" y="51773"/>
                </a:lnTo>
                <a:lnTo>
                  <a:pt x="0" y="4674"/>
                </a:lnTo>
                <a:cubicBezTo>
                  <a:pt x="0" y="2157"/>
                  <a:pt x="1798" y="0"/>
                  <a:pt x="46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40" name="Freeform 995">
            <a:extLst>
              <a:ext uri="{FF2B5EF4-FFF2-40B4-BE49-F238E27FC236}">
                <a16:creationId xmlns:a16="http://schemas.microsoft.com/office/drawing/2014/main" id="{AFD872D1-10BD-7248-8488-39F8F5A839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4201" y="4337435"/>
            <a:ext cx="249784" cy="249036"/>
          </a:xfrm>
          <a:custGeom>
            <a:avLst/>
            <a:gdLst>
              <a:gd name="T0" fmla="*/ 5224759 w 291739"/>
              <a:gd name="T1" fmla="*/ 33221813 h 291741"/>
              <a:gd name="T2" fmla="*/ 7038558 w 291739"/>
              <a:gd name="T3" fmla="*/ 21451725 h 291741"/>
              <a:gd name="T4" fmla="*/ 8895301 w 291739"/>
              <a:gd name="T5" fmla="*/ 33221813 h 291741"/>
              <a:gd name="T6" fmla="*/ 3929696 w 291739"/>
              <a:gd name="T7" fmla="*/ 20143885 h 291741"/>
              <a:gd name="T8" fmla="*/ 27163438 w 291739"/>
              <a:gd name="T9" fmla="*/ 19932594 h 291741"/>
              <a:gd name="T10" fmla="*/ 21879173 w 291739"/>
              <a:gd name="T11" fmla="*/ 19932594 h 291741"/>
              <a:gd name="T12" fmla="*/ 7566161 w 291739"/>
              <a:gd name="T13" fmla="*/ 16590366 h 291741"/>
              <a:gd name="T14" fmla="*/ 6468595 w 291739"/>
              <a:gd name="T15" fmla="*/ 16897216 h 291741"/>
              <a:gd name="T16" fmla="*/ 7039394 w 291739"/>
              <a:gd name="T17" fmla="*/ 12853707 h 291741"/>
              <a:gd name="T18" fmla="*/ 7039394 w 291739"/>
              <a:gd name="T19" fmla="*/ 14674249 h 291741"/>
              <a:gd name="T20" fmla="*/ 7039394 w 291739"/>
              <a:gd name="T21" fmla="*/ 12853707 h 291741"/>
              <a:gd name="T22" fmla="*/ 7566161 w 291739"/>
              <a:gd name="T23" fmla="*/ 11172864 h 291741"/>
              <a:gd name="T24" fmla="*/ 6468595 w 291739"/>
              <a:gd name="T25" fmla="*/ 10393076 h 291741"/>
              <a:gd name="T26" fmla="*/ 29443784 w 291739"/>
              <a:gd name="T27" fmla="*/ 9591746 h 291741"/>
              <a:gd name="T28" fmla="*/ 28347921 w 291739"/>
              <a:gd name="T29" fmla="*/ 17894498 h 291741"/>
              <a:gd name="T30" fmla="*/ 20356951 w 291739"/>
              <a:gd name="T31" fmla="*/ 9128014 h 291741"/>
              <a:gd name="T32" fmla="*/ 20356951 w 291739"/>
              <a:gd name="T33" fmla="*/ 18400162 h 291741"/>
              <a:gd name="T34" fmla="*/ 20356951 w 291739"/>
              <a:gd name="T35" fmla="*/ 9128014 h 291741"/>
              <a:gd name="T36" fmla="*/ 27163438 w 291739"/>
              <a:gd name="T37" fmla="*/ 7408492 h 291741"/>
              <a:gd name="T38" fmla="*/ 21879173 w 291739"/>
              <a:gd name="T39" fmla="*/ 7408492 h 291741"/>
              <a:gd name="T40" fmla="*/ 34487905 w 291739"/>
              <a:gd name="T41" fmla="*/ 2794056 h 291741"/>
              <a:gd name="T42" fmla="*/ 33579820 w 291739"/>
              <a:gd name="T43" fmla="*/ 3847871 h 291741"/>
              <a:gd name="T44" fmla="*/ 34963375 w 291739"/>
              <a:gd name="T45" fmla="*/ 24077378 h 291741"/>
              <a:gd name="T46" fmla="*/ 31374621 w 291739"/>
              <a:gd name="T47" fmla="*/ 33560097 h 291741"/>
              <a:gd name="T48" fmla="*/ 30423360 w 291739"/>
              <a:gd name="T49" fmla="*/ 33897227 h 291741"/>
              <a:gd name="T50" fmla="*/ 25061576 w 291739"/>
              <a:gd name="T51" fmla="*/ 33728659 h 291741"/>
              <a:gd name="T52" fmla="*/ 24023888 w 291739"/>
              <a:gd name="T53" fmla="*/ 24625453 h 291741"/>
              <a:gd name="T54" fmla="*/ 18143230 w 291739"/>
              <a:gd name="T55" fmla="*/ 34234347 h 291741"/>
              <a:gd name="T56" fmla="*/ 20910454 w 291739"/>
              <a:gd name="T57" fmla="*/ 24625453 h 291741"/>
              <a:gd name="T58" fmla="*/ 14597551 w 291739"/>
              <a:gd name="T59" fmla="*/ 23571626 h 291741"/>
              <a:gd name="T60" fmla="*/ 15981310 w 291739"/>
              <a:gd name="T61" fmla="*/ 9073957 h 291741"/>
              <a:gd name="T62" fmla="*/ 32498873 w 291739"/>
              <a:gd name="T63" fmla="*/ 23571626 h 291741"/>
              <a:gd name="T64" fmla="*/ 20434990 w 291739"/>
              <a:gd name="T65" fmla="*/ 3342103 h 291741"/>
              <a:gd name="T66" fmla="*/ 11918030 w 291739"/>
              <a:gd name="T67" fmla="*/ 7192801 h 291741"/>
              <a:gd name="T68" fmla="*/ 7038558 w 291739"/>
              <a:gd name="T69" fmla="*/ 8500290 h 291741"/>
              <a:gd name="T70" fmla="*/ 1079424 w 291739"/>
              <a:gd name="T71" fmla="*/ 10483051 h 291741"/>
              <a:gd name="T72" fmla="*/ 2849886 w 291739"/>
              <a:gd name="T73" fmla="*/ 19764367 h 291741"/>
              <a:gd name="T74" fmla="*/ 3929696 w 291739"/>
              <a:gd name="T75" fmla="*/ 10947263 h 291741"/>
              <a:gd name="T76" fmla="*/ 10147561 w 291739"/>
              <a:gd name="T77" fmla="*/ 12676887 h 291741"/>
              <a:gd name="T78" fmla="*/ 18136005 w 291739"/>
              <a:gd name="T79" fmla="*/ 3227062 h 291741"/>
              <a:gd name="T80" fmla="*/ 17207769 w 291739"/>
              <a:gd name="T81" fmla="*/ 1297295 h 291741"/>
              <a:gd name="T82" fmla="*/ 18611003 w 291739"/>
              <a:gd name="T83" fmla="*/ 4576934 h 291741"/>
              <a:gd name="T84" fmla="*/ 11226985 w 291739"/>
              <a:gd name="T85" fmla="*/ 31998578 h 291741"/>
              <a:gd name="T86" fmla="*/ 5224759 w 291739"/>
              <a:gd name="T87" fmla="*/ 34234347 h 291741"/>
              <a:gd name="T88" fmla="*/ 1943065 w 291739"/>
              <a:gd name="T89" fmla="*/ 21704853 h 291741"/>
              <a:gd name="T90" fmla="*/ 3368236 w 291739"/>
              <a:gd name="T91" fmla="*/ 7108482 h 291741"/>
              <a:gd name="T92" fmla="*/ 15804321 w 291739"/>
              <a:gd name="T93" fmla="*/ 1834732 h 291741"/>
              <a:gd name="T94" fmla="*/ 4988698 w 291739"/>
              <a:gd name="T95" fmla="*/ 2980309 h 291741"/>
              <a:gd name="T96" fmla="*/ 7017972 w 291739"/>
              <a:gd name="T97" fmla="*/ 1049515 h 291741"/>
              <a:gd name="T98" fmla="*/ 7017972 w 291739"/>
              <a:gd name="T99" fmla="*/ 5918926 h 29174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1739" h="291741">
                <a:moveTo>
                  <a:pt x="32788" y="171664"/>
                </a:moveTo>
                <a:lnTo>
                  <a:pt x="32788" y="272687"/>
                </a:lnTo>
                <a:cubicBezTo>
                  <a:pt x="32788" y="278439"/>
                  <a:pt x="37472" y="283112"/>
                  <a:pt x="43597" y="283112"/>
                </a:cubicBezTo>
                <a:cubicBezTo>
                  <a:pt x="49723" y="283112"/>
                  <a:pt x="54046" y="278439"/>
                  <a:pt x="54046" y="272687"/>
                </a:cubicBezTo>
                <a:lnTo>
                  <a:pt x="54046" y="187123"/>
                </a:lnTo>
                <a:cubicBezTo>
                  <a:pt x="54046" y="184966"/>
                  <a:pt x="56208" y="182809"/>
                  <a:pt x="58730" y="182809"/>
                </a:cubicBezTo>
                <a:cubicBezTo>
                  <a:pt x="60892" y="182809"/>
                  <a:pt x="63054" y="184966"/>
                  <a:pt x="63054" y="187123"/>
                </a:cubicBezTo>
                <a:lnTo>
                  <a:pt x="63054" y="272687"/>
                </a:lnTo>
                <a:cubicBezTo>
                  <a:pt x="63054" y="278439"/>
                  <a:pt x="68098" y="283112"/>
                  <a:pt x="74224" y="283112"/>
                </a:cubicBezTo>
                <a:cubicBezTo>
                  <a:pt x="79989" y="283112"/>
                  <a:pt x="84673" y="278439"/>
                  <a:pt x="84673" y="272687"/>
                </a:cubicBezTo>
                <a:lnTo>
                  <a:pt x="84673" y="171664"/>
                </a:lnTo>
                <a:lnTo>
                  <a:pt x="32788" y="171664"/>
                </a:lnTo>
                <a:close/>
                <a:moveTo>
                  <a:pt x="186865" y="165100"/>
                </a:moveTo>
                <a:lnTo>
                  <a:pt x="222353" y="165100"/>
                </a:lnTo>
                <a:cubicBezTo>
                  <a:pt x="224504" y="165100"/>
                  <a:pt x="226655" y="167298"/>
                  <a:pt x="226655" y="169863"/>
                </a:cubicBezTo>
                <a:cubicBezTo>
                  <a:pt x="226655" y="172061"/>
                  <a:pt x="224504" y="174259"/>
                  <a:pt x="222353" y="174259"/>
                </a:cubicBezTo>
                <a:lnTo>
                  <a:pt x="186865" y="174259"/>
                </a:lnTo>
                <a:cubicBezTo>
                  <a:pt x="184356" y="174259"/>
                  <a:pt x="182563" y="172061"/>
                  <a:pt x="182563" y="169863"/>
                </a:cubicBezTo>
                <a:cubicBezTo>
                  <a:pt x="182563" y="167298"/>
                  <a:pt x="184356" y="165100"/>
                  <a:pt x="186865" y="165100"/>
                </a:cubicBezTo>
                <a:close/>
                <a:moveTo>
                  <a:pt x="58737" y="136525"/>
                </a:moveTo>
                <a:cubicBezTo>
                  <a:pt x="60935" y="136525"/>
                  <a:pt x="63133" y="138766"/>
                  <a:pt x="63133" y="141381"/>
                </a:cubicBezTo>
                <a:lnTo>
                  <a:pt x="63133" y="143996"/>
                </a:lnTo>
                <a:cubicBezTo>
                  <a:pt x="63133" y="146610"/>
                  <a:pt x="60935" y="148852"/>
                  <a:pt x="58737" y="148852"/>
                </a:cubicBezTo>
                <a:cubicBezTo>
                  <a:pt x="56173" y="148852"/>
                  <a:pt x="53975" y="146610"/>
                  <a:pt x="53975" y="143996"/>
                </a:cubicBezTo>
                <a:lnTo>
                  <a:pt x="53975" y="141381"/>
                </a:lnTo>
                <a:cubicBezTo>
                  <a:pt x="53975" y="138766"/>
                  <a:pt x="56173" y="136525"/>
                  <a:pt x="58737" y="136525"/>
                </a:cubicBezTo>
                <a:close/>
                <a:moveTo>
                  <a:pt x="58737" y="109538"/>
                </a:moveTo>
                <a:cubicBezTo>
                  <a:pt x="60935" y="109538"/>
                  <a:pt x="63133" y="111703"/>
                  <a:pt x="63133" y="114228"/>
                </a:cubicBezTo>
                <a:lnTo>
                  <a:pt x="63133" y="121084"/>
                </a:lnTo>
                <a:cubicBezTo>
                  <a:pt x="63133" y="123248"/>
                  <a:pt x="60935" y="125052"/>
                  <a:pt x="58737" y="125052"/>
                </a:cubicBezTo>
                <a:cubicBezTo>
                  <a:pt x="56173" y="125052"/>
                  <a:pt x="53975" y="123248"/>
                  <a:pt x="53975" y="121084"/>
                </a:cubicBezTo>
                <a:lnTo>
                  <a:pt x="53975" y="114228"/>
                </a:lnTo>
                <a:cubicBezTo>
                  <a:pt x="53975" y="111703"/>
                  <a:pt x="56173" y="109538"/>
                  <a:pt x="58737" y="109538"/>
                </a:cubicBezTo>
                <a:close/>
                <a:moveTo>
                  <a:pt x="58737" y="84138"/>
                </a:moveTo>
                <a:cubicBezTo>
                  <a:pt x="60935" y="84138"/>
                  <a:pt x="63133" y="86353"/>
                  <a:pt x="63133" y="88568"/>
                </a:cubicBezTo>
                <a:lnTo>
                  <a:pt x="63133" y="95214"/>
                </a:lnTo>
                <a:cubicBezTo>
                  <a:pt x="63133" y="97798"/>
                  <a:pt x="60935" y="99644"/>
                  <a:pt x="58737" y="99644"/>
                </a:cubicBezTo>
                <a:cubicBezTo>
                  <a:pt x="56173" y="99644"/>
                  <a:pt x="53975" y="97798"/>
                  <a:pt x="53975" y="95214"/>
                </a:cubicBezTo>
                <a:lnTo>
                  <a:pt x="53975" y="88568"/>
                </a:lnTo>
                <a:cubicBezTo>
                  <a:pt x="53975" y="86353"/>
                  <a:pt x="56173" y="84138"/>
                  <a:pt x="58737" y="84138"/>
                </a:cubicBezTo>
                <a:close/>
                <a:moveTo>
                  <a:pt x="240729" y="77788"/>
                </a:moveTo>
                <a:cubicBezTo>
                  <a:pt x="243396" y="77788"/>
                  <a:pt x="245682" y="79225"/>
                  <a:pt x="245682" y="81739"/>
                </a:cubicBezTo>
                <a:lnTo>
                  <a:pt x="245682" y="152494"/>
                </a:lnTo>
                <a:cubicBezTo>
                  <a:pt x="245682" y="155008"/>
                  <a:pt x="243396" y="156804"/>
                  <a:pt x="240729" y="156804"/>
                </a:cubicBezTo>
                <a:cubicBezTo>
                  <a:pt x="238824" y="156804"/>
                  <a:pt x="236538" y="155008"/>
                  <a:pt x="236538" y="152494"/>
                </a:cubicBezTo>
                <a:lnTo>
                  <a:pt x="236538" y="81739"/>
                </a:lnTo>
                <a:cubicBezTo>
                  <a:pt x="236538" y="79225"/>
                  <a:pt x="238824" y="77788"/>
                  <a:pt x="240729" y="77788"/>
                </a:cubicBezTo>
                <a:close/>
                <a:moveTo>
                  <a:pt x="169862" y="77788"/>
                </a:moveTo>
                <a:cubicBezTo>
                  <a:pt x="171694" y="77788"/>
                  <a:pt x="174258" y="79225"/>
                  <a:pt x="174258" y="81739"/>
                </a:cubicBezTo>
                <a:lnTo>
                  <a:pt x="174258" y="152494"/>
                </a:lnTo>
                <a:cubicBezTo>
                  <a:pt x="174258" y="155008"/>
                  <a:pt x="171694" y="156804"/>
                  <a:pt x="169862" y="156804"/>
                </a:cubicBezTo>
                <a:cubicBezTo>
                  <a:pt x="167298" y="156804"/>
                  <a:pt x="165100" y="155008"/>
                  <a:pt x="165100" y="152494"/>
                </a:cubicBezTo>
                <a:lnTo>
                  <a:pt x="165100" y="81739"/>
                </a:lnTo>
                <a:cubicBezTo>
                  <a:pt x="165100" y="79225"/>
                  <a:pt x="167298" y="77788"/>
                  <a:pt x="169862" y="77788"/>
                </a:cubicBezTo>
                <a:close/>
                <a:moveTo>
                  <a:pt x="186865" y="58738"/>
                </a:moveTo>
                <a:lnTo>
                  <a:pt x="222353" y="58738"/>
                </a:lnTo>
                <a:cubicBezTo>
                  <a:pt x="224504" y="58738"/>
                  <a:pt x="226655" y="60936"/>
                  <a:pt x="226655" y="63134"/>
                </a:cubicBezTo>
                <a:cubicBezTo>
                  <a:pt x="226655" y="65699"/>
                  <a:pt x="224504" y="67897"/>
                  <a:pt x="222353" y="67897"/>
                </a:cubicBezTo>
                <a:lnTo>
                  <a:pt x="186865" y="67897"/>
                </a:lnTo>
                <a:cubicBezTo>
                  <a:pt x="184356" y="67897"/>
                  <a:pt x="182563" y="65699"/>
                  <a:pt x="182563" y="63134"/>
                </a:cubicBezTo>
                <a:cubicBezTo>
                  <a:pt x="182563" y="60936"/>
                  <a:pt x="184356" y="58738"/>
                  <a:pt x="186865" y="58738"/>
                </a:cubicBezTo>
                <a:close/>
                <a:moveTo>
                  <a:pt x="174841" y="23813"/>
                </a:moveTo>
                <a:lnTo>
                  <a:pt x="287771" y="23813"/>
                </a:lnTo>
                <a:cubicBezTo>
                  <a:pt x="289575" y="23813"/>
                  <a:pt x="291739" y="25968"/>
                  <a:pt x="291739" y="28482"/>
                </a:cubicBezTo>
                <a:cubicBezTo>
                  <a:pt x="291739" y="30996"/>
                  <a:pt x="289575" y="32792"/>
                  <a:pt x="287771" y="32792"/>
                </a:cubicBezTo>
                <a:lnTo>
                  <a:pt x="280194" y="32792"/>
                </a:lnTo>
                <a:lnTo>
                  <a:pt x="280194" y="200875"/>
                </a:lnTo>
                <a:lnTo>
                  <a:pt x="287771" y="200875"/>
                </a:lnTo>
                <a:cubicBezTo>
                  <a:pt x="289575" y="200875"/>
                  <a:pt x="291739" y="202671"/>
                  <a:pt x="291739" y="205185"/>
                </a:cubicBezTo>
                <a:cubicBezTo>
                  <a:pt x="291739" y="207699"/>
                  <a:pt x="289575" y="209854"/>
                  <a:pt x="287771" y="209854"/>
                </a:cubicBezTo>
                <a:lnTo>
                  <a:pt x="234734" y="209854"/>
                </a:lnTo>
                <a:lnTo>
                  <a:pt x="261793" y="285995"/>
                </a:lnTo>
                <a:cubicBezTo>
                  <a:pt x="262876" y="288149"/>
                  <a:pt x="261433" y="291023"/>
                  <a:pt x="259268" y="291741"/>
                </a:cubicBezTo>
                <a:cubicBezTo>
                  <a:pt x="258546" y="291741"/>
                  <a:pt x="258185" y="291741"/>
                  <a:pt x="257825" y="291741"/>
                </a:cubicBezTo>
                <a:cubicBezTo>
                  <a:pt x="256381" y="291741"/>
                  <a:pt x="254578" y="291023"/>
                  <a:pt x="253856" y="288868"/>
                </a:cubicBezTo>
                <a:lnTo>
                  <a:pt x="225353" y="209854"/>
                </a:lnTo>
                <a:lnTo>
                  <a:pt x="209117" y="209854"/>
                </a:lnTo>
                <a:lnTo>
                  <a:pt x="209117" y="287431"/>
                </a:lnTo>
                <a:cubicBezTo>
                  <a:pt x="209117" y="290304"/>
                  <a:pt x="206953" y="291741"/>
                  <a:pt x="204427" y="291741"/>
                </a:cubicBezTo>
                <a:cubicBezTo>
                  <a:pt x="202262" y="291741"/>
                  <a:pt x="200458" y="290304"/>
                  <a:pt x="200458" y="287431"/>
                </a:cubicBezTo>
                <a:lnTo>
                  <a:pt x="200458" y="209854"/>
                </a:lnTo>
                <a:lnTo>
                  <a:pt x="184222" y="209854"/>
                </a:lnTo>
                <a:lnTo>
                  <a:pt x="155719" y="288868"/>
                </a:lnTo>
                <a:cubicBezTo>
                  <a:pt x="154997" y="291023"/>
                  <a:pt x="153194" y="291741"/>
                  <a:pt x="151390" y="291741"/>
                </a:cubicBezTo>
                <a:cubicBezTo>
                  <a:pt x="151029" y="291741"/>
                  <a:pt x="150668" y="291741"/>
                  <a:pt x="149586" y="291741"/>
                </a:cubicBezTo>
                <a:cubicBezTo>
                  <a:pt x="147782" y="291023"/>
                  <a:pt x="146338" y="288149"/>
                  <a:pt x="147060" y="285995"/>
                </a:cubicBezTo>
                <a:lnTo>
                  <a:pt x="174480" y="209854"/>
                </a:lnTo>
                <a:lnTo>
                  <a:pt x="121804" y="209854"/>
                </a:lnTo>
                <a:cubicBezTo>
                  <a:pt x="119640" y="209854"/>
                  <a:pt x="117475" y="207699"/>
                  <a:pt x="117475" y="205185"/>
                </a:cubicBezTo>
                <a:cubicBezTo>
                  <a:pt x="117475" y="202671"/>
                  <a:pt x="119640" y="200875"/>
                  <a:pt x="121804" y="200875"/>
                </a:cubicBezTo>
                <a:lnTo>
                  <a:pt x="129381" y="200875"/>
                </a:lnTo>
                <a:lnTo>
                  <a:pt x="129381" y="81278"/>
                </a:lnTo>
                <a:cubicBezTo>
                  <a:pt x="129381" y="78763"/>
                  <a:pt x="131185" y="77327"/>
                  <a:pt x="133350" y="77327"/>
                </a:cubicBezTo>
                <a:cubicBezTo>
                  <a:pt x="135875" y="77327"/>
                  <a:pt x="138401" y="78763"/>
                  <a:pt x="138401" y="81278"/>
                </a:cubicBezTo>
                <a:lnTo>
                  <a:pt x="138401" y="200875"/>
                </a:lnTo>
                <a:lnTo>
                  <a:pt x="271174" y="200875"/>
                </a:lnTo>
                <a:lnTo>
                  <a:pt x="271174" y="32792"/>
                </a:lnTo>
                <a:lnTo>
                  <a:pt x="174841" y="32792"/>
                </a:lnTo>
                <a:cubicBezTo>
                  <a:pt x="172676" y="32792"/>
                  <a:pt x="170512" y="30996"/>
                  <a:pt x="170512" y="28482"/>
                </a:cubicBezTo>
                <a:cubicBezTo>
                  <a:pt x="170512" y="25968"/>
                  <a:pt x="172676" y="23813"/>
                  <a:pt x="174841" y="23813"/>
                </a:cubicBezTo>
                <a:close/>
                <a:moveTo>
                  <a:pt x="138359" y="22108"/>
                </a:moveTo>
                <a:lnTo>
                  <a:pt x="99445" y="61295"/>
                </a:lnTo>
                <a:cubicBezTo>
                  <a:pt x="93680" y="66687"/>
                  <a:pt x="86834" y="69563"/>
                  <a:pt x="78547" y="69563"/>
                </a:cubicBezTo>
                <a:lnTo>
                  <a:pt x="62694" y="69563"/>
                </a:lnTo>
                <a:cubicBezTo>
                  <a:pt x="62333" y="71361"/>
                  <a:pt x="60532" y="72439"/>
                  <a:pt x="58730" y="72439"/>
                </a:cubicBezTo>
                <a:cubicBezTo>
                  <a:pt x="56568" y="72439"/>
                  <a:pt x="54767" y="71361"/>
                  <a:pt x="54407" y="69563"/>
                </a:cubicBezTo>
                <a:lnTo>
                  <a:pt x="28104" y="69563"/>
                </a:lnTo>
                <a:cubicBezTo>
                  <a:pt x="17295" y="69563"/>
                  <a:pt x="9008" y="78192"/>
                  <a:pt x="9008" y="89336"/>
                </a:cubicBezTo>
                <a:lnTo>
                  <a:pt x="9008" y="168429"/>
                </a:lnTo>
                <a:cubicBezTo>
                  <a:pt x="9008" y="172743"/>
                  <a:pt x="12250" y="176338"/>
                  <a:pt x="16214" y="176338"/>
                </a:cubicBezTo>
                <a:cubicBezTo>
                  <a:pt x="20537" y="176338"/>
                  <a:pt x="23780" y="172743"/>
                  <a:pt x="23780" y="168429"/>
                </a:cubicBezTo>
                <a:lnTo>
                  <a:pt x="23780" y="93291"/>
                </a:lnTo>
                <a:cubicBezTo>
                  <a:pt x="23780" y="90774"/>
                  <a:pt x="25582" y="88617"/>
                  <a:pt x="28104" y="88617"/>
                </a:cubicBezTo>
                <a:cubicBezTo>
                  <a:pt x="30626" y="88617"/>
                  <a:pt x="32788" y="90774"/>
                  <a:pt x="32788" y="93291"/>
                </a:cubicBezTo>
                <a:lnTo>
                  <a:pt x="32788" y="162676"/>
                </a:lnTo>
                <a:lnTo>
                  <a:pt x="84673" y="162676"/>
                </a:lnTo>
                <a:lnTo>
                  <a:pt x="84673" y="108031"/>
                </a:lnTo>
                <a:cubicBezTo>
                  <a:pt x="84673" y="100841"/>
                  <a:pt x="87195" y="94729"/>
                  <a:pt x="91879" y="90055"/>
                </a:cubicBezTo>
                <a:lnTo>
                  <a:pt x="149168" y="32534"/>
                </a:lnTo>
                <a:cubicBezTo>
                  <a:pt x="150249" y="31455"/>
                  <a:pt x="151330" y="29298"/>
                  <a:pt x="151330" y="27500"/>
                </a:cubicBezTo>
                <a:cubicBezTo>
                  <a:pt x="151330" y="25343"/>
                  <a:pt x="150249" y="23186"/>
                  <a:pt x="149168" y="22108"/>
                </a:cubicBezTo>
                <a:cubicBezTo>
                  <a:pt x="146286" y="19232"/>
                  <a:pt x="141241" y="19232"/>
                  <a:pt x="138359" y="22108"/>
                </a:cubicBezTo>
                <a:close/>
                <a:moveTo>
                  <a:pt x="143583" y="11053"/>
                </a:moveTo>
                <a:cubicBezTo>
                  <a:pt x="147907" y="11053"/>
                  <a:pt x="152231" y="12581"/>
                  <a:pt x="155293" y="15637"/>
                </a:cubicBezTo>
                <a:cubicBezTo>
                  <a:pt x="158536" y="18872"/>
                  <a:pt x="159977" y="22827"/>
                  <a:pt x="159977" y="27500"/>
                </a:cubicBezTo>
                <a:cubicBezTo>
                  <a:pt x="159977" y="31815"/>
                  <a:pt x="158536" y="35769"/>
                  <a:pt x="155293" y="39005"/>
                </a:cubicBezTo>
                <a:lnTo>
                  <a:pt x="98004" y="96167"/>
                </a:lnTo>
                <a:cubicBezTo>
                  <a:pt x="95482" y="99403"/>
                  <a:pt x="93680" y="103357"/>
                  <a:pt x="93680" y="108031"/>
                </a:cubicBezTo>
                <a:lnTo>
                  <a:pt x="93680" y="272687"/>
                </a:lnTo>
                <a:cubicBezTo>
                  <a:pt x="93680" y="283112"/>
                  <a:pt x="84673" y="291741"/>
                  <a:pt x="74224" y="291741"/>
                </a:cubicBezTo>
                <a:cubicBezTo>
                  <a:pt x="67738" y="291741"/>
                  <a:pt x="62333" y="288865"/>
                  <a:pt x="58730" y="284910"/>
                </a:cubicBezTo>
                <a:cubicBezTo>
                  <a:pt x="54767" y="288865"/>
                  <a:pt x="49723" y="291741"/>
                  <a:pt x="43597" y="291741"/>
                </a:cubicBezTo>
                <a:cubicBezTo>
                  <a:pt x="32788" y="291741"/>
                  <a:pt x="23780" y="283112"/>
                  <a:pt x="23780" y="272687"/>
                </a:cubicBezTo>
                <a:lnTo>
                  <a:pt x="23780" y="183169"/>
                </a:lnTo>
                <a:cubicBezTo>
                  <a:pt x="21618" y="184247"/>
                  <a:pt x="19096" y="184966"/>
                  <a:pt x="16214" y="184966"/>
                </a:cubicBezTo>
                <a:cubicBezTo>
                  <a:pt x="7206" y="184966"/>
                  <a:pt x="0" y="177416"/>
                  <a:pt x="0" y="168429"/>
                </a:cubicBezTo>
                <a:lnTo>
                  <a:pt x="0" y="89336"/>
                </a:lnTo>
                <a:cubicBezTo>
                  <a:pt x="0" y="73158"/>
                  <a:pt x="12611" y="60576"/>
                  <a:pt x="28104" y="60576"/>
                </a:cubicBezTo>
                <a:lnTo>
                  <a:pt x="78547" y="60576"/>
                </a:lnTo>
                <a:cubicBezTo>
                  <a:pt x="84312" y="60576"/>
                  <a:pt x="89357" y="58778"/>
                  <a:pt x="92960" y="54464"/>
                </a:cubicBezTo>
                <a:lnTo>
                  <a:pt x="131873" y="15637"/>
                </a:lnTo>
                <a:cubicBezTo>
                  <a:pt x="134936" y="12581"/>
                  <a:pt x="139260" y="11053"/>
                  <a:pt x="143583" y="11053"/>
                </a:cubicBezTo>
                <a:close/>
                <a:moveTo>
                  <a:pt x="58558" y="8944"/>
                </a:moveTo>
                <a:cubicBezTo>
                  <a:pt x="49551" y="8944"/>
                  <a:pt x="41624" y="16098"/>
                  <a:pt x="41624" y="25400"/>
                </a:cubicBezTo>
                <a:cubicBezTo>
                  <a:pt x="41624" y="34344"/>
                  <a:pt x="49551" y="41498"/>
                  <a:pt x="58558" y="41498"/>
                </a:cubicBezTo>
                <a:cubicBezTo>
                  <a:pt x="67565" y="41498"/>
                  <a:pt x="74770" y="34344"/>
                  <a:pt x="74770" y="25400"/>
                </a:cubicBezTo>
                <a:cubicBezTo>
                  <a:pt x="74770" y="16098"/>
                  <a:pt x="67565" y="8944"/>
                  <a:pt x="58558" y="8944"/>
                </a:cubicBezTo>
                <a:close/>
                <a:moveTo>
                  <a:pt x="58558" y="0"/>
                </a:moveTo>
                <a:cubicBezTo>
                  <a:pt x="72609" y="0"/>
                  <a:pt x="83777" y="11090"/>
                  <a:pt x="83777" y="25400"/>
                </a:cubicBezTo>
                <a:cubicBezTo>
                  <a:pt x="83777" y="39352"/>
                  <a:pt x="72609" y="50442"/>
                  <a:pt x="58558" y="50442"/>
                </a:cubicBezTo>
                <a:cubicBezTo>
                  <a:pt x="44507" y="50442"/>
                  <a:pt x="33338" y="39352"/>
                  <a:pt x="33338" y="25400"/>
                </a:cubicBezTo>
                <a:cubicBezTo>
                  <a:pt x="33338" y="11090"/>
                  <a:pt x="44507" y="0"/>
                  <a:pt x="585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44" name="Freeform 936">
            <a:extLst>
              <a:ext uri="{FF2B5EF4-FFF2-40B4-BE49-F238E27FC236}">
                <a16:creationId xmlns:a16="http://schemas.microsoft.com/office/drawing/2014/main" id="{8CEDCE54-6692-F84F-BB2E-15CF744217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6937" y="4328694"/>
            <a:ext cx="265703" cy="266518"/>
          </a:xfrm>
          <a:custGeom>
            <a:avLst/>
            <a:gdLst>
              <a:gd name="T0" fmla="*/ 5080783 w 285028"/>
              <a:gd name="T1" fmla="*/ 33362018 h 285390"/>
              <a:gd name="T2" fmla="*/ 6803084 w 285028"/>
              <a:gd name="T3" fmla="*/ 21537295 h 285390"/>
              <a:gd name="T4" fmla="*/ 8611440 w 285028"/>
              <a:gd name="T5" fmla="*/ 33362018 h 285390"/>
              <a:gd name="T6" fmla="*/ 3832025 w 285028"/>
              <a:gd name="T7" fmla="*/ 20233265 h 285390"/>
              <a:gd name="T8" fmla="*/ 7581614 w 285028"/>
              <a:gd name="T9" fmla="*/ 16976905 h 285390"/>
              <a:gd name="T10" fmla="*/ 6483112 w 285028"/>
              <a:gd name="T11" fmla="*/ 16661538 h 285390"/>
              <a:gd name="T12" fmla="*/ 7581614 w 285028"/>
              <a:gd name="T13" fmla="*/ 13548043 h 285390"/>
              <a:gd name="T14" fmla="*/ 6483112 w 285028"/>
              <a:gd name="T15" fmla="*/ 14349331 h 285390"/>
              <a:gd name="T16" fmla="*/ 6986522 w 285028"/>
              <a:gd name="T17" fmla="*/ 9951904 h 285390"/>
              <a:gd name="T18" fmla="*/ 6986522 w 285028"/>
              <a:gd name="T19" fmla="*/ 11821187 h 285390"/>
              <a:gd name="T20" fmla="*/ 6986522 w 285028"/>
              <a:gd name="T21" fmla="*/ 9951904 h 285390"/>
              <a:gd name="T22" fmla="*/ 28643344 w 285028"/>
              <a:gd name="T23" fmla="*/ 12286027 h 285390"/>
              <a:gd name="T24" fmla="*/ 25564901 w 285028"/>
              <a:gd name="T25" fmla="*/ 13198565 h 285390"/>
              <a:gd name="T26" fmla="*/ 27559405 w 285028"/>
              <a:gd name="T27" fmla="*/ 14980342 h 285390"/>
              <a:gd name="T28" fmla="*/ 33715927 w 285028"/>
              <a:gd name="T29" fmla="*/ 22411380 h 285390"/>
              <a:gd name="T30" fmla="*/ 30464149 w 285028"/>
              <a:gd name="T31" fmla="*/ 34405390 h 285390"/>
              <a:gd name="T32" fmla="*/ 30464149 w 285028"/>
              <a:gd name="T33" fmla="*/ 21368443 h 285390"/>
              <a:gd name="T34" fmla="*/ 21923069 w 285028"/>
              <a:gd name="T35" fmla="*/ 21368443 h 285390"/>
              <a:gd name="T36" fmla="*/ 24481083 w 285028"/>
              <a:gd name="T37" fmla="*/ 33840364 h 285390"/>
              <a:gd name="T38" fmla="*/ 23440454 w 285028"/>
              <a:gd name="T39" fmla="*/ 22411380 h 285390"/>
              <a:gd name="T40" fmla="*/ 20319122 w 285028"/>
              <a:gd name="T41" fmla="*/ 21542289 h 285390"/>
              <a:gd name="T42" fmla="*/ 25044803 w 285028"/>
              <a:gd name="T43" fmla="*/ 12155604 h 285390"/>
              <a:gd name="T44" fmla="*/ 16503477 w 285028"/>
              <a:gd name="T45" fmla="*/ 12155604 h 285390"/>
              <a:gd name="T46" fmla="*/ 19018089 w 285028"/>
              <a:gd name="T47" fmla="*/ 33840364 h 285390"/>
              <a:gd name="T48" fmla="*/ 18021036 w 285028"/>
              <a:gd name="T49" fmla="*/ 13198565 h 285390"/>
              <a:gd name="T50" fmla="*/ 14899265 w 285028"/>
              <a:gd name="T51" fmla="*/ 12286027 h 285390"/>
              <a:gd name="T52" fmla="*/ 11582363 w 285028"/>
              <a:gd name="T53" fmla="*/ 7191063 h 285390"/>
              <a:gd name="T54" fmla="*/ 6803084 w 285028"/>
              <a:gd name="T55" fmla="*/ 8538757 h 285390"/>
              <a:gd name="T56" fmla="*/ 1033423 w 285028"/>
              <a:gd name="T57" fmla="*/ 10495154 h 285390"/>
              <a:gd name="T58" fmla="*/ 2755724 w 285028"/>
              <a:gd name="T59" fmla="*/ 19841840 h 285390"/>
              <a:gd name="T60" fmla="*/ 3832025 w 285028"/>
              <a:gd name="T61" fmla="*/ 10973246 h 285390"/>
              <a:gd name="T62" fmla="*/ 9860203 w 285028"/>
              <a:gd name="T63" fmla="*/ 12668759 h 285390"/>
              <a:gd name="T64" fmla="*/ 17610406 w 285028"/>
              <a:gd name="T65" fmla="*/ 3235056 h 285390"/>
              <a:gd name="T66" fmla="*/ 16727817 w 285028"/>
              <a:gd name="T67" fmla="*/ 1333099 h 285390"/>
              <a:gd name="T68" fmla="*/ 18083964 w 285028"/>
              <a:gd name="T69" fmla="*/ 4582646 h 285390"/>
              <a:gd name="T70" fmla="*/ 10893485 w 285028"/>
              <a:gd name="T71" fmla="*/ 32101285 h 285390"/>
              <a:gd name="T72" fmla="*/ 5080783 w 285028"/>
              <a:gd name="T73" fmla="*/ 34405244 h 285390"/>
              <a:gd name="T74" fmla="*/ 1894329 w 285028"/>
              <a:gd name="T75" fmla="*/ 21798095 h 285390"/>
              <a:gd name="T76" fmla="*/ 3272340 w 285028"/>
              <a:gd name="T77" fmla="*/ 7191063 h 285390"/>
              <a:gd name="T78" fmla="*/ 15371466 w 285028"/>
              <a:gd name="T79" fmla="*/ 1887398 h 285390"/>
              <a:gd name="T80" fmla="*/ 5032215 w 285028"/>
              <a:gd name="T81" fmla="*/ 2923696 h 285390"/>
              <a:gd name="T82" fmla="*/ 6917063 w 285028"/>
              <a:gd name="T83" fmla="*/ 1031947 h 285390"/>
              <a:gd name="T84" fmla="*/ 6917063 w 285028"/>
              <a:gd name="T85" fmla="*/ 5890041 h 285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5028" h="285390">
                <a:moveTo>
                  <a:pt x="31903" y="167832"/>
                </a:moveTo>
                <a:lnTo>
                  <a:pt x="31903" y="266277"/>
                </a:lnTo>
                <a:cubicBezTo>
                  <a:pt x="31903" y="272047"/>
                  <a:pt x="36563" y="276735"/>
                  <a:pt x="42299" y="276735"/>
                </a:cubicBezTo>
                <a:cubicBezTo>
                  <a:pt x="48034" y="276735"/>
                  <a:pt x="52695" y="272047"/>
                  <a:pt x="52695" y="266277"/>
                </a:cubicBezTo>
                <a:lnTo>
                  <a:pt x="52695" y="182977"/>
                </a:lnTo>
                <a:cubicBezTo>
                  <a:pt x="52695" y="180813"/>
                  <a:pt x="54487" y="178650"/>
                  <a:pt x="56638" y="178650"/>
                </a:cubicBezTo>
                <a:cubicBezTo>
                  <a:pt x="59147" y="178650"/>
                  <a:pt x="61298" y="180813"/>
                  <a:pt x="61298" y="182977"/>
                </a:cubicBezTo>
                <a:lnTo>
                  <a:pt x="61298" y="266277"/>
                </a:lnTo>
                <a:cubicBezTo>
                  <a:pt x="61298" y="272047"/>
                  <a:pt x="65958" y="276735"/>
                  <a:pt x="71693" y="276735"/>
                </a:cubicBezTo>
                <a:cubicBezTo>
                  <a:pt x="77070" y="276735"/>
                  <a:pt x="82089" y="272047"/>
                  <a:pt x="82089" y="266277"/>
                </a:cubicBezTo>
                <a:lnTo>
                  <a:pt x="82089" y="167832"/>
                </a:lnTo>
                <a:lnTo>
                  <a:pt x="31903" y="167832"/>
                </a:lnTo>
                <a:close/>
                <a:moveTo>
                  <a:pt x="58166" y="133350"/>
                </a:moveTo>
                <a:cubicBezTo>
                  <a:pt x="60833" y="133350"/>
                  <a:pt x="63119" y="135591"/>
                  <a:pt x="63119" y="138206"/>
                </a:cubicBezTo>
                <a:lnTo>
                  <a:pt x="63119" y="140821"/>
                </a:lnTo>
                <a:cubicBezTo>
                  <a:pt x="63119" y="143435"/>
                  <a:pt x="60833" y="145676"/>
                  <a:pt x="58166" y="145676"/>
                </a:cubicBezTo>
                <a:cubicBezTo>
                  <a:pt x="55880" y="145676"/>
                  <a:pt x="53975" y="143435"/>
                  <a:pt x="53975" y="140821"/>
                </a:cubicBezTo>
                <a:lnTo>
                  <a:pt x="53975" y="138206"/>
                </a:lnTo>
                <a:cubicBezTo>
                  <a:pt x="53975" y="135591"/>
                  <a:pt x="55880" y="133350"/>
                  <a:pt x="58166" y="133350"/>
                </a:cubicBezTo>
                <a:close/>
                <a:moveTo>
                  <a:pt x="58166" y="107950"/>
                </a:moveTo>
                <a:cubicBezTo>
                  <a:pt x="60833" y="107950"/>
                  <a:pt x="63119" y="109796"/>
                  <a:pt x="63119" y="112380"/>
                </a:cubicBezTo>
                <a:lnTo>
                  <a:pt x="63119" y="119026"/>
                </a:lnTo>
                <a:cubicBezTo>
                  <a:pt x="63119" y="121610"/>
                  <a:pt x="60833" y="123456"/>
                  <a:pt x="58166" y="123456"/>
                </a:cubicBezTo>
                <a:cubicBezTo>
                  <a:pt x="55880" y="123456"/>
                  <a:pt x="53975" y="121610"/>
                  <a:pt x="53975" y="119026"/>
                </a:cubicBezTo>
                <a:lnTo>
                  <a:pt x="53975" y="112380"/>
                </a:lnTo>
                <a:cubicBezTo>
                  <a:pt x="53975" y="109796"/>
                  <a:pt x="55880" y="107950"/>
                  <a:pt x="58166" y="107950"/>
                </a:cubicBezTo>
                <a:close/>
                <a:moveTo>
                  <a:pt x="58166" y="82550"/>
                </a:moveTo>
                <a:cubicBezTo>
                  <a:pt x="60833" y="82550"/>
                  <a:pt x="63119" y="84396"/>
                  <a:pt x="63119" y="86980"/>
                </a:cubicBezTo>
                <a:lnTo>
                  <a:pt x="63119" y="93626"/>
                </a:lnTo>
                <a:cubicBezTo>
                  <a:pt x="63119" y="95841"/>
                  <a:pt x="60833" y="98056"/>
                  <a:pt x="58166" y="98056"/>
                </a:cubicBezTo>
                <a:cubicBezTo>
                  <a:pt x="55880" y="98056"/>
                  <a:pt x="53975" y="95841"/>
                  <a:pt x="53975" y="93626"/>
                </a:cubicBezTo>
                <a:lnTo>
                  <a:pt x="53975" y="86980"/>
                </a:lnTo>
                <a:cubicBezTo>
                  <a:pt x="53975" y="84396"/>
                  <a:pt x="55880" y="82550"/>
                  <a:pt x="58166" y="82550"/>
                </a:cubicBezTo>
                <a:close/>
                <a:moveTo>
                  <a:pt x="178185" y="47840"/>
                </a:moveTo>
                <a:cubicBezTo>
                  <a:pt x="179629" y="46038"/>
                  <a:pt x="182878" y="46038"/>
                  <a:pt x="184322" y="47840"/>
                </a:cubicBezTo>
                <a:lnTo>
                  <a:pt x="238465" y="101911"/>
                </a:lnTo>
                <a:cubicBezTo>
                  <a:pt x="239909" y="103353"/>
                  <a:pt x="240270" y="104794"/>
                  <a:pt x="239187" y="106597"/>
                </a:cubicBezTo>
                <a:cubicBezTo>
                  <a:pt x="238826" y="108399"/>
                  <a:pt x="237382" y="109481"/>
                  <a:pt x="235577" y="109481"/>
                </a:cubicBezTo>
                <a:lnTo>
                  <a:pt x="212837" y="109481"/>
                </a:lnTo>
                <a:lnTo>
                  <a:pt x="212837" y="135074"/>
                </a:lnTo>
                <a:lnTo>
                  <a:pt x="223305" y="124260"/>
                </a:lnTo>
                <a:cubicBezTo>
                  <a:pt x="225110" y="122818"/>
                  <a:pt x="227636" y="122818"/>
                  <a:pt x="229441" y="124260"/>
                </a:cubicBezTo>
                <a:lnTo>
                  <a:pt x="283585" y="178691"/>
                </a:lnTo>
                <a:cubicBezTo>
                  <a:pt x="285028" y="179772"/>
                  <a:pt x="285389" y="181935"/>
                  <a:pt x="284667" y="183377"/>
                </a:cubicBezTo>
                <a:cubicBezTo>
                  <a:pt x="283945" y="184819"/>
                  <a:pt x="282502" y="185900"/>
                  <a:pt x="280697" y="185900"/>
                </a:cubicBezTo>
                <a:lnTo>
                  <a:pt x="257957" y="185900"/>
                </a:lnTo>
                <a:lnTo>
                  <a:pt x="257957" y="280703"/>
                </a:lnTo>
                <a:cubicBezTo>
                  <a:pt x="257957" y="283227"/>
                  <a:pt x="255791" y="285390"/>
                  <a:pt x="253625" y="285390"/>
                </a:cubicBezTo>
                <a:cubicBezTo>
                  <a:pt x="251459" y="285390"/>
                  <a:pt x="249294" y="283227"/>
                  <a:pt x="249294" y="280703"/>
                </a:cubicBezTo>
                <a:lnTo>
                  <a:pt x="249294" y="181935"/>
                </a:lnTo>
                <a:cubicBezTo>
                  <a:pt x="249294" y="179051"/>
                  <a:pt x="251459" y="177249"/>
                  <a:pt x="253625" y="177249"/>
                </a:cubicBezTo>
                <a:lnTo>
                  <a:pt x="270229" y="177249"/>
                </a:lnTo>
                <a:lnTo>
                  <a:pt x="226553" y="133632"/>
                </a:lnTo>
                <a:lnTo>
                  <a:pt x="182517" y="177249"/>
                </a:lnTo>
                <a:lnTo>
                  <a:pt x="199121" y="177249"/>
                </a:lnTo>
                <a:cubicBezTo>
                  <a:pt x="201648" y="177249"/>
                  <a:pt x="203813" y="179051"/>
                  <a:pt x="203813" y="181935"/>
                </a:cubicBezTo>
                <a:lnTo>
                  <a:pt x="203813" y="280703"/>
                </a:lnTo>
                <a:cubicBezTo>
                  <a:pt x="203813" y="283227"/>
                  <a:pt x="201648" y="285390"/>
                  <a:pt x="199121" y="285390"/>
                </a:cubicBezTo>
                <a:cubicBezTo>
                  <a:pt x="196955" y="285390"/>
                  <a:pt x="195150" y="283227"/>
                  <a:pt x="195150" y="280703"/>
                </a:cubicBezTo>
                <a:lnTo>
                  <a:pt x="195150" y="185900"/>
                </a:lnTo>
                <a:lnTo>
                  <a:pt x="172049" y="185900"/>
                </a:lnTo>
                <a:cubicBezTo>
                  <a:pt x="170605" y="185900"/>
                  <a:pt x="169162" y="184819"/>
                  <a:pt x="168079" y="183377"/>
                </a:cubicBezTo>
                <a:cubicBezTo>
                  <a:pt x="167718" y="181935"/>
                  <a:pt x="168079" y="179772"/>
                  <a:pt x="169162" y="178691"/>
                </a:cubicBezTo>
                <a:lnTo>
                  <a:pt x="204174" y="143725"/>
                </a:lnTo>
                <a:lnTo>
                  <a:pt x="204174" y="104794"/>
                </a:lnTo>
                <a:cubicBezTo>
                  <a:pt x="204174" y="102632"/>
                  <a:pt x="205979" y="100829"/>
                  <a:pt x="208506" y="100829"/>
                </a:cubicBezTo>
                <a:lnTo>
                  <a:pt x="225110" y="100829"/>
                </a:lnTo>
                <a:lnTo>
                  <a:pt x="181434" y="56852"/>
                </a:lnTo>
                <a:lnTo>
                  <a:pt x="137397" y="100829"/>
                </a:lnTo>
                <a:lnTo>
                  <a:pt x="154001" y="100829"/>
                </a:lnTo>
                <a:cubicBezTo>
                  <a:pt x="156528" y="100829"/>
                  <a:pt x="158333" y="102632"/>
                  <a:pt x="158333" y="104794"/>
                </a:cubicBezTo>
                <a:lnTo>
                  <a:pt x="158333" y="280703"/>
                </a:lnTo>
                <a:cubicBezTo>
                  <a:pt x="158333" y="283227"/>
                  <a:pt x="156528" y="285390"/>
                  <a:pt x="154001" y="285390"/>
                </a:cubicBezTo>
                <a:cubicBezTo>
                  <a:pt x="151836" y="285390"/>
                  <a:pt x="150031" y="283227"/>
                  <a:pt x="150031" y="280703"/>
                </a:cubicBezTo>
                <a:lnTo>
                  <a:pt x="150031" y="109481"/>
                </a:lnTo>
                <a:lnTo>
                  <a:pt x="126930" y="109481"/>
                </a:lnTo>
                <a:cubicBezTo>
                  <a:pt x="125125" y="109481"/>
                  <a:pt x="124042" y="108399"/>
                  <a:pt x="122959" y="106597"/>
                </a:cubicBezTo>
                <a:cubicBezTo>
                  <a:pt x="122237" y="104794"/>
                  <a:pt x="122598" y="103353"/>
                  <a:pt x="124042" y="101911"/>
                </a:cubicBezTo>
                <a:lnTo>
                  <a:pt x="178185" y="47840"/>
                </a:lnTo>
                <a:close/>
                <a:moveTo>
                  <a:pt x="134067" y="21786"/>
                </a:moveTo>
                <a:lnTo>
                  <a:pt x="96428" y="59649"/>
                </a:lnTo>
                <a:cubicBezTo>
                  <a:pt x="91051" y="65058"/>
                  <a:pt x="83881" y="68304"/>
                  <a:pt x="76353" y="68304"/>
                </a:cubicBezTo>
                <a:lnTo>
                  <a:pt x="60939" y="68304"/>
                </a:lnTo>
                <a:cubicBezTo>
                  <a:pt x="60222" y="69746"/>
                  <a:pt x="58788" y="70828"/>
                  <a:pt x="56638" y="70828"/>
                </a:cubicBezTo>
                <a:cubicBezTo>
                  <a:pt x="54845" y="70828"/>
                  <a:pt x="53411" y="69746"/>
                  <a:pt x="52695" y="68304"/>
                </a:cubicBezTo>
                <a:lnTo>
                  <a:pt x="27243" y="68304"/>
                </a:lnTo>
                <a:cubicBezTo>
                  <a:pt x="16848" y="68304"/>
                  <a:pt x="8603" y="76598"/>
                  <a:pt x="8603" y="87056"/>
                </a:cubicBezTo>
                <a:lnTo>
                  <a:pt x="8603" y="164586"/>
                </a:lnTo>
                <a:cubicBezTo>
                  <a:pt x="8603" y="168913"/>
                  <a:pt x="11829" y="172159"/>
                  <a:pt x="15772" y="172159"/>
                </a:cubicBezTo>
                <a:cubicBezTo>
                  <a:pt x="20074" y="172159"/>
                  <a:pt x="22942" y="168913"/>
                  <a:pt x="22942" y="164586"/>
                </a:cubicBezTo>
                <a:lnTo>
                  <a:pt x="22942" y="91022"/>
                </a:lnTo>
                <a:cubicBezTo>
                  <a:pt x="22942" y="88859"/>
                  <a:pt x="25092" y="86695"/>
                  <a:pt x="27243" y="86695"/>
                </a:cubicBezTo>
                <a:cubicBezTo>
                  <a:pt x="29753" y="86695"/>
                  <a:pt x="31903" y="88859"/>
                  <a:pt x="31903" y="91022"/>
                </a:cubicBezTo>
                <a:lnTo>
                  <a:pt x="31903" y="159177"/>
                </a:lnTo>
                <a:lnTo>
                  <a:pt x="82089" y="159177"/>
                </a:lnTo>
                <a:lnTo>
                  <a:pt x="82089" y="105086"/>
                </a:lnTo>
                <a:cubicBezTo>
                  <a:pt x="82089" y="98595"/>
                  <a:pt x="84598" y="92825"/>
                  <a:pt x="88900" y="88137"/>
                </a:cubicBezTo>
                <a:lnTo>
                  <a:pt x="144463" y="32243"/>
                </a:lnTo>
                <a:cubicBezTo>
                  <a:pt x="145897" y="30801"/>
                  <a:pt x="146614" y="28637"/>
                  <a:pt x="146614" y="26834"/>
                </a:cubicBezTo>
                <a:cubicBezTo>
                  <a:pt x="146614" y="25031"/>
                  <a:pt x="145897" y="23228"/>
                  <a:pt x="144463" y="21786"/>
                </a:cubicBezTo>
                <a:cubicBezTo>
                  <a:pt x="141595" y="18901"/>
                  <a:pt x="136935" y="18901"/>
                  <a:pt x="134067" y="21786"/>
                </a:cubicBezTo>
                <a:close/>
                <a:moveTo>
                  <a:pt x="139265" y="11058"/>
                </a:moveTo>
                <a:cubicBezTo>
                  <a:pt x="143387" y="11058"/>
                  <a:pt x="147510" y="12590"/>
                  <a:pt x="150557" y="15655"/>
                </a:cubicBezTo>
                <a:cubicBezTo>
                  <a:pt x="153424" y="18540"/>
                  <a:pt x="155217" y="22507"/>
                  <a:pt x="155217" y="26834"/>
                </a:cubicBezTo>
                <a:cubicBezTo>
                  <a:pt x="155217" y="31161"/>
                  <a:pt x="153424" y="35128"/>
                  <a:pt x="150557" y="38013"/>
                </a:cubicBezTo>
                <a:lnTo>
                  <a:pt x="94994" y="94268"/>
                </a:lnTo>
                <a:cubicBezTo>
                  <a:pt x="92126" y="97153"/>
                  <a:pt x="90692" y="101119"/>
                  <a:pt x="90692" y="105086"/>
                </a:cubicBezTo>
                <a:lnTo>
                  <a:pt x="90692" y="266277"/>
                </a:lnTo>
                <a:cubicBezTo>
                  <a:pt x="90692" y="276735"/>
                  <a:pt x="82089" y="285389"/>
                  <a:pt x="71693" y="285389"/>
                </a:cubicBezTo>
                <a:cubicBezTo>
                  <a:pt x="65599" y="285389"/>
                  <a:pt x="60222" y="282505"/>
                  <a:pt x="56638" y="278177"/>
                </a:cubicBezTo>
                <a:cubicBezTo>
                  <a:pt x="53411" y="282505"/>
                  <a:pt x="48034" y="285389"/>
                  <a:pt x="42299" y="285389"/>
                </a:cubicBezTo>
                <a:cubicBezTo>
                  <a:pt x="31903" y="285389"/>
                  <a:pt x="22942" y="276735"/>
                  <a:pt x="22942" y="266277"/>
                </a:cubicBezTo>
                <a:lnTo>
                  <a:pt x="22942" y="179010"/>
                </a:lnTo>
                <a:cubicBezTo>
                  <a:pt x="21149" y="180092"/>
                  <a:pt x="18640" y="180813"/>
                  <a:pt x="15772" y="180813"/>
                </a:cubicBezTo>
                <a:cubicBezTo>
                  <a:pt x="7169" y="180813"/>
                  <a:pt x="0" y="173601"/>
                  <a:pt x="0" y="164586"/>
                </a:cubicBezTo>
                <a:lnTo>
                  <a:pt x="0" y="87056"/>
                </a:lnTo>
                <a:cubicBezTo>
                  <a:pt x="0" y="71910"/>
                  <a:pt x="12188" y="59649"/>
                  <a:pt x="27243" y="59649"/>
                </a:cubicBezTo>
                <a:lnTo>
                  <a:pt x="76353" y="59649"/>
                </a:lnTo>
                <a:cubicBezTo>
                  <a:pt x="81730" y="59649"/>
                  <a:pt x="86390" y="57486"/>
                  <a:pt x="90334" y="53880"/>
                </a:cubicBezTo>
                <a:lnTo>
                  <a:pt x="127973" y="15655"/>
                </a:lnTo>
                <a:cubicBezTo>
                  <a:pt x="131020" y="12590"/>
                  <a:pt x="135143" y="11058"/>
                  <a:pt x="139265" y="11058"/>
                </a:cubicBezTo>
                <a:close/>
                <a:moveTo>
                  <a:pt x="57587" y="8559"/>
                </a:moveTo>
                <a:cubicBezTo>
                  <a:pt x="49028" y="8559"/>
                  <a:pt x="41896" y="15691"/>
                  <a:pt x="41896" y="24250"/>
                </a:cubicBezTo>
                <a:cubicBezTo>
                  <a:pt x="41896" y="33165"/>
                  <a:pt x="49028" y="39941"/>
                  <a:pt x="57587" y="39941"/>
                </a:cubicBezTo>
                <a:cubicBezTo>
                  <a:pt x="66502" y="39941"/>
                  <a:pt x="73634" y="33165"/>
                  <a:pt x="73634" y="24250"/>
                </a:cubicBezTo>
                <a:cubicBezTo>
                  <a:pt x="73634" y="15691"/>
                  <a:pt x="66502" y="8559"/>
                  <a:pt x="57587" y="8559"/>
                </a:cubicBezTo>
                <a:close/>
                <a:moveTo>
                  <a:pt x="57587" y="0"/>
                </a:moveTo>
                <a:cubicBezTo>
                  <a:pt x="71495" y="0"/>
                  <a:pt x="82193" y="10698"/>
                  <a:pt x="82193" y="24250"/>
                </a:cubicBezTo>
                <a:cubicBezTo>
                  <a:pt x="82193" y="37801"/>
                  <a:pt x="71495" y="48856"/>
                  <a:pt x="57587" y="48856"/>
                </a:cubicBezTo>
                <a:cubicBezTo>
                  <a:pt x="44392" y="48856"/>
                  <a:pt x="33337" y="37801"/>
                  <a:pt x="33337" y="24250"/>
                </a:cubicBezTo>
                <a:cubicBezTo>
                  <a:pt x="33337" y="10698"/>
                  <a:pt x="44392" y="0"/>
                  <a:pt x="575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Freeform 1015">
            <a:extLst>
              <a:ext uri="{FF2B5EF4-FFF2-40B4-BE49-F238E27FC236}">
                <a16:creationId xmlns:a16="http://schemas.microsoft.com/office/drawing/2014/main" id="{38B556FE-DE76-B949-A2BC-4543F08EE7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64966" y="3163062"/>
            <a:ext cx="282861" cy="282861"/>
          </a:xfrm>
          <a:custGeom>
            <a:avLst/>
            <a:gdLst>
              <a:gd name="T0" fmla="*/ 25549034 w 293329"/>
              <a:gd name="T1" fmla="*/ 32573503 h 293332"/>
              <a:gd name="T2" fmla="*/ 9708360 w 293329"/>
              <a:gd name="T3" fmla="*/ 31996192 h 293332"/>
              <a:gd name="T4" fmla="*/ 28549243 w 293329"/>
              <a:gd name="T5" fmla="*/ 29388267 h 293332"/>
              <a:gd name="T6" fmla="*/ 28117488 w 293329"/>
              <a:gd name="T7" fmla="*/ 34167584 h 293332"/>
              <a:gd name="T8" fmla="*/ 33685557 w 293329"/>
              <a:gd name="T9" fmla="*/ 30113821 h 293332"/>
              <a:gd name="T10" fmla="*/ 35239299 w 293329"/>
              <a:gd name="T11" fmla="*/ 31436587 h 293332"/>
              <a:gd name="T12" fmla="*/ 27599770 w 293329"/>
              <a:gd name="T13" fmla="*/ 35234295 h 293332"/>
              <a:gd name="T14" fmla="*/ 27772314 w 293329"/>
              <a:gd name="T15" fmla="*/ 29431138 h 293332"/>
              <a:gd name="T16" fmla="*/ 1510433 w 293329"/>
              <a:gd name="T17" fmla="*/ 30113821 h 293332"/>
              <a:gd name="T18" fmla="*/ 7121941 w 293329"/>
              <a:gd name="T19" fmla="*/ 34167584 h 293332"/>
              <a:gd name="T20" fmla="*/ 6689917 w 293329"/>
              <a:gd name="T21" fmla="*/ 29388267 h 293332"/>
              <a:gd name="T22" fmla="*/ 8157553 w 293329"/>
              <a:gd name="T23" fmla="*/ 34722347 h 293332"/>
              <a:gd name="T24" fmla="*/ 0 w 293329"/>
              <a:gd name="T25" fmla="*/ 34722347 h 293332"/>
              <a:gd name="T26" fmla="*/ 1467452 w 293329"/>
              <a:gd name="T27" fmla="*/ 29388267 h 293332"/>
              <a:gd name="T28" fmla="*/ 31044270 w 293329"/>
              <a:gd name="T29" fmla="*/ 28454657 h 293332"/>
              <a:gd name="T30" fmla="*/ 3962652 w 293329"/>
              <a:gd name="T31" fmla="*/ 26039287 h 293332"/>
              <a:gd name="T32" fmla="*/ 5191771 w 293329"/>
              <a:gd name="T33" fmla="*/ 27225687 h 293332"/>
              <a:gd name="T34" fmla="*/ 33332922 w 293329"/>
              <a:gd name="T35" fmla="*/ 27225687 h 293332"/>
              <a:gd name="T36" fmla="*/ 31044270 w 293329"/>
              <a:gd name="T37" fmla="*/ 24979956 h 293332"/>
              <a:gd name="T38" fmla="*/ 3962652 w 293329"/>
              <a:gd name="T39" fmla="*/ 29513910 h 293332"/>
              <a:gd name="T40" fmla="*/ 16964238 w 293329"/>
              <a:gd name="T41" fmla="*/ 22119643 h 293332"/>
              <a:gd name="T42" fmla="*/ 21941934 w 293329"/>
              <a:gd name="T43" fmla="*/ 23219853 h 293332"/>
              <a:gd name="T44" fmla="*/ 16964238 w 293329"/>
              <a:gd name="T45" fmla="*/ 22119643 h 293332"/>
              <a:gd name="T46" fmla="*/ 22461226 w 293329"/>
              <a:gd name="T47" fmla="*/ 19024632 h 293332"/>
              <a:gd name="T48" fmla="*/ 16401476 w 293329"/>
              <a:gd name="T49" fmla="*/ 19024632 h 293332"/>
              <a:gd name="T50" fmla="*/ 14529843 w 293329"/>
              <a:gd name="T51" fmla="*/ 27859614 h 293332"/>
              <a:gd name="T52" fmla="*/ 14529843 w 293329"/>
              <a:gd name="T53" fmla="*/ 14664705 h 293332"/>
              <a:gd name="T54" fmla="*/ 12571666 w 293329"/>
              <a:gd name="T55" fmla="*/ 27859614 h 293332"/>
              <a:gd name="T56" fmla="*/ 12571666 w 293329"/>
              <a:gd name="T57" fmla="*/ 14664705 h 293332"/>
              <a:gd name="T58" fmla="*/ 33639441 w 293329"/>
              <a:gd name="T59" fmla="*/ 12063459 h 293332"/>
              <a:gd name="T60" fmla="*/ 32671188 w 293329"/>
              <a:gd name="T61" fmla="*/ 24321583 h 293332"/>
              <a:gd name="T62" fmla="*/ 32935248 w 293329"/>
              <a:gd name="T63" fmla="*/ 11717971 h 293332"/>
              <a:gd name="T64" fmla="*/ 2918121 w 293329"/>
              <a:gd name="T65" fmla="*/ 23288760 h 293332"/>
              <a:gd name="T66" fmla="*/ 1894208 w 293329"/>
              <a:gd name="T67" fmla="*/ 23679404 h 293332"/>
              <a:gd name="T68" fmla="*/ 12571666 w 293329"/>
              <a:gd name="T69" fmla="*/ 10381927 h 293332"/>
              <a:gd name="T70" fmla="*/ 23145993 w 293329"/>
              <a:gd name="T71" fmla="*/ 13626460 h 293332"/>
              <a:gd name="T72" fmla="*/ 12571666 w 293329"/>
              <a:gd name="T73" fmla="*/ 9343458 h 293332"/>
              <a:gd name="T74" fmla="*/ 24756013 w 293329"/>
              <a:gd name="T75" fmla="*/ 10381927 h 293332"/>
              <a:gd name="T76" fmla="*/ 24756013 w 293329"/>
              <a:gd name="T77" fmla="*/ 13626460 h 293332"/>
              <a:gd name="T78" fmla="*/ 24756013 w 293329"/>
              <a:gd name="T79" fmla="*/ 28941136 h 293332"/>
              <a:gd name="T80" fmla="*/ 9917191 w 293329"/>
              <a:gd name="T81" fmla="*/ 11982561 h 293332"/>
              <a:gd name="T82" fmla="*/ 28592345 w 293329"/>
              <a:gd name="T83" fmla="*/ 5140508 h 293332"/>
              <a:gd name="T84" fmla="*/ 34160245 w 293329"/>
              <a:gd name="T85" fmla="*/ 9222673 h 293332"/>
              <a:gd name="T86" fmla="*/ 33771747 w 293329"/>
              <a:gd name="T87" fmla="*/ 4409906 h 293332"/>
              <a:gd name="T88" fmla="*/ 35239299 w 293329"/>
              <a:gd name="T89" fmla="*/ 9738305 h 293332"/>
              <a:gd name="T90" fmla="*/ 27081694 w 293329"/>
              <a:gd name="T91" fmla="*/ 9738305 h 293332"/>
              <a:gd name="T92" fmla="*/ 28549243 w 293329"/>
              <a:gd name="T93" fmla="*/ 4409906 h 293332"/>
              <a:gd name="T94" fmla="*/ 1036058 w 293329"/>
              <a:gd name="T95" fmla="*/ 6472400 h 293332"/>
              <a:gd name="T96" fmla="*/ 7121941 w 293329"/>
              <a:gd name="T97" fmla="*/ 6472400 h 293332"/>
              <a:gd name="T98" fmla="*/ 7424072 w 293329"/>
              <a:gd name="T99" fmla="*/ 4452886 h 293332"/>
              <a:gd name="T100" fmla="*/ 7639649 w 293329"/>
              <a:gd name="T101" fmla="*/ 10254088 h 293332"/>
              <a:gd name="T102" fmla="*/ 0 w 293329"/>
              <a:gd name="T103" fmla="*/ 6472400 h 293332"/>
              <a:gd name="T104" fmla="*/ 31044270 w 293329"/>
              <a:gd name="T105" fmla="*/ 1016743 h 293332"/>
              <a:gd name="T106" fmla="*/ 32273454 w 293329"/>
              <a:gd name="T107" fmla="*/ 2246024 h 293332"/>
              <a:gd name="T108" fmla="*/ 2733624 w 293329"/>
              <a:gd name="T109" fmla="*/ 2246024 h 293332"/>
              <a:gd name="T110" fmla="*/ 3962652 w 293329"/>
              <a:gd name="T111" fmla="*/ 1016743 h 293332"/>
              <a:gd name="T112" fmla="*/ 26527616 w 293329"/>
              <a:gd name="T113" fmla="*/ 3994657 h 293332"/>
              <a:gd name="T114" fmla="*/ 8996094 w 293329"/>
              <a:gd name="T115" fmla="*/ 4255422 h 293332"/>
              <a:gd name="T116" fmla="*/ 17502773 w 293329"/>
              <a:gd name="T117" fmla="*/ 814038 h 293332"/>
              <a:gd name="T118" fmla="*/ 31044270 w 293329"/>
              <a:gd name="T119" fmla="*/ 4534233 h 293332"/>
              <a:gd name="T120" fmla="*/ 3962652 w 293329"/>
              <a:gd name="T121" fmla="*/ 0 h 293332"/>
              <a:gd name="T122" fmla="*/ 1716687 w 293329"/>
              <a:gd name="T123" fmla="*/ 2246024 h 2933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3329" h="293332">
                <a:moveTo>
                  <a:pt x="208355" y="263416"/>
                </a:moveTo>
                <a:cubicBezTo>
                  <a:pt x="210511" y="261937"/>
                  <a:pt x="213385" y="262677"/>
                  <a:pt x="214822" y="264895"/>
                </a:cubicBezTo>
                <a:cubicBezTo>
                  <a:pt x="215541" y="267483"/>
                  <a:pt x="214822" y="270071"/>
                  <a:pt x="212667" y="271180"/>
                </a:cubicBezTo>
                <a:cubicBezTo>
                  <a:pt x="192188" y="282640"/>
                  <a:pt x="169194" y="288556"/>
                  <a:pt x="146201" y="288556"/>
                </a:cubicBezTo>
                <a:cubicBezTo>
                  <a:pt x="124284" y="288556"/>
                  <a:pt x="102728" y="283010"/>
                  <a:pt x="82608" y="272659"/>
                </a:cubicBezTo>
                <a:cubicBezTo>
                  <a:pt x="80093" y="271549"/>
                  <a:pt x="79375" y="268592"/>
                  <a:pt x="80812" y="266374"/>
                </a:cubicBezTo>
                <a:cubicBezTo>
                  <a:pt x="81530" y="264155"/>
                  <a:pt x="84405" y="263416"/>
                  <a:pt x="86560" y="264525"/>
                </a:cubicBezTo>
                <a:cubicBezTo>
                  <a:pt x="125003" y="284859"/>
                  <a:pt x="170631" y="284119"/>
                  <a:pt x="208355" y="263416"/>
                </a:cubicBezTo>
                <a:close/>
                <a:moveTo>
                  <a:pt x="237641" y="244663"/>
                </a:moveTo>
                <a:cubicBezTo>
                  <a:pt x="239437" y="246084"/>
                  <a:pt x="239796" y="248926"/>
                  <a:pt x="238000" y="250703"/>
                </a:cubicBezTo>
                <a:cubicBezTo>
                  <a:pt x="235485" y="253900"/>
                  <a:pt x="234048" y="257808"/>
                  <a:pt x="234048" y="261715"/>
                </a:cubicBezTo>
                <a:lnTo>
                  <a:pt x="234048" y="284451"/>
                </a:lnTo>
                <a:lnTo>
                  <a:pt x="284347" y="284451"/>
                </a:lnTo>
                <a:lnTo>
                  <a:pt x="284347" y="261715"/>
                </a:lnTo>
                <a:cubicBezTo>
                  <a:pt x="284347" y="257808"/>
                  <a:pt x="283269" y="253900"/>
                  <a:pt x="280395" y="250703"/>
                </a:cubicBezTo>
                <a:cubicBezTo>
                  <a:pt x="278958" y="248926"/>
                  <a:pt x="278958" y="246084"/>
                  <a:pt x="281113" y="244663"/>
                </a:cubicBezTo>
                <a:cubicBezTo>
                  <a:pt x="282910" y="242887"/>
                  <a:pt x="285784" y="243242"/>
                  <a:pt x="287221" y="245019"/>
                </a:cubicBezTo>
                <a:cubicBezTo>
                  <a:pt x="291173" y="249992"/>
                  <a:pt x="293329" y="255676"/>
                  <a:pt x="293329" y="261715"/>
                </a:cubicBezTo>
                <a:lnTo>
                  <a:pt x="293329" y="289069"/>
                </a:lnTo>
                <a:cubicBezTo>
                  <a:pt x="293329" y="291201"/>
                  <a:pt x="291533" y="293332"/>
                  <a:pt x="288658" y="293332"/>
                </a:cubicBezTo>
                <a:lnTo>
                  <a:pt x="229737" y="293332"/>
                </a:lnTo>
                <a:cubicBezTo>
                  <a:pt x="227222" y="293332"/>
                  <a:pt x="225425" y="291201"/>
                  <a:pt x="225425" y="289069"/>
                </a:cubicBezTo>
                <a:lnTo>
                  <a:pt x="225425" y="261715"/>
                </a:lnTo>
                <a:cubicBezTo>
                  <a:pt x="225425" y="255676"/>
                  <a:pt x="227222" y="249992"/>
                  <a:pt x="231174" y="245019"/>
                </a:cubicBezTo>
                <a:cubicBezTo>
                  <a:pt x="232611" y="243242"/>
                  <a:pt x="235844" y="242887"/>
                  <a:pt x="237641" y="244663"/>
                </a:cubicBezTo>
                <a:close/>
                <a:moveTo>
                  <a:pt x="12215" y="244663"/>
                </a:moveTo>
                <a:cubicBezTo>
                  <a:pt x="14012" y="246084"/>
                  <a:pt x="14371" y="248926"/>
                  <a:pt x="12575" y="250703"/>
                </a:cubicBezTo>
                <a:cubicBezTo>
                  <a:pt x="10419" y="253900"/>
                  <a:pt x="8622" y="257808"/>
                  <a:pt x="8622" y="261715"/>
                </a:cubicBezTo>
                <a:lnTo>
                  <a:pt x="8622" y="284451"/>
                </a:lnTo>
                <a:lnTo>
                  <a:pt x="59281" y="284451"/>
                </a:lnTo>
                <a:lnTo>
                  <a:pt x="59281" y="261715"/>
                </a:lnTo>
                <a:cubicBezTo>
                  <a:pt x="59281" y="257808"/>
                  <a:pt x="57844" y="253900"/>
                  <a:pt x="54969" y="250703"/>
                </a:cubicBezTo>
                <a:cubicBezTo>
                  <a:pt x="53532" y="248926"/>
                  <a:pt x="53892" y="246084"/>
                  <a:pt x="55688" y="244663"/>
                </a:cubicBezTo>
                <a:cubicBezTo>
                  <a:pt x="57844" y="242887"/>
                  <a:pt x="60359" y="243242"/>
                  <a:pt x="61796" y="245019"/>
                </a:cubicBezTo>
                <a:cubicBezTo>
                  <a:pt x="65748" y="249992"/>
                  <a:pt x="67903" y="255676"/>
                  <a:pt x="67903" y="261715"/>
                </a:cubicBezTo>
                <a:lnTo>
                  <a:pt x="67903" y="289069"/>
                </a:lnTo>
                <a:cubicBezTo>
                  <a:pt x="67903" y="291201"/>
                  <a:pt x="65748" y="293332"/>
                  <a:pt x="63592" y="293332"/>
                </a:cubicBezTo>
                <a:lnTo>
                  <a:pt x="4311" y="293332"/>
                </a:lnTo>
                <a:cubicBezTo>
                  <a:pt x="1796" y="293332"/>
                  <a:pt x="0" y="291201"/>
                  <a:pt x="0" y="289069"/>
                </a:cubicBezTo>
                <a:lnTo>
                  <a:pt x="0" y="261715"/>
                </a:lnTo>
                <a:cubicBezTo>
                  <a:pt x="0" y="255676"/>
                  <a:pt x="1796" y="249992"/>
                  <a:pt x="6107" y="245019"/>
                </a:cubicBezTo>
                <a:cubicBezTo>
                  <a:pt x="7545" y="243242"/>
                  <a:pt x="10419" y="242887"/>
                  <a:pt x="12215" y="244663"/>
                </a:cubicBezTo>
                <a:close/>
                <a:moveTo>
                  <a:pt x="258410" y="216782"/>
                </a:moveTo>
                <a:cubicBezTo>
                  <a:pt x="252766" y="216782"/>
                  <a:pt x="248180" y="221368"/>
                  <a:pt x="248180" y="226659"/>
                </a:cubicBezTo>
                <a:cubicBezTo>
                  <a:pt x="248180" y="232304"/>
                  <a:pt x="252766" y="236890"/>
                  <a:pt x="258410" y="236890"/>
                </a:cubicBezTo>
                <a:cubicBezTo>
                  <a:pt x="264055" y="236890"/>
                  <a:pt x="268641" y="232304"/>
                  <a:pt x="268641" y="226659"/>
                </a:cubicBezTo>
                <a:cubicBezTo>
                  <a:pt x="268641" y="221368"/>
                  <a:pt x="264055" y="216782"/>
                  <a:pt x="258410" y="216782"/>
                </a:cubicBezTo>
                <a:close/>
                <a:moveTo>
                  <a:pt x="32985" y="216782"/>
                </a:moveTo>
                <a:cubicBezTo>
                  <a:pt x="27341" y="216782"/>
                  <a:pt x="22754" y="221368"/>
                  <a:pt x="22754" y="226659"/>
                </a:cubicBezTo>
                <a:cubicBezTo>
                  <a:pt x="22754" y="232304"/>
                  <a:pt x="27341" y="236890"/>
                  <a:pt x="32985" y="236890"/>
                </a:cubicBezTo>
                <a:cubicBezTo>
                  <a:pt x="38629" y="236890"/>
                  <a:pt x="43216" y="232304"/>
                  <a:pt x="43216" y="226659"/>
                </a:cubicBezTo>
                <a:cubicBezTo>
                  <a:pt x="43216" y="221368"/>
                  <a:pt x="38629" y="216782"/>
                  <a:pt x="32985" y="216782"/>
                </a:cubicBezTo>
                <a:close/>
                <a:moveTo>
                  <a:pt x="258410" y="207962"/>
                </a:moveTo>
                <a:cubicBezTo>
                  <a:pt x="268994" y="207962"/>
                  <a:pt x="277460" y="216429"/>
                  <a:pt x="277460" y="226659"/>
                </a:cubicBezTo>
                <a:cubicBezTo>
                  <a:pt x="277460" y="237243"/>
                  <a:pt x="268994" y="245709"/>
                  <a:pt x="258410" y="245709"/>
                </a:cubicBezTo>
                <a:cubicBezTo>
                  <a:pt x="248180" y="245709"/>
                  <a:pt x="239713" y="237243"/>
                  <a:pt x="239713" y="226659"/>
                </a:cubicBezTo>
                <a:cubicBezTo>
                  <a:pt x="239713" y="216429"/>
                  <a:pt x="248180" y="207962"/>
                  <a:pt x="258410" y="207962"/>
                </a:cubicBezTo>
                <a:close/>
                <a:moveTo>
                  <a:pt x="32985" y="207962"/>
                </a:moveTo>
                <a:cubicBezTo>
                  <a:pt x="43568" y="207962"/>
                  <a:pt x="52035" y="216429"/>
                  <a:pt x="52035" y="226659"/>
                </a:cubicBezTo>
                <a:cubicBezTo>
                  <a:pt x="52035" y="237243"/>
                  <a:pt x="43568" y="245709"/>
                  <a:pt x="32985" y="245709"/>
                </a:cubicBezTo>
                <a:cubicBezTo>
                  <a:pt x="22754" y="245709"/>
                  <a:pt x="14288" y="237243"/>
                  <a:pt x="14288" y="226659"/>
                </a:cubicBezTo>
                <a:cubicBezTo>
                  <a:pt x="14288" y="216429"/>
                  <a:pt x="22754" y="207962"/>
                  <a:pt x="32985" y="207962"/>
                </a:cubicBezTo>
                <a:close/>
                <a:moveTo>
                  <a:pt x="141209" y="184150"/>
                </a:moveTo>
                <a:lnTo>
                  <a:pt x="182642" y="184150"/>
                </a:lnTo>
                <a:cubicBezTo>
                  <a:pt x="185164" y="184150"/>
                  <a:pt x="186965" y="186348"/>
                  <a:pt x="186965" y="188913"/>
                </a:cubicBezTo>
                <a:cubicBezTo>
                  <a:pt x="186965" y="191477"/>
                  <a:pt x="185164" y="193309"/>
                  <a:pt x="182642" y="193309"/>
                </a:cubicBezTo>
                <a:lnTo>
                  <a:pt x="141209" y="193309"/>
                </a:lnTo>
                <a:cubicBezTo>
                  <a:pt x="138687" y="193309"/>
                  <a:pt x="136525" y="191477"/>
                  <a:pt x="136525" y="188913"/>
                </a:cubicBezTo>
                <a:cubicBezTo>
                  <a:pt x="136525" y="186348"/>
                  <a:pt x="138687" y="184150"/>
                  <a:pt x="141209" y="184150"/>
                </a:cubicBezTo>
                <a:close/>
                <a:moveTo>
                  <a:pt x="141209" y="153987"/>
                </a:moveTo>
                <a:lnTo>
                  <a:pt x="182642" y="153987"/>
                </a:lnTo>
                <a:cubicBezTo>
                  <a:pt x="185164" y="153987"/>
                  <a:pt x="186965" y="155818"/>
                  <a:pt x="186965" y="158383"/>
                </a:cubicBezTo>
                <a:cubicBezTo>
                  <a:pt x="186965" y="160947"/>
                  <a:pt x="185164" y="163145"/>
                  <a:pt x="182642" y="163145"/>
                </a:cubicBezTo>
                <a:lnTo>
                  <a:pt x="141209" y="163145"/>
                </a:lnTo>
                <a:cubicBezTo>
                  <a:pt x="138687" y="163145"/>
                  <a:pt x="136525" y="160947"/>
                  <a:pt x="136525" y="158383"/>
                </a:cubicBezTo>
                <a:cubicBezTo>
                  <a:pt x="136525" y="155818"/>
                  <a:pt x="138687" y="153987"/>
                  <a:pt x="141209" y="153987"/>
                </a:cubicBezTo>
                <a:close/>
                <a:moveTo>
                  <a:pt x="120945" y="122087"/>
                </a:moveTo>
                <a:lnTo>
                  <a:pt x="120945" y="231936"/>
                </a:lnTo>
                <a:lnTo>
                  <a:pt x="201721" y="231936"/>
                </a:lnTo>
                <a:lnTo>
                  <a:pt x="201721" y="122087"/>
                </a:lnTo>
                <a:lnTo>
                  <a:pt x="120945" y="122087"/>
                </a:lnTo>
                <a:close/>
                <a:moveTo>
                  <a:pt x="91243" y="117765"/>
                </a:moveTo>
                <a:lnTo>
                  <a:pt x="91243" y="218610"/>
                </a:lnTo>
                <a:cubicBezTo>
                  <a:pt x="91243" y="225813"/>
                  <a:pt x="97401" y="231936"/>
                  <a:pt x="104645" y="231936"/>
                </a:cubicBezTo>
                <a:lnTo>
                  <a:pt x="112252" y="231936"/>
                </a:lnTo>
                <a:lnTo>
                  <a:pt x="112252" y="122087"/>
                </a:lnTo>
                <a:lnTo>
                  <a:pt x="104645" y="122087"/>
                </a:lnTo>
                <a:cubicBezTo>
                  <a:pt x="99574" y="122087"/>
                  <a:pt x="94865" y="120286"/>
                  <a:pt x="91243" y="117765"/>
                </a:cubicBezTo>
                <a:close/>
                <a:moveTo>
                  <a:pt x="274150" y="97555"/>
                </a:moveTo>
                <a:cubicBezTo>
                  <a:pt x="276714" y="96837"/>
                  <a:pt x="279278" y="98274"/>
                  <a:pt x="280011" y="100430"/>
                </a:cubicBezTo>
                <a:cubicBezTo>
                  <a:pt x="291734" y="132770"/>
                  <a:pt x="291001" y="168344"/>
                  <a:pt x="277813" y="199966"/>
                </a:cubicBezTo>
                <a:cubicBezTo>
                  <a:pt x="277080" y="201763"/>
                  <a:pt x="275249" y="202841"/>
                  <a:pt x="273783" y="202841"/>
                </a:cubicBezTo>
                <a:cubicBezTo>
                  <a:pt x="273051" y="202841"/>
                  <a:pt x="272684" y="202841"/>
                  <a:pt x="271952" y="202482"/>
                </a:cubicBezTo>
                <a:cubicBezTo>
                  <a:pt x="269387" y="201404"/>
                  <a:pt x="268288" y="198888"/>
                  <a:pt x="269387" y="196732"/>
                </a:cubicBezTo>
                <a:cubicBezTo>
                  <a:pt x="281843" y="166907"/>
                  <a:pt x="282209" y="133848"/>
                  <a:pt x="271585" y="103305"/>
                </a:cubicBezTo>
                <a:cubicBezTo>
                  <a:pt x="270853" y="101149"/>
                  <a:pt x="271952" y="98633"/>
                  <a:pt x="274150" y="97555"/>
                </a:cubicBezTo>
                <a:close/>
                <a:moveTo>
                  <a:pt x="20584" y="95972"/>
                </a:moveTo>
                <a:cubicBezTo>
                  <a:pt x="22807" y="96695"/>
                  <a:pt x="24289" y="99224"/>
                  <a:pt x="23177" y="101753"/>
                </a:cubicBezTo>
                <a:cubicBezTo>
                  <a:pt x="12435" y="131379"/>
                  <a:pt x="12806" y="164257"/>
                  <a:pt x="24289" y="193883"/>
                </a:cubicBezTo>
                <a:cubicBezTo>
                  <a:pt x="25029" y="196051"/>
                  <a:pt x="23918" y="198580"/>
                  <a:pt x="21696" y="199664"/>
                </a:cubicBezTo>
                <a:cubicBezTo>
                  <a:pt x="20955" y="199664"/>
                  <a:pt x="20584" y="199664"/>
                  <a:pt x="19844" y="199664"/>
                </a:cubicBezTo>
                <a:cubicBezTo>
                  <a:pt x="17991" y="199664"/>
                  <a:pt x="16510" y="198580"/>
                  <a:pt x="15769" y="197135"/>
                </a:cubicBezTo>
                <a:cubicBezTo>
                  <a:pt x="3545" y="165341"/>
                  <a:pt x="3175" y="130656"/>
                  <a:pt x="14658" y="98863"/>
                </a:cubicBezTo>
                <a:cubicBezTo>
                  <a:pt x="15399" y="96334"/>
                  <a:pt x="17991" y="95250"/>
                  <a:pt x="20584" y="95972"/>
                </a:cubicBezTo>
                <a:close/>
                <a:moveTo>
                  <a:pt x="104645" y="86431"/>
                </a:moveTo>
                <a:cubicBezTo>
                  <a:pt x="97401" y="86431"/>
                  <a:pt x="91243" y="92553"/>
                  <a:pt x="91243" y="99757"/>
                </a:cubicBezTo>
                <a:cubicBezTo>
                  <a:pt x="91243" y="107320"/>
                  <a:pt x="97401" y="113443"/>
                  <a:pt x="104645" y="113443"/>
                </a:cubicBezTo>
                <a:lnTo>
                  <a:pt x="192665" y="113443"/>
                </a:lnTo>
                <a:cubicBezTo>
                  <a:pt x="189405" y="104799"/>
                  <a:pt x="189405" y="95435"/>
                  <a:pt x="192665" y="86431"/>
                </a:cubicBezTo>
                <a:lnTo>
                  <a:pt x="104645" y="86431"/>
                </a:lnTo>
                <a:close/>
                <a:moveTo>
                  <a:pt x="104645" y="77787"/>
                </a:moveTo>
                <a:lnTo>
                  <a:pt x="206067" y="77787"/>
                </a:lnTo>
                <a:cubicBezTo>
                  <a:pt x="208603" y="77787"/>
                  <a:pt x="210776" y="79948"/>
                  <a:pt x="210776" y="82109"/>
                </a:cubicBezTo>
                <a:cubicBezTo>
                  <a:pt x="210776" y="84630"/>
                  <a:pt x="208603" y="86431"/>
                  <a:pt x="206067" y="86431"/>
                </a:cubicBezTo>
                <a:lnTo>
                  <a:pt x="202807" y="86431"/>
                </a:lnTo>
                <a:cubicBezTo>
                  <a:pt x="198098" y="95074"/>
                  <a:pt x="198098" y="104799"/>
                  <a:pt x="202807" y="113443"/>
                </a:cubicBezTo>
                <a:lnTo>
                  <a:pt x="206067" y="113443"/>
                </a:lnTo>
                <a:cubicBezTo>
                  <a:pt x="208603" y="113443"/>
                  <a:pt x="210776" y="115243"/>
                  <a:pt x="210776" y="117765"/>
                </a:cubicBezTo>
                <a:lnTo>
                  <a:pt x="210776" y="236258"/>
                </a:lnTo>
                <a:cubicBezTo>
                  <a:pt x="210776" y="238779"/>
                  <a:pt x="208603" y="240940"/>
                  <a:pt x="206067" y="240940"/>
                </a:cubicBezTo>
                <a:lnTo>
                  <a:pt x="104645" y="240940"/>
                </a:lnTo>
                <a:cubicBezTo>
                  <a:pt x="92330" y="240940"/>
                  <a:pt x="82550" y="230856"/>
                  <a:pt x="82550" y="218610"/>
                </a:cubicBezTo>
                <a:lnTo>
                  <a:pt x="82550" y="99757"/>
                </a:lnTo>
                <a:cubicBezTo>
                  <a:pt x="82550" y="87511"/>
                  <a:pt x="92330" y="77787"/>
                  <a:pt x="104645" y="77787"/>
                </a:cubicBezTo>
                <a:close/>
                <a:moveTo>
                  <a:pt x="237641" y="36713"/>
                </a:moveTo>
                <a:cubicBezTo>
                  <a:pt x="239437" y="37787"/>
                  <a:pt x="239796" y="40649"/>
                  <a:pt x="238000" y="42795"/>
                </a:cubicBezTo>
                <a:cubicBezTo>
                  <a:pt x="235485" y="45657"/>
                  <a:pt x="234048" y="49950"/>
                  <a:pt x="234048" y="53885"/>
                </a:cubicBezTo>
                <a:lnTo>
                  <a:pt x="234048" y="76781"/>
                </a:lnTo>
                <a:lnTo>
                  <a:pt x="284347" y="76781"/>
                </a:lnTo>
                <a:lnTo>
                  <a:pt x="284347" y="53885"/>
                </a:lnTo>
                <a:cubicBezTo>
                  <a:pt x="284347" y="49950"/>
                  <a:pt x="282910" y="45657"/>
                  <a:pt x="280395" y="42795"/>
                </a:cubicBezTo>
                <a:cubicBezTo>
                  <a:pt x="278958" y="40649"/>
                  <a:pt x="278958" y="37787"/>
                  <a:pt x="281113" y="36713"/>
                </a:cubicBezTo>
                <a:cubicBezTo>
                  <a:pt x="282910" y="34925"/>
                  <a:pt x="285784" y="35282"/>
                  <a:pt x="287221" y="37071"/>
                </a:cubicBezTo>
                <a:cubicBezTo>
                  <a:pt x="291173" y="41722"/>
                  <a:pt x="293329" y="47804"/>
                  <a:pt x="293329" y="53885"/>
                </a:cubicBezTo>
                <a:lnTo>
                  <a:pt x="293329" y="81074"/>
                </a:lnTo>
                <a:cubicBezTo>
                  <a:pt x="293329" y="83578"/>
                  <a:pt x="291533" y="85367"/>
                  <a:pt x="288658" y="85367"/>
                </a:cubicBezTo>
                <a:lnTo>
                  <a:pt x="229737" y="85367"/>
                </a:lnTo>
                <a:cubicBezTo>
                  <a:pt x="227222" y="85367"/>
                  <a:pt x="225425" y="83578"/>
                  <a:pt x="225425" y="81074"/>
                </a:cubicBezTo>
                <a:lnTo>
                  <a:pt x="225425" y="53885"/>
                </a:lnTo>
                <a:cubicBezTo>
                  <a:pt x="225425" y="47804"/>
                  <a:pt x="227222" y="41722"/>
                  <a:pt x="231174" y="37071"/>
                </a:cubicBezTo>
                <a:cubicBezTo>
                  <a:pt x="232970" y="35282"/>
                  <a:pt x="235844" y="34925"/>
                  <a:pt x="237641" y="36713"/>
                </a:cubicBezTo>
                <a:close/>
                <a:moveTo>
                  <a:pt x="12215" y="36713"/>
                </a:moveTo>
                <a:cubicBezTo>
                  <a:pt x="14012" y="37787"/>
                  <a:pt x="14371" y="40649"/>
                  <a:pt x="12575" y="42795"/>
                </a:cubicBezTo>
                <a:cubicBezTo>
                  <a:pt x="10419" y="45657"/>
                  <a:pt x="8622" y="49950"/>
                  <a:pt x="8622" y="53885"/>
                </a:cubicBezTo>
                <a:lnTo>
                  <a:pt x="8622" y="76781"/>
                </a:lnTo>
                <a:lnTo>
                  <a:pt x="59281" y="76781"/>
                </a:lnTo>
                <a:lnTo>
                  <a:pt x="59281" y="53885"/>
                </a:lnTo>
                <a:cubicBezTo>
                  <a:pt x="59281" y="49950"/>
                  <a:pt x="57844" y="45657"/>
                  <a:pt x="54969" y="42795"/>
                </a:cubicBezTo>
                <a:cubicBezTo>
                  <a:pt x="53532" y="40649"/>
                  <a:pt x="53892" y="37787"/>
                  <a:pt x="55688" y="36713"/>
                </a:cubicBezTo>
                <a:cubicBezTo>
                  <a:pt x="57844" y="34925"/>
                  <a:pt x="60359" y="35282"/>
                  <a:pt x="61796" y="37071"/>
                </a:cubicBezTo>
                <a:cubicBezTo>
                  <a:pt x="65748" y="41722"/>
                  <a:pt x="67903" y="47804"/>
                  <a:pt x="67903" y="53885"/>
                </a:cubicBezTo>
                <a:lnTo>
                  <a:pt x="67903" y="81074"/>
                </a:lnTo>
                <a:cubicBezTo>
                  <a:pt x="67903" y="83578"/>
                  <a:pt x="65748" y="85367"/>
                  <a:pt x="63592" y="85367"/>
                </a:cubicBezTo>
                <a:lnTo>
                  <a:pt x="4311" y="85367"/>
                </a:lnTo>
                <a:cubicBezTo>
                  <a:pt x="1796" y="85367"/>
                  <a:pt x="0" y="83578"/>
                  <a:pt x="0" y="81074"/>
                </a:cubicBezTo>
                <a:lnTo>
                  <a:pt x="0" y="53885"/>
                </a:lnTo>
                <a:cubicBezTo>
                  <a:pt x="0" y="47804"/>
                  <a:pt x="1796" y="41722"/>
                  <a:pt x="6107" y="37071"/>
                </a:cubicBezTo>
                <a:cubicBezTo>
                  <a:pt x="7545" y="35282"/>
                  <a:pt x="10419" y="34925"/>
                  <a:pt x="12215" y="36713"/>
                </a:cubicBezTo>
                <a:close/>
                <a:moveTo>
                  <a:pt x="258410" y="8466"/>
                </a:moveTo>
                <a:cubicBezTo>
                  <a:pt x="252766" y="8466"/>
                  <a:pt x="248180" y="13405"/>
                  <a:pt x="248180" y="18697"/>
                </a:cubicBezTo>
                <a:cubicBezTo>
                  <a:pt x="248180" y="24341"/>
                  <a:pt x="252766" y="28928"/>
                  <a:pt x="258410" y="28928"/>
                </a:cubicBezTo>
                <a:cubicBezTo>
                  <a:pt x="264055" y="28928"/>
                  <a:pt x="268641" y="24341"/>
                  <a:pt x="268641" y="18697"/>
                </a:cubicBezTo>
                <a:cubicBezTo>
                  <a:pt x="268641" y="13405"/>
                  <a:pt x="264055" y="8466"/>
                  <a:pt x="258410" y="8466"/>
                </a:cubicBezTo>
                <a:close/>
                <a:moveTo>
                  <a:pt x="32985" y="8466"/>
                </a:moveTo>
                <a:cubicBezTo>
                  <a:pt x="27341" y="8466"/>
                  <a:pt x="22754" y="13405"/>
                  <a:pt x="22754" y="18697"/>
                </a:cubicBezTo>
                <a:cubicBezTo>
                  <a:pt x="22754" y="24341"/>
                  <a:pt x="27341" y="28928"/>
                  <a:pt x="32985" y="28928"/>
                </a:cubicBezTo>
                <a:cubicBezTo>
                  <a:pt x="38629" y="28928"/>
                  <a:pt x="43216" y="24341"/>
                  <a:pt x="43216" y="18697"/>
                </a:cubicBezTo>
                <a:cubicBezTo>
                  <a:pt x="43216" y="13405"/>
                  <a:pt x="38629" y="8466"/>
                  <a:pt x="32985" y="8466"/>
                </a:cubicBezTo>
                <a:close/>
                <a:moveTo>
                  <a:pt x="145691" y="6778"/>
                </a:moveTo>
                <a:cubicBezTo>
                  <a:pt x="171211" y="6778"/>
                  <a:pt x="196731" y="13556"/>
                  <a:pt x="219015" y="27113"/>
                </a:cubicBezTo>
                <a:cubicBezTo>
                  <a:pt x="221531" y="28559"/>
                  <a:pt x="221891" y="31089"/>
                  <a:pt x="220813" y="33258"/>
                </a:cubicBezTo>
                <a:cubicBezTo>
                  <a:pt x="219015" y="35427"/>
                  <a:pt x="216499" y="36150"/>
                  <a:pt x="214702" y="34704"/>
                </a:cubicBezTo>
                <a:cubicBezTo>
                  <a:pt x="172648" y="9037"/>
                  <a:pt x="118733" y="9037"/>
                  <a:pt x="77038" y="34704"/>
                </a:cubicBezTo>
                <a:cubicBezTo>
                  <a:pt x="76320" y="35427"/>
                  <a:pt x="75601" y="35427"/>
                  <a:pt x="74882" y="35427"/>
                </a:cubicBezTo>
                <a:cubicBezTo>
                  <a:pt x="73444" y="35427"/>
                  <a:pt x="72006" y="34704"/>
                  <a:pt x="70928" y="33258"/>
                </a:cubicBezTo>
                <a:cubicBezTo>
                  <a:pt x="69850" y="31089"/>
                  <a:pt x="70209" y="28559"/>
                  <a:pt x="72366" y="27113"/>
                </a:cubicBezTo>
                <a:cubicBezTo>
                  <a:pt x="94651" y="13556"/>
                  <a:pt x="120171" y="6778"/>
                  <a:pt x="145691" y="6778"/>
                </a:cubicBezTo>
                <a:close/>
                <a:moveTo>
                  <a:pt x="258410" y="0"/>
                </a:moveTo>
                <a:cubicBezTo>
                  <a:pt x="268994" y="0"/>
                  <a:pt x="277460" y="8466"/>
                  <a:pt x="277460" y="18697"/>
                </a:cubicBezTo>
                <a:cubicBezTo>
                  <a:pt x="277460" y="29280"/>
                  <a:pt x="268994" y="37747"/>
                  <a:pt x="258410" y="37747"/>
                </a:cubicBezTo>
                <a:cubicBezTo>
                  <a:pt x="248180" y="37747"/>
                  <a:pt x="239713" y="29280"/>
                  <a:pt x="239713" y="18697"/>
                </a:cubicBezTo>
                <a:cubicBezTo>
                  <a:pt x="239713" y="8466"/>
                  <a:pt x="248180" y="0"/>
                  <a:pt x="258410" y="0"/>
                </a:cubicBezTo>
                <a:close/>
                <a:moveTo>
                  <a:pt x="32985" y="0"/>
                </a:moveTo>
                <a:cubicBezTo>
                  <a:pt x="43568" y="0"/>
                  <a:pt x="52035" y="8466"/>
                  <a:pt x="52035" y="18697"/>
                </a:cubicBezTo>
                <a:cubicBezTo>
                  <a:pt x="52035" y="29280"/>
                  <a:pt x="43568" y="37747"/>
                  <a:pt x="32985" y="37747"/>
                </a:cubicBezTo>
                <a:cubicBezTo>
                  <a:pt x="22754" y="37747"/>
                  <a:pt x="14288" y="29280"/>
                  <a:pt x="14288" y="18697"/>
                </a:cubicBezTo>
                <a:cubicBezTo>
                  <a:pt x="14288" y="8466"/>
                  <a:pt x="22754" y="0"/>
                  <a:pt x="329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47" name="Freeform 951">
            <a:extLst>
              <a:ext uri="{FF2B5EF4-FFF2-40B4-BE49-F238E27FC236}">
                <a16:creationId xmlns:a16="http://schemas.microsoft.com/office/drawing/2014/main" id="{EB0CBD00-4993-5940-822A-86D6A59157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268" y="1926819"/>
            <a:ext cx="306701" cy="310475"/>
          </a:xfrm>
          <a:custGeom>
            <a:avLst/>
            <a:gdLst>
              <a:gd name="T0" fmla="*/ 25214957 w 283807"/>
              <a:gd name="T1" fmla="*/ 24187343 h 286528"/>
              <a:gd name="T2" fmla="*/ 16425571 w 283807"/>
              <a:gd name="T3" fmla="*/ 34667771 h 286528"/>
              <a:gd name="T4" fmla="*/ 8670166 w 283807"/>
              <a:gd name="T5" fmla="*/ 23116920 h 286528"/>
              <a:gd name="T6" fmla="*/ 33562537 w 283807"/>
              <a:gd name="T7" fmla="*/ 35443683 h 286528"/>
              <a:gd name="T8" fmla="*/ 29925473 w 283807"/>
              <a:gd name="T9" fmla="*/ 34860515 h 286528"/>
              <a:gd name="T10" fmla="*/ 28342189 w 283807"/>
              <a:gd name="T11" fmla="*/ 31721075 h 286528"/>
              <a:gd name="T12" fmla="*/ 33049084 w 283807"/>
              <a:gd name="T13" fmla="*/ 23065814 h 286528"/>
              <a:gd name="T14" fmla="*/ 1033997 w 283807"/>
              <a:gd name="T15" fmla="*/ 30644613 h 286528"/>
              <a:gd name="T16" fmla="*/ 5213128 w 283807"/>
              <a:gd name="T17" fmla="*/ 31721075 h 286528"/>
              <a:gd name="T18" fmla="*/ 4179065 w 283807"/>
              <a:gd name="T19" fmla="*/ 31721075 h 286528"/>
              <a:gd name="T20" fmla="*/ 0 w 283807"/>
              <a:gd name="T21" fmla="*/ 34860515 h 286528"/>
              <a:gd name="T22" fmla="*/ 3620378 w 283807"/>
              <a:gd name="T23" fmla="*/ 17342297 h 286528"/>
              <a:gd name="T24" fmla="*/ 8079796 w 283807"/>
              <a:gd name="T25" fmla="*/ 28371166 h 286528"/>
              <a:gd name="T26" fmla="*/ 11543329 w 283807"/>
              <a:gd name="T27" fmla="*/ 34131091 h 286528"/>
              <a:gd name="T28" fmla="*/ 10850451 w 283807"/>
              <a:gd name="T29" fmla="*/ 27299549 h 286528"/>
              <a:gd name="T30" fmla="*/ 5698756 w 283807"/>
              <a:gd name="T31" fmla="*/ 19306763 h 286528"/>
              <a:gd name="T32" fmla="*/ 11283406 w 283807"/>
              <a:gd name="T33" fmla="*/ 20244596 h 286528"/>
              <a:gd name="T34" fmla="*/ 14487337 w 283807"/>
              <a:gd name="T35" fmla="*/ 17878080 h 286528"/>
              <a:gd name="T36" fmla="*/ 5741743 w 283807"/>
              <a:gd name="T37" fmla="*/ 17119079 h 286528"/>
              <a:gd name="T38" fmla="*/ 20216485 w 283807"/>
              <a:gd name="T39" fmla="*/ 18003936 h 286528"/>
              <a:gd name="T40" fmla="*/ 28033862 w 283807"/>
              <a:gd name="T41" fmla="*/ 18890744 h 286528"/>
              <a:gd name="T42" fmla="*/ 26644020 w 283807"/>
              <a:gd name="T43" fmla="*/ 26559472 h 286528"/>
              <a:gd name="T44" fmla="*/ 21649688 w 283807"/>
              <a:gd name="T45" fmla="*/ 33829228 h 286528"/>
              <a:gd name="T46" fmla="*/ 24515947 w 283807"/>
              <a:gd name="T47" fmla="*/ 29618134 h 286528"/>
              <a:gd name="T48" fmla="*/ 31464825 w 283807"/>
              <a:gd name="T49" fmla="*/ 18447301 h 286528"/>
              <a:gd name="T50" fmla="*/ 24689772 w 283807"/>
              <a:gd name="T51" fmla="*/ 18757748 h 286528"/>
              <a:gd name="T52" fmla="*/ 23734444 w 283807"/>
              <a:gd name="T53" fmla="*/ 17693657 h 286528"/>
              <a:gd name="T54" fmla="*/ 30726446 w 283807"/>
              <a:gd name="T55" fmla="*/ 16408328 h 286528"/>
              <a:gd name="T56" fmla="*/ 26123018 w 283807"/>
              <a:gd name="T57" fmla="*/ 29485060 h 286528"/>
              <a:gd name="T58" fmla="*/ 22344535 w 283807"/>
              <a:gd name="T59" fmla="*/ 35247843 h 286528"/>
              <a:gd name="T60" fmla="*/ 24342367 w 283807"/>
              <a:gd name="T61" fmla="*/ 25584174 h 286528"/>
              <a:gd name="T62" fmla="*/ 24602887 w 283807"/>
              <a:gd name="T63" fmla="*/ 21461607 h 286528"/>
              <a:gd name="T64" fmla="*/ 19260944 w 283807"/>
              <a:gd name="T65" fmla="*/ 16497002 h 286528"/>
              <a:gd name="T66" fmla="*/ 10547446 w 283807"/>
              <a:gd name="T67" fmla="*/ 17878080 h 286528"/>
              <a:gd name="T68" fmla="*/ 16132592 w 283807"/>
              <a:gd name="T69" fmla="*/ 19217512 h 286528"/>
              <a:gd name="T70" fmla="*/ 6737582 w 283807"/>
              <a:gd name="T71" fmla="*/ 20021402 h 286528"/>
              <a:gd name="T72" fmla="*/ 11846330 w 283807"/>
              <a:gd name="T73" fmla="*/ 26942228 h 286528"/>
              <a:gd name="T74" fmla="*/ 11543329 w 283807"/>
              <a:gd name="T75" fmla="*/ 35247500 h 286528"/>
              <a:gd name="T76" fmla="*/ 5005776 w 283807"/>
              <a:gd name="T77" fmla="*/ 29532154 h 286528"/>
              <a:gd name="T78" fmla="*/ 5612091 w 283807"/>
              <a:gd name="T79" fmla="*/ 16091842 h 286528"/>
              <a:gd name="T80" fmla="*/ 28559754 w 283807"/>
              <a:gd name="T81" fmla="*/ 14084992 h 286528"/>
              <a:gd name="T82" fmla="*/ 29639562 w 283807"/>
              <a:gd name="T83" fmla="*/ 11170525 h 286528"/>
              <a:gd name="T84" fmla="*/ 4047324 w 283807"/>
              <a:gd name="T85" fmla="*/ 14443982 h 286528"/>
              <a:gd name="T86" fmla="*/ 4436165 w 283807"/>
              <a:gd name="T87" fmla="*/ 11170525 h 286528"/>
              <a:gd name="T88" fmla="*/ 30287218 w 283807"/>
              <a:gd name="T89" fmla="*/ 15520100 h 286528"/>
              <a:gd name="T90" fmla="*/ 28991734 w 283807"/>
              <a:gd name="T91" fmla="*/ 10183825 h 286528"/>
              <a:gd name="T92" fmla="*/ 4436165 w 283807"/>
              <a:gd name="T93" fmla="*/ 15609755 h 286528"/>
              <a:gd name="T94" fmla="*/ 5083730 w 283807"/>
              <a:gd name="T95" fmla="*/ 10183825 h 286528"/>
              <a:gd name="T96" fmla="*/ 17471923 w 283807"/>
              <a:gd name="T97" fmla="*/ 9782457 h 286528"/>
              <a:gd name="T98" fmla="*/ 13896168 w 283807"/>
              <a:gd name="T99" fmla="*/ 6104315 h 286528"/>
              <a:gd name="T100" fmla="*/ 11386227 w 283807"/>
              <a:gd name="T101" fmla="*/ 140827 h 286528"/>
              <a:gd name="T102" fmla="*/ 11907939 w 283807"/>
              <a:gd name="T103" fmla="*/ 1210986 h 286528"/>
              <a:gd name="T104" fmla="*/ 17037672 w 283807"/>
              <a:gd name="T105" fmla="*/ 14317484 h 286528"/>
              <a:gd name="T106" fmla="*/ 22167394 w 283807"/>
              <a:gd name="T107" fmla="*/ 8388216 h 286528"/>
              <a:gd name="T108" fmla="*/ 22645451 w 283807"/>
              <a:gd name="T109" fmla="*/ 12757083 h 286528"/>
              <a:gd name="T110" fmla="*/ 16646431 w 283807"/>
              <a:gd name="T111" fmla="*/ 15431704 h 286528"/>
              <a:gd name="T112" fmla="*/ 10864780 w 283807"/>
              <a:gd name="T113" fmla="*/ 631322 h 2865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83807" h="286528">
                <a:moveTo>
                  <a:pt x="72210" y="186878"/>
                </a:moveTo>
                <a:lnTo>
                  <a:pt x="210007" y="186878"/>
                </a:lnTo>
                <a:cubicBezTo>
                  <a:pt x="212160" y="186878"/>
                  <a:pt x="213954" y="188681"/>
                  <a:pt x="213954" y="191204"/>
                </a:cubicBezTo>
                <a:cubicBezTo>
                  <a:pt x="213954" y="193368"/>
                  <a:pt x="212160" y="195531"/>
                  <a:pt x="210007" y="195531"/>
                </a:cubicBezTo>
                <a:lnTo>
                  <a:pt x="145415" y="195531"/>
                </a:lnTo>
                <a:lnTo>
                  <a:pt x="145415" y="280256"/>
                </a:lnTo>
                <a:cubicBezTo>
                  <a:pt x="145415" y="282779"/>
                  <a:pt x="143621" y="284943"/>
                  <a:pt x="141109" y="284943"/>
                </a:cubicBezTo>
                <a:cubicBezTo>
                  <a:pt x="138597" y="284943"/>
                  <a:pt x="136803" y="282779"/>
                  <a:pt x="136803" y="280256"/>
                </a:cubicBezTo>
                <a:lnTo>
                  <a:pt x="136803" y="195531"/>
                </a:lnTo>
                <a:lnTo>
                  <a:pt x="72210" y="195531"/>
                </a:lnTo>
                <a:cubicBezTo>
                  <a:pt x="70057" y="195531"/>
                  <a:pt x="68263" y="193368"/>
                  <a:pt x="68263" y="191204"/>
                </a:cubicBezTo>
                <a:cubicBezTo>
                  <a:pt x="68263" y="188681"/>
                  <a:pt x="70057" y="186878"/>
                  <a:pt x="72210" y="186878"/>
                </a:cubicBezTo>
                <a:close/>
                <a:moveTo>
                  <a:pt x="279530" y="182115"/>
                </a:moveTo>
                <a:cubicBezTo>
                  <a:pt x="281669" y="182115"/>
                  <a:pt x="283807" y="184290"/>
                  <a:pt x="283807" y="186466"/>
                </a:cubicBezTo>
                <a:lnTo>
                  <a:pt x="283807" y="281814"/>
                </a:lnTo>
                <a:cubicBezTo>
                  <a:pt x="283807" y="284352"/>
                  <a:pt x="281669" y="286528"/>
                  <a:pt x="279530" y="286528"/>
                </a:cubicBezTo>
                <a:cubicBezTo>
                  <a:pt x="277036" y="286528"/>
                  <a:pt x="275254" y="284352"/>
                  <a:pt x="275254" y="281814"/>
                </a:cubicBezTo>
                <a:lnTo>
                  <a:pt x="275254" y="256436"/>
                </a:lnTo>
                <a:lnTo>
                  <a:pt x="249238" y="256436"/>
                </a:lnTo>
                <a:lnTo>
                  <a:pt x="249238" y="281814"/>
                </a:lnTo>
                <a:cubicBezTo>
                  <a:pt x="249238" y="284352"/>
                  <a:pt x="247100" y="286528"/>
                  <a:pt x="244961" y="286528"/>
                </a:cubicBezTo>
                <a:cubicBezTo>
                  <a:pt x="242467" y="286528"/>
                  <a:pt x="240685" y="284352"/>
                  <a:pt x="240685" y="281814"/>
                </a:cubicBezTo>
                <a:lnTo>
                  <a:pt x="240685" y="256436"/>
                </a:lnTo>
                <a:lnTo>
                  <a:pt x="236052" y="256436"/>
                </a:lnTo>
                <a:cubicBezTo>
                  <a:pt x="233914" y="256436"/>
                  <a:pt x="231775" y="254261"/>
                  <a:pt x="231775" y="251723"/>
                </a:cubicBezTo>
                <a:cubicBezTo>
                  <a:pt x="231775" y="249548"/>
                  <a:pt x="233914" y="247735"/>
                  <a:pt x="236052" y="247735"/>
                </a:cubicBezTo>
                <a:lnTo>
                  <a:pt x="275254" y="247735"/>
                </a:lnTo>
                <a:lnTo>
                  <a:pt x="275254" y="186466"/>
                </a:lnTo>
                <a:cubicBezTo>
                  <a:pt x="275254" y="184290"/>
                  <a:pt x="277036" y="182115"/>
                  <a:pt x="279530" y="182115"/>
                </a:cubicBezTo>
                <a:close/>
                <a:moveTo>
                  <a:pt x="4306" y="182115"/>
                </a:moveTo>
                <a:cubicBezTo>
                  <a:pt x="6817" y="182115"/>
                  <a:pt x="8611" y="184290"/>
                  <a:pt x="8611" y="186466"/>
                </a:cubicBezTo>
                <a:lnTo>
                  <a:pt x="8611" y="247735"/>
                </a:lnTo>
                <a:lnTo>
                  <a:pt x="48082" y="247735"/>
                </a:lnTo>
                <a:cubicBezTo>
                  <a:pt x="50235" y="247735"/>
                  <a:pt x="52029" y="249548"/>
                  <a:pt x="52029" y="251723"/>
                </a:cubicBezTo>
                <a:cubicBezTo>
                  <a:pt x="52029" y="254261"/>
                  <a:pt x="50235" y="256436"/>
                  <a:pt x="48082" y="256436"/>
                </a:cubicBezTo>
                <a:lnTo>
                  <a:pt x="43417" y="256436"/>
                </a:lnTo>
                <a:lnTo>
                  <a:pt x="43417" y="281814"/>
                </a:lnTo>
                <a:cubicBezTo>
                  <a:pt x="43417" y="284352"/>
                  <a:pt x="41623" y="286528"/>
                  <a:pt x="39111" y="286528"/>
                </a:cubicBezTo>
                <a:cubicBezTo>
                  <a:pt x="36958" y="286528"/>
                  <a:pt x="34805" y="284352"/>
                  <a:pt x="34805" y="281814"/>
                </a:cubicBezTo>
                <a:lnTo>
                  <a:pt x="34805" y="256436"/>
                </a:lnTo>
                <a:lnTo>
                  <a:pt x="8611" y="256436"/>
                </a:lnTo>
                <a:lnTo>
                  <a:pt x="8611" y="281814"/>
                </a:lnTo>
                <a:cubicBezTo>
                  <a:pt x="8611" y="284352"/>
                  <a:pt x="6817" y="286528"/>
                  <a:pt x="4306" y="286528"/>
                </a:cubicBezTo>
                <a:cubicBezTo>
                  <a:pt x="1794" y="286528"/>
                  <a:pt x="0" y="284352"/>
                  <a:pt x="0" y="281814"/>
                </a:cubicBezTo>
                <a:lnTo>
                  <a:pt x="0" y="186466"/>
                </a:lnTo>
                <a:cubicBezTo>
                  <a:pt x="0" y="184290"/>
                  <a:pt x="1794" y="182115"/>
                  <a:pt x="4306" y="182115"/>
                </a:cubicBezTo>
                <a:close/>
                <a:moveTo>
                  <a:pt x="47822" y="138391"/>
                </a:moveTo>
                <a:lnTo>
                  <a:pt x="30153" y="140196"/>
                </a:lnTo>
                <a:cubicBezTo>
                  <a:pt x="26187" y="140557"/>
                  <a:pt x="22942" y="144167"/>
                  <a:pt x="23302" y="148137"/>
                </a:cubicBezTo>
                <a:lnTo>
                  <a:pt x="25826" y="214915"/>
                </a:lnTo>
                <a:cubicBezTo>
                  <a:pt x="26187" y="223578"/>
                  <a:pt x="33038" y="230437"/>
                  <a:pt x="41331" y="229715"/>
                </a:cubicBezTo>
                <a:lnTo>
                  <a:pt x="67293" y="229354"/>
                </a:lnTo>
                <a:lnTo>
                  <a:pt x="67654" y="229354"/>
                </a:lnTo>
                <a:cubicBezTo>
                  <a:pt x="73784" y="229354"/>
                  <a:pt x="79192" y="233324"/>
                  <a:pt x="80995" y="239100"/>
                </a:cubicBezTo>
                <a:lnTo>
                  <a:pt x="90010" y="271226"/>
                </a:lnTo>
                <a:cubicBezTo>
                  <a:pt x="90731" y="274113"/>
                  <a:pt x="93255" y="275918"/>
                  <a:pt x="96140" y="275918"/>
                </a:cubicBezTo>
                <a:lnTo>
                  <a:pt x="99024" y="275918"/>
                </a:lnTo>
                <a:cubicBezTo>
                  <a:pt x="101548" y="275918"/>
                  <a:pt x="103351" y="275196"/>
                  <a:pt x="104794" y="273391"/>
                </a:cubicBezTo>
                <a:cubicBezTo>
                  <a:pt x="106236" y="271586"/>
                  <a:pt x="106597" y="269060"/>
                  <a:pt x="105875" y="266894"/>
                </a:cubicBezTo>
                <a:lnTo>
                  <a:pt x="90370" y="220691"/>
                </a:lnTo>
                <a:cubicBezTo>
                  <a:pt x="89289" y="217081"/>
                  <a:pt x="86043" y="214915"/>
                  <a:pt x="82438" y="214915"/>
                </a:cubicBezTo>
                <a:lnTo>
                  <a:pt x="62966" y="214193"/>
                </a:lnTo>
                <a:cubicBezTo>
                  <a:pt x="55033" y="214193"/>
                  <a:pt x="48182" y="207696"/>
                  <a:pt x="48182" y="199394"/>
                </a:cubicBezTo>
                <a:lnTo>
                  <a:pt x="47461" y="156078"/>
                </a:lnTo>
                <a:cubicBezTo>
                  <a:pt x="47461" y="154635"/>
                  <a:pt x="48182" y="153552"/>
                  <a:pt x="49264" y="152469"/>
                </a:cubicBezTo>
                <a:cubicBezTo>
                  <a:pt x="50346" y="151747"/>
                  <a:pt x="51788" y="151386"/>
                  <a:pt x="53231" y="151747"/>
                </a:cubicBezTo>
                <a:lnTo>
                  <a:pt x="90010" y="163659"/>
                </a:lnTo>
                <a:cubicBezTo>
                  <a:pt x="91452" y="164020"/>
                  <a:pt x="92534" y="164020"/>
                  <a:pt x="93976" y="163659"/>
                </a:cubicBezTo>
                <a:lnTo>
                  <a:pt x="123544" y="154274"/>
                </a:lnTo>
                <a:cubicBezTo>
                  <a:pt x="124987" y="153913"/>
                  <a:pt x="126068" y="152830"/>
                  <a:pt x="126790" y="151747"/>
                </a:cubicBezTo>
                <a:cubicBezTo>
                  <a:pt x="127150" y="150664"/>
                  <a:pt x="127150" y="149220"/>
                  <a:pt x="126790" y="147776"/>
                </a:cubicBezTo>
                <a:cubicBezTo>
                  <a:pt x="125708" y="145249"/>
                  <a:pt x="123184" y="144167"/>
                  <a:pt x="120660" y="144528"/>
                </a:cubicBezTo>
                <a:lnTo>
                  <a:pt x="93616" y="153191"/>
                </a:lnTo>
                <a:cubicBezTo>
                  <a:pt x="90731" y="154274"/>
                  <a:pt x="87486" y="153913"/>
                  <a:pt x="84601" y="152830"/>
                </a:cubicBezTo>
                <a:lnTo>
                  <a:pt x="53591" y="139474"/>
                </a:lnTo>
                <a:cubicBezTo>
                  <a:pt x="51788" y="138752"/>
                  <a:pt x="49625" y="138391"/>
                  <a:pt x="47822" y="138391"/>
                </a:cubicBezTo>
                <a:close/>
                <a:moveTo>
                  <a:pt x="173802" y="137304"/>
                </a:moveTo>
                <a:cubicBezTo>
                  <a:pt x="171632" y="136229"/>
                  <a:pt x="168738" y="136587"/>
                  <a:pt x="167291" y="138737"/>
                </a:cubicBezTo>
                <a:cubicBezTo>
                  <a:pt x="166206" y="139812"/>
                  <a:pt x="165844" y="140887"/>
                  <a:pt x="166206" y="142321"/>
                </a:cubicBezTo>
                <a:cubicBezTo>
                  <a:pt x="166206" y="143754"/>
                  <a:pt x="166929" y="145187"/>
                  <a:pt x="168376" y="145546"/>
                </a:cubicBezTo>
                <a:lnTo>
                  <a:pt x="196951" y="165255"/>
                </a:lnTo>
                <a:cubicBezTo>
                  <a:pt x="198036" y="166330"/>
                  <a:pt x="199845" y="166330"/>
                  <a:pt x="201292" y="165613"/>
                </a:cubicBezTo>
                <a:lnTo>
                  <a:pt x="231675" y="153071"/>
                </a:lnTo>
                <a:cubicBezTo>
                  <a:pt x="232399" y="152713"/>
                  <a:pt x="232760" y="152713"/>
                  <a:pt x="233484" y="152713"/>
                </a:cubicBezTo>
                <a:cubicBezTo>
                  <a:pt x="234207" y="152713"/>
                  <a:pt x="234931" y="152713"/>
                  <a:pt x="236016" y="153071"/>
                </a:cubicBezTo>
                <a:cubicBezTo>
                  <a:pt x="237101" y="154146"/>
                  <a:pt x="237824" y="155580"/>
                  <a:pt x="237824" y="157013"/>
                </a:cubicBezTo>
                <a:lnTo>
                  <a:pt x="237101" y="200015"/>
                </a:lnTo>
                <a:cubicBezTo>
                  <a:pt x="237101" y="208257"/>
                  <a:pt x="230228" y="214708"/>
                  <a:pt x="221909" y="214708"/>
                </a:cubicBezTo>
                <a:lnTo>
                  <a:pt x="202739" y="215424"/>
                </a:lnTo>
                <a:cubicBezTo>
                  <a:pt x="199121" y="215424"/>
                  <a:pt x="195866" y="217575"/>
                  <a:pt x="194781" y="221158"/>
                </a:cubicBezTo>
                <a:lnTo>
                  <a:pt x="179227" y="267027"/>
                </a:lnTo>
                <a:cubicBezTo>
                  <a:pt x="178504" y="269177"/>
                  <a:pt x="178866" y="271686"/>
                  <a:pt x="180313" y="273477"/>
                </a:cubicBezTo>
                <a:cubicBezTo>
                  <a:pt x="181398" y="275269"/>
                  <a:pt x="183568" y="275986"/>
                  <a:pt x="186100" y="275986"/>
                </a:cubicBezTo>
                <a:lnTo>
                  <a:pt x="188632" y="275986"/>
                </a:lnTo>
                <a:cubicBezTo>
                  <a:pt x="191526" y="275986"/>
                  <a:pt x="194058" y="274194"/>
                  <a:pt x="195143" y="271327"/>
                </a:cubicBezTo>
                <a:lnTo>
                  <a:pt x="204185" y="239434"/>
                </a:lnTo>
                <a:cubicBezTo>
                  <a:pt x="205994" y="233700"/>
                  <a:pt x="211420" y="229758"/>
                  <a:pt x="217930" y="229758"/>
                </a:cubicBezTo>
                <a:lnTo>
                  <a:pt x="243612" y="230117"/>
                </a:lnTo>
                <a:cubicBezTo>
                  <a:pt x="252293" y="230834"/>
                  <a:pt x="259165" y="224025"/>
                  <a:pt x="259527" y="215424"/>
                </a:cubicBezTo>
                <a:lnTo>
                  <a:pt x="262059" y="149129"/>
                </a:lnTo>
                <a:cubicBezTo>
                  <a:pt x="262059" y="145187"/>
                  <a:pt x="259165" y="141604"/>
                  <a:pt x="255186" y="141246"/>
                </a:cubicBezTo>
                <a:lnTo>
                  <a:pt x="237463" y="139454"/>
                </a:lnTo>
                <a:cubicBezTo>
                  <a:pt x="235292" y="139454"/>
                  <a:pt x="233484" y="139812"/>
                  <a:pt x="231675" y="140529"/>
                </a:cubicBezTo>
                <a:lnTo>
                  <a:pt x="205632" y="151638"/>
                </a:lnTo>
                <a:cubicBezTo>
                  <a:pt x="201292" y="153071"/>
                  <a:pt x="196590" y="152713"/>
                  <a:pt x="192611" y="150204"/>
                </a:cubicBezTo>
                <a:lnTo>
                  <a:pt x="173802" y="137304"/>
                </a:lnTo>
                <a:close/>
                <a:moveTo>
                  <a:pt x="178866" y="130137"/>
                </a:moveTo>
                <a:lnTo>
                  <a:pt x="197675" y="143037"/>
                </a:lnTo>
                <a:cubicBezTo>
                  <a:pt x="198760" y="144112"/>
                  <a:pt x="200568" y="144112"/>
                  <a:pt x="202377" y="143754"/>
                </a:cubicBezTo>
                <a:lnTo>
                  <a:pt x="228058" y="132645"/>
                </a:lnTo>
                <a:cubicBezTo>
                  <a:pt x="231314" y="131212"/>
                  <a:pt x="234931" y="130853"/>
                  <a:pt x="238548" y="131212"/>
                </a:cubicBezTo>
                <a:lnTo>
                  <a:pt x="255910" y="132645"/>
                </a:lnTo>
                <a:cubicBezTo>
                  <a:pt x="264591" y="133362"/>
                  <a:pt x="271102" y="140887"/>
                  <a:pt x="270740" y="149129"/>
                </a:cubicBezTo>
                <a:lnTo>
                  <a:pt x="268208" y="215783"/>
                </a:lnTo>
                <a:cubicBezTo>
                  <a:pt x="267846" y="228683"/>
                  <a:pt x="256633" y="239434"/>
                  <a:pt x="243612" y="239076"/>
                </a:cubicBezTo>
                <a:lnTo>
                  <a:pt x="217569" y="238359"/>
                </a:lnTo>
                <a:cubicBezTo>
                  <a:pt x="215037" y="238359"/>
                  <a:pt x="213228" y="239792"/>
                  <a:pt x="212505" y="241942"/>
                </a:cubicBezTo>
                <a:lnTo>
                  <a:pt x="203462" y="273836"/>
                </a:lnTo>
                <a:cubicBezTo>
                  <a:pt x="201653" y="280286"/>
                  <a:pt x="195504" y="284945"/>
                  <a:pt x="188632" y="284945"/>
                </a:cubicBezTo>
                <a:lnTo>
                  <a:pt x="186100" y="284945"/>
                </a:lnTo>
                <a:cubicBezTo>
                  <a:pt x="180674" y="284945"/>
                  <a:pt x="176334" y="282436"/>
                  <a:pt x="173078" y="278136"/>
                </a:cubicBezTo>
                <a:cubicBezTo>
                  <a:pt x="170185" y="274194"/>
                  <a:pt x="169461" y="269177"/>
                  <a:pt x="171270" y="264519"/>
                </a:cubicBezTo>
                <a:lnTo>
                  <a:pt x="186462" y="218291"/>
                </a:lnTo>
                <a:cubicBezTo>
                  <a:pt x="188632" y="211483"/>
                  <a:pt x="195143" y="206824"/>
                  <a:pt x="202739" y="206824"/>
                </a:cubicBezTo>
                <a:lnTo>
                  <a:pt x="221909" y="206466"/>
                </a:lnTo>
                <a:cubicBezTo>
                  <a:pt x="225526" y="206107"/>
                  <a:pt x="228420" y="203599"/>
                  <a:pt x="228420" y="200015"/>
                </a:cubicBezTo>
                <a:lnTo>
                  <a:pt x="228782" y="163463"/>
                </a:lnTo>
                <a:lnTo>
                  <a:pt x="204909" y="173497"/>
                </a:lnTo>
                <a:cubicBezTo>
                  <a:pt x="200568" y="175289"/>
                  <a:pt x="195866" y="174931"/>
                  <a:pt x="191887" y="172422"/>
                </a:cubicBezTo>
                <a:lnTo>
                  <a:pt x="163312" y="152713"/>
                </a:lnTo>
                <a:cubicBezTo>
                  <a:pt x="160419" y="150921"/>
                  <a:pt x="158248" y="147337"/>
                  <a:pt x="157525" y="143754"/>
                </a:cubicBezTo>
                <a:cubicBezTo>
                  <a:pt x="157163" y="140170"/>
                  <a:pt x="158248" y="136587"/>
                  <a:pt x="160419" y="133362"/>
                </a:cubicBezTo>
                <a:cubicBezTo>
                  <a:pt x="164759" y="127628"/>
                  <a:pt x="172717" y="126553"/>
                  <a:pt x="178866" y="130137"/>
                </a:cubicBezTo>
                <a:close/>
                <a:moveTo>
                  <a:pt x="46740" y="130089"/>
                </a:moveTo>
                <a:cubicBezTo>
                  <a:pt x="50346" y="129728"/>
                  <a:pt x="53591" y="130089"/>
                  <a:pt x="56836" y="131533"/>
                </a:cubicBezTo>
                <a:lnTo>
                  <a:pt x="87846" y="144528"/>
                </a:lnTo>
                <a:cubicBezTo>
                  <a:pt x="88928" y="144889"/>
                  <a:pt x="90010" y="145249"/>
                  <a:pt x="91452" y="144889"/>
                </a:cubicBezTo>
                <a:lnTo>
                  <a:pt x="118136" y="136225"/>
                </a:lnTo>
                <a:cubicBezTo>
                  <a:pt x="124987" y="134421"/>
                  <a:pt x="132198" y="138030"/>
                  <a:pt x="135083" y="144528"/>
                </a:cubicBezTo>
                <a:cubicBezTo>
                  <a:pt x="136165" y="148137"/>
                  <a:pt x="135804" y="152108"/>
                  <a:pt x="134362" y="155356"/>
                </a:cubicBezTo>
                <a:cubicBezTo>
                  <a:pt x="132919" y="158966"/>
                  <a:pt x="129674" y="161493"/>
                  <a:pt x="126068" y="162576"/>
                </a:cubicBezTo>
                <a:lnTo>
                  <a:pt x="96861" y="171961"/>
                </a:lnTo>
                <a:cubicBezTo>
                  <a:pt x="93616" y="172683"/>
                  <a:pt x="90370" y="172683"/>
                  <a:pt x="87486" y="171961"/>
                </a:cubicBezTo>
                <a:lnTo>
                  <a:pt x="56115" y="161854"/>
                </a:lnTo>
                <a:lnTo>
                  <a:pt x="56836" y="199394"/>
                </a:lnTo>
                <a:cubicBezTo>
                  <a:pt x="56836" y="203004"/>
                  <a:pt x="59721" y="205530"/>
                  <a:pt x="63327" y="205891"/>
                </a:cubicBezTo>
                <a:lnTo>
                  <a:pt x="82438" y="206252"/>
                </a:lnTo>
                <a:cubicBezTo>
                  <a:pt x="89649" y="206252"/>
                  <a:pt x="96140" y="210945"/>
                  <a:pt x="98664" y="217803"/>
                </a:cubicBezTo>
                <a:lnTo>
                  <a:pt x="113808" y="264367"/>
                </a:lnTo>
                <a:cubicBezTo>
                  <a:pt x="115612" y="269060"/>
                  <a:pt x="114890" y="274113"/>
                  <a:pt x="111645" y="278084"/>
                </a:cubicBezTo>
                <a:cubicBezTo>
                  <a:pt x="108760" y="282415"/>
                  <a:pt x="104072" y="284942"/>
                  <a:pt x="99024" y="284942"/>
                </a:cubicBezTo>
                <a:lnTo>
                  <a:pt x="96140" y="284942"/>
                </a:lnTo>
                <a:cubicBezTo>
                  <a:pt x="89649" y="284942"/>
                  <a:pt x="83519" y="280250"/>
                  <a:pt x="81716" y="273752"/>
                </a:cubicBezTo>
                <a:lnTo>
                  <a:pt x="72702" y="241627"/>
                </a:lnTo>
                <a:cubicBezTo>
                  <a:pt x="71981" y="239461"/>
                  <a:pt x="70178" y="238017"/>
                  <a:pt x="67654" y="238017"/>
                </a:cubicBezTo>
                <a:lnTo>
                  <a:pt x="41692" y="238739"/>
                </a:lnTo>
                <a:cubicBezTo>
                  <a:pt x="28711" y="239100"/>
                  <a:pt x="17533" y="228271"/>
                  <a:pt x="17172" y="215276"/>
                </a:cubicBezTo>
                <a:lnTo>
                  <a:pt x="14648" y="148137"/>
                </a:lnTo>
                <a:cubicBezTo>
                  <a:pt x="14288" y="139835"/>
                  <a:pt x="20778" y="132255"/>
                  <a:pt x="29432" y="131533"/>
                </a:cubicBezTo>
                <a:lnTo>
                  <a:pt x="46740" y="130089"/>
                </a:lnTo>
                <a:close/>
                <a:moveTo>
                  <a:pt x="246857" y="90303"/>
                </a:moveTo>
                <a:cubicBezTo>
                  <a:pt x="245418" y="90303"/>
                  <a:pt x="244699" y="90303"/>
                  <a:pt x="243260" y="91028"/>
                </a:cubicBezTo>
                <a:cubicBezTo>
                  <a:pt x="238225" y="92115"/>
                  <a:pt x="234269" y="96828"/>
                  <a:pt x="233549" y="101903"/>
                </a:cubicBezTo>
                <a:cubicBezTo>
                  <a:pt x="232830" y="106253"/>
                  <a:pt x="234269" y="110965"/>
                  <a:pt x="237865" y="113865"/>
                </a:cubicBezTo>
                <a:cubicBezTo>
                  <a:pt x="241102" y="116765"/>
                  <a:pt x="245418" y="118215"/>
                  <a:pt x="250094" y="116765"/>
                </a:cubicBezTo>
                <a:cubicBezTo>
                  <a:pt x="255129" y="115678"/>
                  <a:pt x="259085" y="111328"/>
                  <a:pt x="259805" y="105890"/>
                </a:cubicBezTo>
                <a:cubicBezTo>
                  <a:pt x="260524" y="101178"/>
                  <a:pt x="259085" y="96828"/>
                  <a:pt x="255489" y="93928"/>
                </a:cubicBezTo>
                <a:cubicBezTo>
                  <a:pt x="253331" y="91390"/>
                  <a:pt x="250094" y="90303"/>
                  <a:pt x="246857" y="90303"/>
                </a:cubicBezTo>
                <a:close/>
                <a:moveTo>
                  <a:pt x="36947" y="90303"/>
                </a:moveTo>
                <a:cubicBezTo>
                  <a:pt x="33710" y="90303"/>
                  <a:pt x="30473" y="91390"/>
                  <a:pt x="28315" y="93928"/>
                </a:cubicBezTo>
                <a:cubicBezTo>
                  <a:pt x="24718" y="96828"/>
                  <a:pt x="22920" y="101178"/>
                  <a:pt x="23639" y="105890"/>
                </a:cubicBezTo>
                <a:cubicBezTo>
                  <a:pt x="24718" y="111328"/>
                  <a:pt x="28674" y="115678"/>
                  <a:pt x="33710" y="116765"/>
                </a:cubicBezTo>
                <a:cubicBezTo>
                  <a:pt x="38026" y="118215"/>
                  <a:pt x="42701" y="116765"/>
                  <a:pt x="45938" y="113865"/>
                </a:cubicBezTo>
                <a:cubicBezTo>
                  <a:pt x="49175" y="110965"/>
                  <a:pt x="50973" y="106253"/>
                  <a:pt x="50254" y="101903"/>
                </a:cubicBezTo>
                <a:cubicBezTo>
                  <a:pt x="49535" y="96828"/>
                  <a:pt x="45579" y="92115"/>
                  <a:pt x="40543" y="91028"/>
                </a:cubicBezTo>
                <a:cubicBezTo>
                  <a:pt x="39105" y="90303"/>
                  <a:pt x="38026" y="90303"/>
                  <a:pt x="36947" y="90303"/>
                </a:cubicBezTo>
                <a:close/>
                <a:moveTo>
                  <a:pt x="241462" y="82328"/>
                </a:moveTo>
                <a:cubicBezTo>
                  <a:pt x="248655" y="80515"/>
                  <a:pt x="255848" y="82690"/>
                  <a:pt x="261603" y="87403"/>
                </a:cubicBezTo>
                <a:cubicBezTo>
                  <a:pt x="266638" y="92478"/>
                  <a:pt x="269516" y="99728"/>
                  <a:pt x="268437" y="106978"/>
                </a:cubicBezTo>
                <a:cubicBezTo>
                  <a:pt x="266998" y="116040"/>
                  <a:pt x="260524" y="123291"/>
                  <a:pt x="252252" y="125466"/>
                </a:cubicBezTo>
                <a:cubicBezTo>
                  <a:pt x="250453" y="125828"/>
                  <a:pt x="248655" y="126191"/>
                  <a:pt x="246857" y="126191"/>
                </a:cubicBezTo>
                <a:cubicBezTo>
                  <a:pt x="241462" y="126191"/>
                  <a:pt x="236067" y="124016"/>
                  <a:pt x="231751" y="120390"/>
                </a:cubicBezTo>
                <a:cubicBezTo>
                  <a:pt x="226716" y="115315"/>
                  <a:pt x="223838" y="108065"/>
                  <a:pt x="224917" y="100815"/>
                </a:cubicBezTo>
                <a:cubicBezTo>
                  <a:pt x="226356" y="92115"/>
                  <a:pt x="232830" y="84503"/>
                  <a:pt x="241462" y="82328"/>
                </a:cubicBezTo>
                <a:close/>
                <a:moveTo>
                  <a:pt x="42342" y="82328"/>
                </a:moveTo>
                <a:cubicBezTo>
                  <a:pt x="50973" y="84503"/>
                  <a:pt x="57447" y="92115"/>
                  <a:pt x="58886" y="100815"/>
                </a:cubicBezTo>
                <a:cubicBezTo>
                  <a:pt x="59965" y="108065"/>
                  <a:pt x="57088" y="115315"/>
                  <a:pt x="51693" y="120390"/>
                </a:cubicBezTo>
                <a:cubicBezTo>
                  <a:pt x="47737" y="124016"/>
                  <a:pt x="42342" y="126191"/>
                  <a:pt x="36947" y="126191"/>
                </a:cubicBezTo>
                <a:cubicBezTo>
                  <a:pt x="35148" y="126191"/>
                  <a:pt x="33350" y="125828"/>
                  <a:pt x="31552" y="125466"/>
                </a:cubicBezTo>
                <a:cubicBezTo>
                  <a:pt x="22920" y="123291"/>
                  <a:pt x="16446" y="116040"/>
                  <a:pt x="15367" y="106978"/>
                </a:cubicBezTo>
                <a:cubicBezTo>
                  <a:pt x="14288" y="99728"/>
                  <a:pt x="16805" y="92478"/>
                  <a:pt x="22200" y="87403"/>
                </a:cubicBezTo>
                <a:cubicBezTo>
                  <a:pt x="27595" y="82690"/>
                  <a:pt x="35148" y="80515"/>
                  <a:pt x="42342" y="82328"/>
                </a:cubicBezTo>
                <a:close/>
                <a:moveTo>
                  <a:pt x="210822" y="1344"/>
                </a:moveTo>
                <a:cubicBezTo>
                  <a:pt x="212617" y="-447"/>
                  <a:pt x="215487" y="-447"/>
                  <a:pt x="216922" y="1344"/>
                </a:cubicBezTo>
                <a:cubicBezTo>
                  <a:pt x="218716" y="3135"/>
                  <a:pt x="218716" y="5643"/>
                  <a:pt x="216922" y="7434"/>
                </a:cubicBezTo>
                <a:lnTo>
                  <a:pt x="145517" y="79082"/>
                </a:lnTo>
                <a:cubicBezTo>
                  <a:pt x="144441" y="79799"/>
                  <a:pt x="143365" y="80157"/>
                  <a:pt x="142288" y="80157"/>
                </a:cubicBezTo>
                <a:cubicBezTo>
                  <a:pt x="141212" y="80157"/>
                  <a:pt x="140135" y="79799"/>
                  <a:pt x="139418" y="79082"/>
                </a:cubicBezTo>
                <a:lnTo>
                  <a:pt x="115736" y="55797"/>
                </a:lnTo>
                <a:cubicBezTo>
                  <a:pt x="114300" y="54005"/>
                  <a:pt x="114300" y="51139"/>
                  <a:pt x="115736" y="49348"/>
                </a:cubicBezTo>
                <a:cubicBezTo>
                  <a:pt x="117530" y="47915"/>
                  <a:pt x="120400" y="47915"/>
                  <a:pt x="121835" y="49348"/>
                </a:cubicBezTo>
                <a:lnTo>
                  <a:pt x="142288" y="70126"/>
                </a:lnTo>
                <a:lnTo>
                  <a:pt x="210822" y="1344"/>
                </a:lnTo>
                <a:close/>
                <a:moveTo>
                  <a:pt x="94832" y="1140"/>
                </a:moveTo>
                <a:lnTo>
                  <a:pt x="177383" y="1140"/>
                </a:lnTo>
                <a:cubicBezTo>
                  <a:pt x="179555" y="1140"/>
                  <a:pt x="181727" y="2942"/>
                  <a:pt x="181727" y="5104"/>
                </a:cubicBezTo>
                <a:cubicBezTo>
                  <a:pt x="181727" y="7627"/>
                  <a:pt x="179555" y="9789"/>
                  <a:pt x="177383" y="9789"/>
                </a:cubicBezTo>
                <a:lnTo>
                  <a:pt x="99177" y="9789"/>
                </a:lnTo>
                <a:lnTo>
                  <a:pt x="99177" y="94479"/>
                </a:lnTo>
                <a:lnTo>
                  <a:pt x="118367" y="94479"/>
                </a:lnTo>
                <a:cubicBezTo>
                  <a:pt x="119453" y="94479"/>
                  <a:pt x="120539" y="94839"/>
                  <a:pt x="121263" y="95560"/>
                </a:cubicBezTo>
                <a:lnTo>
                  <a:pt x="141901" y="115742"/>
                </a:lnTo>
                <a:lnTo>
                  <a:pt x="162538" y="95560"/>
                </a:lnTo>
                <a:cubicBezTo>
                  <a:pt x="162900" y="94839"/>
                  <a:pt x="164348" y="94479"/>
                  <a:pt x="165435" y="94479"/>
                </a:cubicBezTo>
                <a:lnTo>
                  <a:pt x="184624" y="94479"/>
                </a:lnTo>
                <a:lnTo>
                  <a:pt x="184624" y="67811"/>
                </a:lnTo>
                <a:cubicBezTo>
                  <a:pt x="184624" y="65648"/>
                  <a:pt x="186434" y="63847"/>
                  <a:pt x="188606" y="63847"/>
                </a:cubicBezTo>
                <a:cubicBezTo>
                  <a:pt x="191141" y="63847"/>
                  <a:pt x="193313" y="65648"/>
                  <a:pt x="193313" y="67811"/>
                </a:cubicBezTo>
                <a:lnTo>
                  <a:pt x="193313" y="98804"/>
                </a:lnTo>
                <a:cubicBezTo>
                  <a:pt x="193313" y="100966"/>
                  <a:pt x="191141" y="103128"/>
                  <a:pt x="188606" y="103128"/>
                </a:cubicBezTo>
                <a:lnTo>
                  <a:pt x="167245" y="103128"/>
                </a:lnTo>
                <a:lnTo>
                  <a:pt x="144797" y="124751"/>
                </a:lnTo>
                <a:cubicBezTo>
                  <a:pt x="144073" y="125832"/>
                  <a:pt x="142987" y="126193"/>
                  <a:pt x="141901" y="126193"/>
                </a:cubicBezTo>
                <a:cubicBezTo>
                  <a:pt x="140815" y="126193"/>
                  <a:pt x="139728" y="125832"/>
                  <a:pt x="138642" y="124751"/>
                </a:cubicBezTo>
                <a:lnTo>
                  <a:pt x="116557" y="103128"/>
                </a:lnTo>
                <a:lnTo>
                  <a:pt x="94832" y="103128"/>
                </a:lnTo>
                <a:cubicBezTo>
                  <a:pt x="92298" y="103128"/>
                  <a:pt x="90488" y="100966"/>
                  <a:pt x="90488" y="98804"/>
                </a:cubicBezTo>
                <a:lnTo>
                  <a:pt x="90488" y="5104"/>
                </a:lnTo>
                <a:cubicBezTo>
                  <a:pt x="90488" y="2942"/>
                  <a:pt x="92298" y="1140"/>
                  <a:pt x="94832" y="1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rgbClr val="000000"/>
              </a:solidFill>
              <a:latin typeface="Lato Light" panose="020F0502020204030203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86285" y="802895"/>
          <a:ext cx="3342256" cy="254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8422378" y="3891147"/>
            <a:ext cx="1355507" cy="2408464"/>
            <a:chOff x="0" y="1080"/>
            <a:chExt cx="1216569" cy="22104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0" y="1080"/>
              <a:ext cx="1216569" cy="221042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 txBox="1"/>
            <p:nvPr/>
          </p:nvSpPr>
          <p:spPr>
            <a:xfrm>
              <a:off x="41975" y="60468"/>
              <a:ext cx="1115207" cy="20916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/>
                <a:t>Compliance Operations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796415" y="4009533"/>
            <a:ext cx="2098722" cy="2225369"/>
            <a:chOff x="1216569" y="222122"/>
            <a:chExt cx="2162790" cy="176833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1" name="Round Same Side Corner Rectangle 40"/>
            <p:cNvSpPr/>
            <p:nvPr/>
          </p:nvSpPr>
          <p:spPr>
            <a:xfrm rot="5400000">
              <a:off x="1413795" y="24896"/>
              <a:ext cx="1768337" cy="2162790"/>
            </a:xfrm>
            <a:prstGeom prst="round2Same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ound Same Side Corner Rectangle 4"/>
            <p:cNvSpPr txBox="1"/>
            <p:nvPr/>
          </p:nvSpPr>
          <p:spPr>
            <a:xfrm>
              <a:off x="1216569" y="308446"/>
              <a:ext cx="2076467" cy="15956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defTabSz="533400" rtl="0">
                <a:spcBef>
                  <a:spcPct val="0"/>
                </a:spcBef>
              </a:pPr>
              <a:endParaRPr lang="en-US" sz="12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9772234" y="4205971"/>
            <a:ext cx="21414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lvl="1" indent="-111125" defTabSz="4000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Achieved </a:t>
            </a:r>
            <a:r>
              <a:rPr lang="en-US" sz="1050" b="1" i="1" dirty="0"/>
              <a:t>97</a:t>
            </a:r>
            <a:r>
              <a:rPr lang="en-US" sz="1050" b="1" dirty="0"/>
              <a:t>%</a:t>
            </a:r>
            <a:r>
              <a:rPr lang="en-US" sz="1050" dirty="0"/>
              <a:t> completion rate for annual Conflict of Interest Survey.</a:t>
            </a:r>
          </a:p>
          <a:p>
            <a:pPr marL="111125" lvl="1" indent="-111125" defTabSz="4000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Achieved </a:t>
            </a:r>
            <a:r>
              <a:rPr lang="en-US" sz="1050" b="1" i="1" dirty="0"/>
              <a:t>80</a:t>
            </a:r>
            <a:r>
              <a:rPr lang="en-US" sz="1050" b="1" dirty="0"/>
              <a:t>%</a:t>
            </a:r>
            <a:r>
              <a:rPr lang="en-US" sz="1050" dirty="0"/>
              <a:t> completion rate for annual IRS 990 Survey.</a:t>
            </a:r>
          </a:p>
          <a:p>
            <a:pPr marL="111125" lvl="1" indent="-111125" defTabSz="4000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Most recent IRS 990 survey launched on</a:t>
            </a:r>
            <a:r>
              <a:rPr lang="en-US" sz="1050" b="1" dirty="0"/>
              <a:t> </a:t>
            </a:r>
            <a:r>
              <a:rPr lang="en-US" sz="1050" b="1" i="1" dirty="0"/>
              <a:t>2/29/24</a:t>
            </a:r>
            <a:r>
              <a:rPr lang="en-US" sz="1050" dirty="0"/>
              <a:t>.</a:t>
            </a:r>
          </a:p>
          <a:p>
            <a:pPr marL="111125" lvl="1" indent="-111125" defTabSz="4000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050" dirty="0"/>
              <a:t>Upcoming annual COI survey is planned for </a:t>
            </a:r>
            <a:r>
              <a:rPr lang="en-US" sz="1050" b="1" i="1" dirty="0"/>
              <a:t>April 2024</a:t>
            </a:r>
            <a:r>
              <a:rPr lang="en-US" sz="1050" dirty="0"/>
              <a:t>.</a:t>
            </a:r>
          </a:p>
          <a:p>
            <a:pPr marL="0" lvl="1" defTabSz="400050">
              <a:spcBef>
                <a:spcPct val="0"/>
              </a:spcBef>
            </a:pPr>
            <a:endParaRPr lang="en-US" sz="105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75525" y="3670874"/>
            <a:ext cx="1210652" cy="2475349"/>
            <a:chOff x="388" y="2415"/>
            <a:chExt cx="1210652" cy="24753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Rounded Rectangle 44"/>
            <p:cNvSpPr/>
            <p:nvPr/>
          </p:nvSpPr>
          <p:spPr>
            <a:xfrm>
              <a:off x="388" y="2415"/>
              <a:ext cx="1210652" cy="247534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4"/>
            <p:cNvSpPr txBox="1"/>
            <p:nvPr/>
          </p:nvSpPr>
          <p:spPr>
            <a:xfrm>
              <a:off x="59487" y="61514"/>
              <a:ext cx="1092454" cy="23571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/>
                <a:t>Compliance </a:t>
              </a:r>
              <a:r>
                <a:rPr lang="en-US" sz="1100" b="1" dirty="0"/>
                <a:t>Oversight</a:t>
              </a:r>
              <a:endParaRPr lang="en-US" sz="1100" kern="12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03252" y="3840400"/>
            <a:ext cx="2330456" cy="2192456"/>
            <a:chOff x="1200051" y="129953"/>
            <a:chExt cx="2130073" cy="21924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4" name="Round Same Side Corner Rectangle 53"/>
            <p:cNvSpPr/>
            <p:nvPr/>
          </p:nvSpPr>
          <p:spPr>
            <a:xfrm rot="5400000">
              <a:off x="1168860" y="161144"/>
              <a:ext cx="2192456" cy="2130073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ound Same Side Corner Rectangle 4"/>
            <p:cNvSpPr txBox="1"/>
            <p:nvPr/>
          </p:nvSpPr>
          <p:spPr>
            <a:xfrm>
              <a:off x="1200052" y="233934"/>
              <a:ext cx="2026091" cy="19844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6213" lvl="1" indent="-176213" algn="l" defTabSz="4445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endParaRPr lang="en-US" sz="1000" kern="1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558378" y="3968341"/>
            <a:ext cx="2322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050" dirty="0"/>
              <a:t>Clinical Trials Billing audit completed.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sz="1050" dirty="0"/>
              <a:t>Audited COI disclosures against Open Payments, identifying areas for targeted education and training.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r>
              <a:rPr lang="en-US" sz="1050" dirty="0"/>
              <a:t>Audited </a:t>
            </a:r>
            <a:r>
              <a:rPr lang="en-US" sz="1050" dirty="0" err="1"/>
              <a:t>ClinCard</a:t>
            </a:r>
            <a:r>
              <a:rPr lang="en-US" sz="1050" dirty="0"/>
              <a:t> payment process and procedures; </a:t>
            </a:r>
            <a:r>
              <a:rPr lang="en-US" sz="1050" b="1" i="1" dirty="0"/>
              <a:t>92</a:t>
            </a:r>
            <a:r>
              <a:rPr lang="en-US" sz="1050" b="1" dirty="0"/>
              <a:t>%</a:t>
            </a:r>
            <a:r>
              <a:rPr lang="en-US" sz="1050" dirty="0"/>
              <a:t> accuracy rate in making payments to research participants.</a:t>
            </a:r>
          </a:p>
          <a:p>
            <a:pPr marL="176213" lvl="0" indent="-176213">
              <a:buFont typeface="Arial" panose="020B0604020202020204" pitchFamily="34" charset="0"/>
              <a:buChar char="•"/>
            </a:pPr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81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0638" y="1005697"/>
            <a:ext cx="11319813" cy="5654459"/>
          </a:xfrm>
          <a:ln>
            <a:solidFill>
              <a:schemeClr val="tx2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Collaborate with Research Finance:</a:t>
            </a:r>
          </a:p>
          <a:p>
            <a:pPr marL="512445" lvl="1"/>
            <a:r>
              <a:rPr lang="en-US" dirty="0">
                <a:latin typeface="Arial"/>
                <a:cs typeface="Arial"/>
              </a:rPr>
              <a:t>Audit of Cost Transfer policies, process &amp; sample transactions</a:t>
            </a:r>
          </a:p>
          <a:p>
            <a:pPr marL="512445" lvl="1"/>
            <a:r>
              <a:rPr lang="en-US" dirty="0">
                <a:latin typeface="Arial"/>
                <a:cs typeface="Arial"/>
              </a:rPr>
              <a:t>Audit of Procurement activities for Single Audit readiness</a:t>
            </a:r>
          </a:p>
          <a:p>
            <a:pPr marL="344170" lvl="1" indent="0">
              <a:buNone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Collaborate with Clinical Trial Operations:</a:t>
            </a:r>
          </a:p>
          <a:p>
            <a:pPr marL="512445" lvl="1"/>
            <a:r>
              <a:rPr lang="en-US" dirty="0">
                <a:latin typeface="Arial"/>
                <a:cs typeface="Arial"/>
              </a:rPr>
              <a:t>Develop and implement an appropriate Clinical Trials billing monitoring program</a:t>
            </a:r>
          </a:p>
          <a:p>
            <a:pPr marL="512445" lvl="1"/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Collaborate with Office of Human Research Affairs:</a:t>
            </a:r>
          </a:p>
          <a:p>
            <a:pPr marL="512445" lvl="1"/>
            <a:r>
              <a:rPr lang="en-US" dirty="0">
                <a:latin typeface="Arial"/>
                <a:cs typeface="Arial"/>
              </a:rPr>
              <a:t>On the review and, as necessary, remediation from COI Management Plan review findings from Clinical Research Resources Office Quality Assurance Review reports</a:t>
            </a:r>
          </a:p>
          <a:p>
            <a:pPr marL="344170" lvl="1" indent="0">
              <a:buNone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Conduct program needs assessment of Export Controls Program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Implement more frequent, targeted COI education as well as continued monitoring of Open Payments and BMC COI disclosures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/>
                <a:cs typeface="Arial"/>
              </a:rPr>
              <a:t>Collaborate with Sponsored Programs Administration:</a:t>
            </a:r>
          </a:p>
          <a:p>
            <a:pPr marL="512445" lvl="1"/>
            <a:r>
              <a:rPr lang="en-US" dirty="0">
                <a:latin typeface="Arial"/>
                <a:cs typeface="Arial"/>
              </a:rPr>
              <a:t>On the baseline compliance review of Reported Foreign Affiliations in Other Support &amp; Biosketch 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Initiatives – 2024</a:t>
            </a:r>
          </a:p>
        </p:txBody>
      </p:sp>
    </p:spTree>
    <p:extLst>
      <p:ext uri="{BB962C8B-B14F-4D97-AF65-F5344CB8AC3E}">
        <p14:creationId xmlns:p14="http://schemas.microsoft.com/office/powerpoint/2010/main" val="207490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41D8839-7B08-65EB-7ED2-6DA06183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2024 Conflict of Interest Survey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039B95-D041-3A94-ACD3-81F1F960A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B4BCB2-8893-31BB-7FB8-11C4A037B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212" y="1195754"/>
            <a:ext cx="10504618" cy="983030"/>
          </a:xfrm>
        </p:spPr>
        <p:txBody>
          <a:bodyPr/>
          <a:lstStyle/>
          <a:p>
            <a:r>
              <a:rPr lang="en-US" sz="2800" b="1" dirty="0"/>
              <a:t>Annual Disclosure of Outside Interests:  </a:t>
            </a:r>
            <a:r>
              <a:rPr lang="en-US" sz="2800" dirty="0"/>
              <a:t>Launch planned for 1st week of April 2024</a:t>
            </a:r>
          </a:p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614E575-F213-996E-57FD-B8047AD10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2552" y="2489597"/>
            <a:ext cx="10775576" cy="4155678"/>
          </a:xfrm>
        </p:spPr>
        <p:txBody>
          <a:bodyPr/>
          <a:lstStyle/>
          <a:p>
            <a:r>
              <a:rPr lang="en-US" sz="2000" b="1" dirty="0"/>
              <a:t>Audience:</a:t>
            </a:r>
            <a:endParaRPr lang="en-US" sz="2200" b="1" dirty="0"/>
          </a:p>
          <a:p>
            <a:pPr lvl="2"/>
            <a:r>
              <a:rPr lang="en-US" sz="2200" dirty="0"/>
              <a:t>Trustees, Officers, Directors &amp; Senior Management</a:t>
            </a:r>
          </a:p>
          <a:p>
            <a:pPr lvl="2"/>
            <a:r>
              <a:rPr lang="en-US" sz="2200" dirty="0" err="1"/>
              <a:t>WellSense</a:t>
            </a:r>
            <a:r>
              <a:rPr lang="en-US" sz="2200" dirty="0"/>
              <a:t> Health Plan employees</a:t>
            </a:r>
          </a:p>
          <a:p>
            <a:pPr lvl="2"/>
            <a:r>
              <a:rPr lang="en-US" sz="2200" dirty="0"/>
              <a:t>Providers </a:t>
            </a:r>
          </a:p>
          <a:p>
            <a:pPr lvl="2"/>
            <a:r>
              <a:rPr lang="en-US" sz="2200" dirty="0"/>
              <a:t>Investigators &amp; Key Research Personnel</a:t>
            </a:r>
          </a:p>
          <a:p>
            <a:pPr lvl="2"/>
            <a:r>
              <a:rPr lang="en-US" sz="2200" dirty="0"/>
              <a:t>Office of the General Counsel and Compliance Department</a:t>
            </a:r>
          </a:p>
          <a:p>
            <a:pPr lvl="2"/>
            <a:r>
              <a:rPr lang="en-US" sz="2200" dirty="0"/>
              <a:t>Members of committees who may influence purchasing or formulary decisions</a:t>
            </a:r>
          </a:p>
          <a:p>
            <a:pPr lvl="2"/>
            <a:r>
              <a:rPr lang="en-US" sz="2200" dirty="0"/>
              <a:t>Supply Chain and Value Analysis Team</a:t>
            </a:r>
          </a:p>
        </p:txBody>
      </p:sp>
    </p:spTree>
    <p:extLst>
      <p:ext uri="{BB962C8B-B14F-4D97-AF65-F5344CB8AC3E}">
        <p14:creationId xmlns:p14="http://schemas.microsoft.com/office/powerpoint/2010/main" val="342893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cap="none" dirty="0">
                <a:effectLst/>
              </a:rPr>
              <a:t>Other Contact Information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1828800" y="1016001"/>
            <a:ext cx="8686800" cy="530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Compliance Department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DG-ComplianceHelp@BMC.org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Compliance Hotline (800-586-2627)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Research Compliance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DG-Research_Compliance@BMC.org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linkClick r:id="rId5"/>
              </a:rPr>
              <a:t>COI-Compliance@BMC.org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  <a:p>
            <a:pPr marL="342900" indent="-342900" algn="ctr">
              <a:lnSpc>
                <a:spcPct val="80000"/>
              </a:lnSpc>
              <a:buClr>
                <a:schemeClr val="accent1"/>
              </a:buClr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linkClick r:id="rId6"/>
              </a:rPr>
              <a:t>https://hub.bmc.org/departments/compliance/research-compliance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ctr">
              <a:lnSpc>
                <a:spcPct val="80000"/>
              </a:lnSpc>
              <a:buClr>
                <a:schemeClr val="accent1"/>
              </a:buClr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ctr">
              <a:lnSpc>
                <a:spcPct val="80000"/>
              </a:lnSpc>
              <a:buClr>
                <a:schemeClr val="accent1"/>
              </a:buClr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617-638-7954</a:t>
            </a:r>
          </a:p>
          <a:p>
            <a:pPr marL="342900" indent="-342900" algn="ctr">
              <a:lnSpc>
                <a:spcPct val="80000"/>
              </a:lnSpc>
              <a:buClr>
                <a:schemeClr val="accent1"/>
              </a:buClr>
              <a:defRPr/>
            </a:pPr>
            <a:r>
              <a:rPr lang="en-US" sz="2400" u="sng" dirty="0">
                <a:hlinkClick r:id="rId7"/>
              </a:rPr>
              <a:t>Jami.Wood@bmc.org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D9B358-7EE1-C9F8-90A3-0BD94EDBC7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BMC Research Informatics </a:t>
            </a:r>
            <a:br>
              <a:rPr lang="en-US" dirty="0"/>
            </a:br>
            <a:r>
              <a:rPr lang="en-US" sz="3600" dirty="0"/>
              <a:t>&amp; the Clinical Data Warehouse for Research (CDW-R)</a:t>
            </a:r>
            <a:endParaRPr lang="en-US" b="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DB245AB-E1FD-37F1-D146-B8F553524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Melissa Hofman, MSIS</a:t>
            </a:r>
          </a:p>
          <a:p>
            <a:r>
              <a:rPr lang="en-US" dirty="0"/>
              <a:t>Director, Research Informatics</a:t>
            </a:r>
          </a:p>
        </p:txBody>
      </p:sp>
    </p:spTree>
    <p:extLst>
      <p:ext uri="{BB962C8B-B14F-4D97-AF65-F5344CB8AC3E}">
        <p14:creationId xmlns:p14="http://schemas.microsoft.com/office/powerpoint/2010/main" val="206393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198520-6A73-304E-5401-1BE4305E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 Research Informatics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72B40-F3E8-9ED6-502F-F46F5EDFB3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7188" y="6356350"/>
            <a:ext cx="404812" cy="365125"/>
          </a:xfrm>
        </p:spPr>
        <p:txBody>
          <a:bodyPr/>
          <a:lstStyle/>
          <a:p>
            <a:fld id="{F85CE818-7367-6A4C-AA8A-8ACF11B152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9519-E48E-02F4-A862-7F259CAE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 Research Informatics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A08D-EB82-3744-B992-92F52A91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9332BA-E65B-4B03-522A-3C55D5FC590D}"/>
              </a:ext>
            </a:extLst>
          </p:cNvPr>
          <p:cNvSpPr txBox="1">
            <a:spLocks/>
          </p:cNvSpPr>
          <p:nvPr/>
        </p:nvSpPr>
        <p:spPr>
          <a:xfrm>
            <a:off x="1112924" y="2326315"/>
            <a:ext cx="9966151" cy="1379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555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System Font Regular"/>
              <a:buChar char="–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.Hiragino Kaku Gothic Interface W3"/>
              <a:buChar char="▫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BMC Research Informatics serves as a centralized entity to support the BUMC research community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2837C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research data strategy and infrastructure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by leading optimization efforts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2837C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improve data quality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and implementing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2837C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innovative strategies to leverage research-quality data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that support the institution’s broad research goals.</a:t>
            </a:r>
          </a:p>
        </p:txBody>
      </p:sp>
    </p:spTree>
    <p:extLst>
      <p:ext uri="{BB962C8B-B14F-4D97-AF65-F5344CB8AC3E}">
        <p14:creationId xmlns:p14="http://schemas.microsoft.com/office/powerpoint/2010/main" val="96601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lock Arc 18">
            <a:extLst>
              <a:ext uri="{FF2B5EF4-FFF2-40B4-BE49-F238E27FC236}">
                <a16:creationId xmlns:a16="http://schemas.microsoft.com/office/drawing/2014/main" id="{3B8D7AF3-9E6A-8234-41F1-93DAA31AD6C8}"/>
              </a:ext>
            </a:extLst>
          </p:cNvPr>
          <p:cNvSpPr/>
          <p:nvPr/>
        </p:nvSpPr>
        <p:spPr>
          <a:xfrm>
            <a:off x="2519364" y="2305843"/>
            <a:ext cx="6724649" cy="6472237"/>
          </a:xfrm>
          <a:prstGeom prst="blockArc">
            <a:avLst>
              <a:gd name="adj1" fmla="val 10800000"/>
              <a:gd name="adj2" fmla="val 71274"/>
              <a:gd name="adj3" fmla="val 21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A581B-EB0C-780A-4DB1-0DDDBD53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BA011D-A29F-CB30-DD7C-054CC45BA24F}"/>
              </a:ext>
            </a:extLst>
          </p:cNvPr>
          <p:cNvGrpSpPr/>
          <p:nvPr/>
        </p:nvGrpSpPr>
        <p:grpSpPr>
          <a:xfrm>
            <a:off x="2304852" y="2155032"/>
            <a:ext cx="7085313" cy="3124089"/>
            <a:chOff x="2304852" y="2155032"/>
            <a:chExt cx="7085313" cy="312408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D41E30-34B5-652F-CB96-2E96F298E234}"/>
                </a:ext>
              </a:extLst>
            </p:cNvPr>
            <p:cNvSpPr/>
            <p:nvPr/>
          </p:nvSpPr>
          <p:spPr>
            <a:xfrm>
              <a:off x="2304852" y="4651416"/>
              <a:ext cx="764889" cy="6207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982ACB-7190-F0E9-1F7E-E960D25C6670}"/>
                </a:ext>
              </a:extLst>
            </p:cNvPr>
            <p:cNvSpPr/>
            <p:nvPr/>
          </p:nvSpPr>
          <p:spPr>
            <a:xfrm>
              <a:off x="3019758" y="3164698"/>
              <a:ext cx="764889" cy="6207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E63A388-8ED8-5272-3367-75E939ED1105}"/>
                </a:ext>
              </a:extLst>
            </p:cNvPr>
            <p:cNvSpPr/>
            <p:nvPr/>
          </p:nvSpPr>
          <p:spPr>
            <a:xfrm>
              <a:off x="4546314" y="2155032"/>
              <a:ext cx="764889" cy="620712"/>
            </a:xfrm>
            <a:prstGeom prst="ellipse">
              <a:avLst/>
            </a:prstGeom>
            <a:solidFill>
              <a:srgbClr val="F7A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E4F00F3-93E7-CB8B-EEFE-73FA2E83F7B2}"/>
                </a:ext>
              </a:extLst>
            </p:cNvPr>
            <p:cNvSpPr/>
            <p:nvPr/>
          </p:nvSpPr>
          <p:spPr>
            <a:xfrm>
              <a:off x="6356064" y="2155032"/>
              <a:ext cx="764889" cy="6207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88E3CEB-13AE-5F98-4825-6E8EBBD97418}"/>
                </a:ext>
              </a:extLst>
            </p:cNvPr>
            <p:cNvSpPr/>
            <p:nvPr/>
          </p:nvSpPr>
          <p:spPr>
            <a:xfrm>
              <a:off x="7966217" y="3171770"/>
              <a:ext cx="764889" cy="6207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62D350C-B954-9D6B-5862-7DCDAF0025C4}"/>
                </a:ext>
              </a:extLst>
            </p:cNvPr>
            <p:cNvSpPr/>
            <p:nvPr/>
          </p:nvSpPr>
          <p:spPr>
            <a:xfrm>
              <a:off x="8625276" y="4658409"/>
              <a:ext cx="764889" cy="620712"/>
            </a:xfrm>
            <a:prstGeom prst="ellipse">
              <a:avLst/>
            </a:prstGeom>
            <a:solidFill>
              <a:srgbClr val="F7A9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A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A5F5C54-CEC7-0455-4C19-CB0BD82FA0D1}"/>
              </a:ext>
            </a:extLst>
          </p:cNvPr>
          <p:cNvSpPr txBox="1"/>
          <p:nvPr/>
        </p:nvSpPr>
        <p:spPr>
          <a:xfrm>
            <a:off x="259759" y="4106008"/>
            <a:ext cx="229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5530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Research Data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3CF13D-7548-28CE-C9A9-39771D94BD48}"/>
              </a:ext>
            </a:extLst>
          </p:cNvPr>
          <p:cNvSpPr txBox="1"/>
          <p:nvPr/>
        </p:nvSpPr>
        <p:spPr>
          <a:xfrm>
            <a:off x="769381" y="2201618"/>
            <a:ext cx="255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55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9947E3-DD70-A10F-2456-CA7A6FC8331D}"/>
              </a:ext>
            </a:extLst>
          </p:cNvPr>
          <p:cNvSpPr txBox="1"/>
          <p:nvPr/>
        </p:nvSpPr>
        <p:spPr>
          <a:xfrm>
            <a:off x="3113766" y="1180641"/>
            <a:ext cx="28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7A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Research Data Infrastructure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588741-5397-542B-E4CF-0988FB71BA63}"/>
              </a:ext>
            </a:extLst>
          </p:cNvPr>
          <p:cNvSpPr txBox="1"/>
          <p:nvPr/>
        </p:nvSpPr>
        <p:spPr>
          <a:xfrm>
            <a:off x="6466100" y="961539"/>
            <a:ext cx="353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2837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2837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Environments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7B179F-BDF9-59FB-CC8C-0E5C94A84414}"/>
              </a:ext>
            </a:extLst>
          </p:cNvPr>
          <p:cNvSpPr txBox="1"/>
          <p:nvPr/>
        </p:nvSpPr>
        <p:spPr>
          <a:xfrm>
            <a:off x="8652255" y="2297855"/>
            <a:ext cx="353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Research Data Services Administration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1E145A-540B-2A86-9938-2831E9D01721}"/>
              </a:ext>
            </a:extLst>
          </p:cNvPr>
          <p:cNvSpPr txBox="1"/>
          <p:nvPr/>
        </p:nvSpPr>
        <p:spPr>
          <a:xfrm>
            <a:off x="9327510" y="4243758"/>
            <a:ext cx="353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7A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Research Data 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7A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7A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Governance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9A3190-7C75-77F0-2F28-38817D411619}"/>
              </a:ext>
            </a:extLst>
          </p:cNvPr>
          <p:cNvSpPr txBox="1"/>
          <p:nvPr/>
        </p:nvSpPr>
        <p:spPr>
          <a:xfrm>
            <a:off x="259759" y="4350484"/>
            <a:ext cx="229696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Facilitate researcher access to EHR, CHC, claims, and external data sources.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Manage the </a:t>
            </a: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BMC Research Data Warehouse (CDW-R)</a:t>
            </a: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, a Research Core Facility that supports p</a:t>
            </a: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rovide data sets extractions, recruitment lists, cohort lists, and simple counts information to BUMC research teams.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D1D001-EF93-D3A1-7A74-9F0875D6610F}"/>
              </a:ext>
            </a:extLst>
          </p:cNvPr>
          <p:cNvSpPr txBox="1"/>
          <p:nvPr/>
        </p:nvSpPr>
        <p:spPr>
          <a:xfrm>
            <a:off x="769381" y="2445025"/>
            <a:ext cx="2411032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Translate research data needs into innovative solutions and systematic data systems, optimizing efforts to improve data quality and implementing innovative strategies to leverage research-quality data </a:t>
            </a: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(natural language processing, phenotyping, algorithms, pivoting data, Epic smart tools).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71A088-26AA-D414-1E27-8352F78AB596}"/>
              </a:ext>
            </a:extLst>
          </p:cNvPr>
          <p:cNvSpPr txBox="1"/>
          <p:nvPr/>
        </p:nvSpPr>
        <p:spPr>
          <a:xfrm>
            <a:off x="3113766" y="1703854"/>
            <a:ext cx="277368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Design and develop optimal data workflows, curation, storage, and extraction.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D7197E-1CE1-4DFD-4905-4A2CA93763DB}"/>
              </a:ext>
            </a:extLst>
          </p:cNvPr>
          <p:cNvSpPr txBox="1"/>
          <p:nvPr/>
        </p:nvSpPr>
        <p:spPr>
          <a:xfrm>
            <a:off x="6466100" y="1477924"/>
            <a:ext cx="27380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Collaborate with BMC Research Technology Program (RTP) on IT and system environments, Epic research functionality, software integrations, and vendor management.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D35C30C7-1C3B-2D77-E281-8F44435665AA}"/>
              </a:ext>
            </a:extLst>
          </p:cNvPr>
          <p:cNvSpPr txBox="1">
            <a:spLocks/>
          </p:cNvSpPr>
          <p:nvPr/>
        </p:nvSpPr>
        <p:spPr>
          <a:xfrm>
            <a:off x="4171736" y="4040128"/>
            <a:ext cx="3419904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1" i="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BMC Research Informatics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Scope of Work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6D1B6EEC-E891-8BED-38F3-DB01A153E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upporting the BUMC research community in </a:t>
            </a:r>
            <a:r>
              <a:rPr lang="en-US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research data strategy and infrastructure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9FED12-F5A3-F3F1-0A5C-15E792956516}"/>
              </a:ext>
            </a:extLst>
          </p:cNvPr>
          <p:cNvSpPr txBox="1"/>
          <p:nvPr/>
        </p:nvSpPr>
        <p:spPr>
          <a:xfrm>
            <a:off x="8731106" y="2832100"/>
            <a:ext cx="34199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Develop and maintain analyst standard operating procedures, data documentation, and core facility billing policies and practices.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Increase data literacy among BUMC research community through training, education, and resources on research clinical data collection, documentation, manipulation, transformation, and use.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AD54D5-BAF8-D745-6DEB-BC41863EE78B}"/>
              </a:ext>
            </a:extLst>
          </p:cNvPr>
          <p:cNvSpPr txBox="1"/>
          <p:nvPr/>
        </p:nvSpPr>
        <p:spPr>
          <a:xfrm>
            <a:off x="9413000" y="4794901"/>
            <a:ext cx="273800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Collaborate with IRB, regulatory, compliance, privacy, legal, and operations to develop and document permissible research data access policies and ensure streamlined, appropriate research data access workflows.</a:t>
            </a:r>
          </a:p>
        </p:txBody>
      </p:sp>
    </p:spTree>
    <p:extLst>
      <p:ext uri="{BB962C8B-B14F-4D97-AF65-F5344CB8AC3E}">
        <p14:creationId xmlns:p14="http://schemas.microsoft.com/office/powerpoint/2010/main" val="2387460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9519-E48E-02F4-A862-7F259CAE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 Research Informatics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A08D-EB82-3744-B992-92F52A91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60E55BC-A4D8-B5BA-AF4B-D006AB6E8121}"/>
              </a:ext>
            </a:extLst>
          </p:cNvPr>
          <p:cNvGrpSpPr/>
          <p:nvPr/>
        </p:nvGrpSpPr>
        <p:grpSpPr>
          <a:xfrm>
            <a:off x="2410537" y="1198965"/>
            <a:ext cx="7370926" cy="4113064"/>
            <a:chOff x="2298700" y="1452965"/>
            <a:chExt cx="7370926" cy="411306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269CC4-C313-2EBD-EF3B-44F7BEF79B96}"/>
                </a:ext>
              </a:extLst>
            </p:cNvPr>
            <p:cNvSpPr/>
            <p:nvPr/>
          </p:nvSpPr>
          <p:spPr>
            <a:xfrm>
              <a:off x="8124290" y="2299366"/>
              <a:ext cx="1545336" cy="6549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 Diem Data Architect/Engineer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05CCDD-BDA3-57E2-6D1A-E274222D2A36}"/>
                </a:ext>
              </a:extLst>
            </p:cNvPr>
            <p:cNvSpPr/>
            <p:nvPr/>
          </p:nvSpPr>
          <p:spPr>
            <a:xfrm>
              <a:off x="4458738" y="1452965"/>
              <a:ext cx="2670932" cy="6583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Megan Bair-Merritt, MD, MSCE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Vice President &amp; Chief Scientific Officer, BMCHS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9B41942-A63B-2472-982E-CD1840B3F103}"/>
                </a:ext>
              </a:extLst>
            </p:cNvPr>
            <p:cNvSpPr/>
            <p:nvPr/>
          </p:nvSpPr>
          <p:spPr>
            <a:xfrm>
              <a:off x="4458738" y="2295702"/>
              <a:ext cx="2670932" cy="654908"/>
            </a:xfrm>
            <a:prstGeom prst="rect">
              <a:avLst/>
            </a:prstGeom>
            <a:solidFill>
              <a:srgbClr val="028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Melissa Hofman, MSIS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Director, Research Informatics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7BB8A2-26F4-1D9B-625A-B2F4E2113184}"/>
                </a:ext>
              </a:extLst>
            </p:cNvPr>
            <p:cNvSpPr/>
            <p:nvPr/>
          </p:nvSpPr>
          <p:spPr>
            <a:xfrm>
              <a:off x="2598345" y="3130873"/>
              <a:ext cx="7065634" cy="2435156"/>
            </a:xfrm>
            <a:prstGeom prst="rect">
              <a:avLst/>
            </a:prstGeom>
            <a:noFill/>
            <a:ln w="38100">
              <a:solidFill>
                <a:srgbClr val="028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C5E5A5-B372-BA2E-1732-05E09583B231}"/>
                </a:ext>
              </a:extLst>
            </p:cNvPr>
            <p:cNvSpPr txBox="1"/>
            <p:nvPr/>
          </p:nvSpPr>
          <p:spPr>
            <a:xfrm>
              <a:off x="2543158" y="3107398"/>
              <a:ext cx="2795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2837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BMC Research Informatics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713A99-4BD7-E825-9F50-87CEF0EF1DEB}"/>
                </a:ext>
              </a:extLst>
            </p:cNvPr>
            <p:cNvSpPr/>
            <p:nvPr/>
          </p:nvSpPr>
          <p:spPr>
            <a:xfrm>
              <a:off x="2755494" y="3935932"/>
              <a:ext cx="1545336" cy="654908"/>
            </a:xfrm>
            <a:prstGeom prst="rect">
              <a:avLst/>
            </a:prstGeom>
            <a:solidFill>
              <a:srgbClr val="028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Erin Ashe, MPH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1.0 FTE Program Director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0073CC-5A2A-BC60-7E51-CF268DE558DA}"/>
                </a:ext>
              </a:extLst>
            </p:cNvPr>
            <p:cNvSpPr/>
            <p:nvPr/>
          </p:nvSpPr>
          <p:spPr>
            <a:xfrm>
              <a:off x="2298700" y="1936481"/>
              <a:ext cx="1728216" cy="6549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Tina DaSilva, CRA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Executive Director, Research Operations</a:t>
              </a:r>
            </a:p>
          </p:txBody>
        </p:sp>
        <p:cxnSp>
          <p:nvCxnSpPr>
            <p:cNvPr id="12" name="Elbow Connector 61">
              <a:extLst>
                <a:ext uri="{FF2B5EF4-FFF2-40B4-BE49-F238E27FC236}">
                  <a16:creationId xmlns:a16="http://schemas.microsoft.com/office/drawing/2014/main" id="{593A7766-E401-4837-152B-909A81C6A351}"/>
                </a:ext>
              </a:extLst>
            </p:cNvPr>
            <p:cNvCxnSpPr>
              <a:cxnSpLocks/>
              <a:stCxn id="5" idx="1"/>
              <a:endCxn id="10" idx="3"/>
            </p:cNvCxnSpPr>
            <p:nvPr/>
          </p:nvCxnSpPr>
          <p:spPr>
            <a:xfrm rot="10800000">
              <a:off x="4026916" y="2263936"/>
              <a:ext cx="431822" cy="35922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2837C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26E3B81-1044-6A17-B953-5C1D60B58BA6}"/>
                </a:ext>
              </a:extLst>
            </p:cNvPr>
            <p:cNvCxnSpPr>
              <a:cxnSpLocks/>
              <a:stCxn id="3" idx="2"/>
              <a:endCxn id="5" idx="0"/>
            </p:cNvCxnSpPr>
            <p:nvPr/>
          </p:nvCxnSpPr>
          <p:spPr>
            <a:xfrm>
              <a:off x="5794204" y="2111333"/>
              <a:ext cx="0" cy="1843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02259E-AD83-458A-A3D2-A947C1FAAAEE}"/>
                </a:ext>
              </a:extLst>
            </p:cNvPr>
            <p:cNvSpPr/>
            <p:nvPr/>
          </p:nvSpPr>
          <p:spPr>
            <a:xfrm>
              <a:off x="6140350" y="3590112"/>
              <a:ext cx="3364803" cy="1890075"/>
            </a:xfrm>
            <a:prstGeom prst="rect">
              <a:avLst/>
            </a:prstGeom>
            <a:noFill/>
            <a:ln w="38100">
              <a:solidFill>
                <a:srgbClr val="EBA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B012D7-1EBC-EAA1-4945-1C566FB5A9D0}"/>
                </a:ext>
              </a:extLst>
            </p:cNvPr>
            <p:cNvSpPr txBox="1"/>
            <p:nvPr/>
          </p:nvSpPr>
          <p:spPr>
            <a:xfrm>
              <a:off x="6096000" y="3604305"/>
              <a:ext cx="33356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BAB2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BMC CDW-R Core Facility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B4AB5B-2E73-440F-B012-A0BCF4B7F9A8}"/>
                </a:ext>
              </a:extLst>
            </p:cNvPr>
            <p:cNvSpPr/>
            <p:nvPr/>
          </p:nvSpPr>
          <p:spPr>
            <a:xfrm>
              <a:off x="7886317" y="3935932"/>
              <a:ext cx="1545336" cy="6549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Linda Rosen, MSEE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1.0 FTE Sr. CDW Data Manager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BA81C9-EAAC-9D87-53FF-83440387A7EC}"/>
                </a:ext>
              </a:extLst>
            </p:cNvPr>
            <p:cNvSpPr/>
            <p:nvPr/>
          </p:nvSpPr>
          <p:spPr>
            <a:xfrm>
              <a:off x="6239817" y="3935932"/>
              <a:ext cx="1547033" cy="6549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Kathleen Dwiel, MSPH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0.8 FTE Sr. Clinical Research Data Manager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4660F0-744E-5304-6A0E-1E0F0DF3C511}"/>
                </a:ext>
              </a:extLst>
            </p:cNvPr>
            <p:cNvSpPr/>
            <p:nvPr/>
          </p:nvSpPr>
          <p:spPr>
            <a:xfrm>
              <a:off x="6241514" y="4698533"/>
              <a:ext cx="1545336" cy="654908"/>
            </a:xfrm>
            <a:prstGeom prst="rect">
              <a:avLst/>
            </a:prstGeom>
            <a:solidFill>
              <a:srgbClr val="EBAB2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Priya Gupta, MHI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1.0 FTE Clinical Research Data Analyst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039E5B-C4F0-4C29-2869-1743D36B6E82}"/>
                </a:ext>
              </a:extLst>
            </p:cNvPr>
            <p:cNvSpPr/>
            <p:nvPr/>
          </p:nvSpPr>
          <p:spPr>
            <a:xfrm>
              <a:off x="7886317" y="4698533"/>
              <a:ext cx="1545336" cy="654908"/>
            </a:xfrm>
            <a:prstGeom prst="rect">
              <a:avLst/>
            </a:prstGeom>
            <a:solidFill>
              <a:srgbClr val="EBAB20"/>
            </a:solidFill>
            <a:ln w="28575">
              <a:solidFill>
                <a:srgbClr val="F7A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Manasee Godsay, MS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1.0 FTE Clinical Research Data Analyst/Engineer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9269043-3DFD-182C-6882-C898B6F24B7B}"/>
                </a:ext>
              </a:extLst>
            </p:cNvPr>
            <p:cNvGrpSpPr/>
            <p:nvPr/>
          </p:nvGrpSpPr>
          <p:grpSpPr>
            <a:xfrm>
              <a:off x="3528162" y="2950610"/>
              <a:ext cx="4294590" cy="985322"/>
              <a:chOff x="3528162" y="2950610"/>
              <a:chExt cx="4294590" cy="985322"/>
            </a:xfrm>
          </p:grpSpPr>
          <p:cxnSp>
            <p:nvCxnSpPr>
              <p:cNvPr id="21" name="Elbow Connector 47">
                <a:extLst>
                  <a:ext uri="{FF2B5EF4-FFF2-40B4-BE49-F238E27FC236}">
                    <a16:creationId xmlns:a16="http://schemas.microsoft.com/office/drawing/2014/main" id="{75E9ADA7-D1DE-C8F5-DFBE-33180FA48DE8}"/>
                  </a:ext>
                </a:extLst>
              </p:cNvPr>
              <p:cNvCxnSpPr>
                <a:cxnSpLocks/>
                <a:stCxn id="5" idx="2"/>
                <a:endCxn id="9" idx="0"/>
              </p:cNvCxnSpPr>
              <p:nvPr/>
            </p:nvCxnSpPr>
            <p:spPr>
              <a:xfrm rot="5400000">
                <a:off x="4168522" y="2310250"/>
                <a:ext cx="985322" cy="2266042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02837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2">
                <a:extLst>
                  <a:ext uri="{FF2B5EF4-FFF2-40B4-BE49-F238E27FC236}">
                    <a16:creationId xmlns:a16="http://schemas.microsoft.com/office/drawing/2014/main" id="{72916EAC-57A8-7171-6249-CCB2739E9AB6}"/>
                  </a:ext>
                </a:extLst>
              </p:cNvPr>
              <p:cNvCxnSpPr>
                <a:cxnSpLocks/>
                <a:stCxn id="5" idx="2"/>
                <a:endCxn id="14" idx="0"/>
              </p:cNvCxnSpPr>
              <p:nvPr/>
            </p:nvCxnSpPr>
            <p:spPr>
              <a:xfrm rot="16200000" flipH="1">
                <a:off x="6488727" y="2256087"/>
                <a:ext cx="639502" cy="202854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02837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222C14-CF17-8C1B-4535-531AD7370A10}"/>
                </a:ext>
              </a:extLst>
            </p:cNvPr>
            <p:cNvSpPr/>
            <p:nvPr/>
          </p:nvSpPr>
          <p:spPr>
            <a:xfrm>
              <a:off x="2755492" y="4828504"/>
              <a:ext cx="1545336" cy="654908"/>
            </a:xfrm>
            <a:prstGeom prst="rect">
              <a:avLst/>
            </a:prstGeom>
            <a:solidFill>
              <a:srgbClr val="028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Raghda Abdalla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1.0 FTE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 Management Specialist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A362BE4-07C0-B168-1546-F045869E590F}"/>
                </a:ext>
              </a:extLst>
            </p:cNvPr>
            <p:cNvSpPr/>
            <p:nvPr/>
          </p:nvSpPr>
          <p:spPr>
            <a:xfrm>
              <a:off x="4467208" y="3935932"/>
              <a:ext cx="1545336" cy="654908"/>
            </a:xfrm>
            <a:prstGeom prst="rect">
              <a:avLst/>
            </a:prstGeom>
            <a:solidFill>
              <a:srgbClr val="028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Emily Davis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1.0 FTE Research Informatics Systems Analyst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0355B23-A2F5-663F-39A9-2DDAD5AE4EB9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5239876" y="3443271"/>
              <a:ext cx="0" cy="49266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A66594-9941-152A-444A-27212D627A32}"/>
                </a:ext>
              </a:extLst>
            </p:cNvPr>
            <p:cNvSpPr/>
            <p:nvPr/>
          </p:nvSpPr>
          <p:spPr>
            <a:xfrm>
              <a:off x="8124290" y="1542584"/>
              <a:ext cx="1545336" cy="6549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Jake Nudel, MD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 Diem Clinical Data Scientist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AB7901F-F0BE-4C5E-1B18-4F8CA8378FBD}"/>
                </a:ext>
              </a:extLst>
            </p:cNvPr>
            <p:cNvCxnSpPr>
              <a:cxnSpLocks/>
              <a:stCxn id="9" idx="2"/>
              <a:endCxn id="23" idx="0"/>
            </p:cNvCxnSpPr>
            <p:nvPr/>
          </p:nvCxnSpPr>
          <p:spPr>
            <a:xfrm flipH="1">
              <a:off x="3528160" y="4590840"/>
              <a:ext cx="2" cy="2376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61">
              <a:extLst>
                <a:ext uri="{FF2B5EF4-FFF2-40B4-BE49-F238E27FC236}">
                  <a16:creationId xmlns:a16="http://schemas.microsoft.com/office/drawing/2014/main" id="{3A3E5CE1-6F3F-814B-BF23-B827C7D66E06}"/>
                </a:ext>
              </a:extLst>
            </p:cNvPr>
            <p:cNvCxnSpPr>
              <a:cxnSpLocks/>
              <a:stCxn id="5" idx="3"/>
              <a:endCxn id="26" idx="1"/>
            </p:cNvCxnSpPr>
            <p:nvPr/>
          </p:nvCxnSpPr>
          <p:spPr>
            <a:xfrm flipV="1">
              <a:off x="7129670" y="1870038"/>
              <a:ext cx="994620" cy="75311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2837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61">
              <a:extLst>
                <a:ext uri="{FF2B5EF4-FFF2-40B4-BE49-F238E27FC236}">
                  <a16:creationId xmlns:a16="http://schemas.microsoft.com/office/drawing/2014/main" id="{739051FF-5343-F41E-FF4A-623BB48E30FE}"/>
                </a:ext>
              </a:extLst>
            </p:cNvPr>
            <p:cNvCxnSpPr>
              <a:cxnSpLocks/>
            </p:cNvCxnSpPr>
            <p:nvPr/>
          </p:nvCxnSpPr>
          <p:spPr>
            <a:xfrm>
              <a:off x="7129670" y="2619867"/>
              <a:ext cx="994620" cy="366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2837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7453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198520-6A73-304E-5401-1BE4305E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 Clinical Data Warehouse for Research (CDW-R)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72B40-F3E8-9ED6-502F-F46F5EDFB3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7188" y="6356350"/>
            <a:ext cx="404812" cy="365125"/>
          </a:xfrm>
        </p:spPr>
        <p:txBody>
          <a:bodyPr/>
          <a:lstStyle/>
          <a:p>
            <a:fld id="{F85CE818-7367-6A4C-AA8A-8ACF11B152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973F-A0FF-A679-4936-C5D15B38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59" y="254266"/>
            <a:ext cx="10844029" cy="856212"/>
          </a:xfrm>
        </p:spPr>
        <p:txBody>
          <a:bodyPr/>
          <a:lstStyle/>
          <a:p>
            <a:r>
              <a:rPr lang="en-US" sz="3600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D61B-B06F-BC0B-2172-4994D181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3949" y="976914"/>
            <a:ext cx="11059839" cy="4162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&amp; Research Enterprise Overview- Megan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Compliance– Jami Wood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BMC Research Informatics- Melissa Hofman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Contracts &amp; Industry Agreements – Asa Lopatin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Service Center- Doug Rockwell</a:t>
            </a:r>
          </a:p>
          <a:p>
            <a:pPr>
              <a:lnSpc>
                <a:spcPct val="107000"/>
              </a:lnSpc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*Notes: we will record the session and make the slides available</a:t>
            </a:r>
          </a:p>
        </p:txBody>
      </p:sp>
    </p:spTree>
    <p:extLst>
      <p:ext uri="{BB962C8B-B14F-4D97-AF65-F5344CB8AC3E}">
        <p14:creationId xmlns:p14="http://schemas.microsoft.com/office/powerpoint/2010/main" val="2435118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BD7CB-B502-972E-079F-8488E629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 Clinical Data Warehouse for Research (CDW-R) – Research Core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06FA5-B1B0-C33D-1001-5D500131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CD0976-0E83-6501-DCC1-B0BC85E0F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53" y="1132835"/>
            <a:ext cx="10844029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Centralized resource to</a:t>
            </a:r>
            <a:r>
              <a:rPr lang="en-US" dirty="0">
                <a:solidFill>
                  <a:srgbClr val="00437B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877B"/>
                </a:solidFill>
                <a:latin typeface="+mn-lt"/>
              </a:rPr>
              <a:t>access patient-level and population-level data for research.</a:t>
            </a:r>
            <a:endParaRPr lang="en-US" sz="500" b="1" dirty="0">
              <a:solidFill>
                <a:srgbClr val="00877B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+mn-lt"/>
              </a:rPr>
              <a:t>CDW-R analysts </a:t>
            </a:r>
            <a:r>
              <a:rPr lang="en-US" b="1" i="0" dirty="0">
                <a:solidFill>
                  <a:srgbClr val="00877B"/>
                </a:solidFill>
                <a:effectLst/>
                <a:latin typeface="+mn-lt"/>
              </a:rPr>
              <a:t>extract and link data </a:t>
            </a:r>
            <a:r>
              <a:rPr lang="en-US" b="0" i="0" dirty="0">
                <a:effectLst/>
                <a:latin typeface="+mn-lt"/>
              </a:rPr>
              <a:t>from various health system data streams:</a:t>
            </a:r>
            <a:endParaRPr lang="en-US" b="1" dirty="0">
              <a:latin typeface="+mn-lt"/>
            </a:endParaRPr>
          </a:p>
          <a:p>
            <a:pPr lvl="2">
              <a:spcAft>
                <a:spcPts val="408"/>
              </a:spcAft>
            </a:pPr>
            <a:r>
              <a:rPr lang="en-US" sz="1200" dirty="0">
                <a:latin typeface="+mn-lt"/>
              </a:rPr>
              <a:t>BMC Epic electronic health record (EHR) data. </a:t>
            </a:r>
          </a:p>
          <a:p>
            <a:pPr lvl="2">
              <a:spcAft>
                <a:spcPts val="408"/>
              </a:spcAft>
            </a:pPr>
            <a:r>
              <a:rPr lang="en-US" sz="1200" dirty="0">
                <a:latin typeface="+mn-lt"/>
              </a:rPr>
              <a:t>Historical data from legacy clinical systems.</a:t>
            </a:r>
          </a:p>
          <a:p>
            <a:pPr lvl="2">
              <a:spcAft>
                <a:spcPts val="408"/>
              </a:spcAft>
            </a:pPr>
            <a:r>
              <a:rPr lang="en-US" sz="1200" dirty="0">
                <a:latin typeface="+mn-lt"/>
              </a:rPr>
              <a:t>Community Health Center (CHC) OCHIN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EHR data. </a:t>
            </a:r>
          </a:p>
          <a:p>
            <a:pPr lvl="2">
              <a:spcAft>
                <a:spcPts val="408"/>
              </a:spcAft>
            </a:pPr>
            <a:r>
              <a:rPr lang="en-US" sz="1200" dirty="0">
                <a:latin typeface="+mn-lt"/>
              </a:rPr>
              <a:t>BMC WellSense Health Plan claims data. 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CDW-R </a:t>
            </a:r>
            <a:r>
              <a:rPr lang="en-US" kern="0" dirty="0">
                <a:latin typeface="+mn-lt"/>
              </a:rPr>
              <a:t>develops </a:t>
            </a:r>
            <a:r>
              <a:rPr lang="en-US" b="1" kern="0" dirty="0">
                <a:solidFill>
                  <a:srgbClr val="00877B"/>
                </a:solidFill>
                <a:latin typeface="+mn-lt"/>
              </a:rPr>
              <a:t>algorithms and </a:t>
            </a:r>
            <a:br>
              <a:rPr lang="en-US" kern="0" dirty="0">
                <a:latin typeface="+mn-lt"/>
              </a:rPr>
            </a:br>
            <a:r>
              <a:rPr lang="en-US" b="1" kern="0" dirty="0">
                <a:solidFill>
                  <a:srgbClr val="00877B"/>
                </a:solidFill>
                <a:latin typeface="+mn-lt"/>
              </a:rPr>
              <a:t>phenotypes for identifying patients, </a:t>
            </a:r>
            <a:br>
              <a:rPr lang="en-US" b="1" kern="0" dirty="0">
                <a:solidFill>
                  <a:srgbClr val="00877B"/>
                </a:solidFill>
                <a:latin typeface="+mn-lt"/>
              </a:rPr>
            </a:br>
            <a:r>
              <a:rPr lang="en-US" b="1" kern="0" dirty="0">
                <a:solidFill>
                  <a:srgbClr val="00877B"/>
                </a:solidFill>
                <a:latin typeface="+mn-lt"/>
              </a:rPr>
              <a:t>characteristics, and conditions</a:t>
            </a:r>
            <a:r>
              <a:rPr lang="en-US" b="1" kern="0" dirty="0">
                <a:solidFill>
                  <a:srgbClr val="6283C3"/>
                </a:solidFill>
                <a:latin typeface="+mn-lt"/>
              </a:rPr>
              <a:t> </a:t>
            </a:r>
            <a:r>
              <a:rPr lang="en-US" kern="0" dirty="0">
                <a:latin typeface="+mn-lt"/>
              </a:rPr>
              <a:t>– improving</a:t>
            </a:r>
            <a:br>
              <a:rPr lang="en-US" kern="0" dirty="0">
                <a:latin typeface="+mn-lt"/>
              </a:rPr>
            </a:br>
            <a:r>
              <a:rPr lang="en-US" kern="0" dirty="0">
                <a:latin typeface="+mn-lt"/>
              </a:rPr>
              <a:t>data capture and consistency.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CDW-R collaborates with Departments,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Divisions, and research groups to</a:t>
            </a:r>
            <a:r>
              <a:rPr lang="en-US" b="1" dirty="0">
                <a:solidFill>
                  <a:srgbClr val="00877B"/>
                </a:solidFill>
                <a:latin typeface="+mn-lt"/>
              </a:rPr>
              <a:t> increase </a:t>
            </a:r>
            <a:br>
              <a:rPr lang="en-US" b="1" dirty="0">
                <a:solidFill>
                  <a:srgbClr val="00877B"/>
                </a:solidFill>
                <a:latin typeface="+mn-lt"/>
              </a:rPr>
            </a:br>
            <a:r>
              <a:rPr lang="en-US" b="1" dirty="0">
                <a:solidFill>
                  <a:srgbClr val="00877B"/>
                </a:solidFill>
                <a:latin typeface="+mn-lt"/>
              </a:rPr>
              <a:t>research infrastructure </a:t>
            </a:r>
            <a:r>
              <a:rPr lang="en-US" dirty="0">
                <a:latin typeface="+mn-lt"/>
              </a:rPr>
              <a:t>and</a:t>
            </a:r>
            <a:r>
              <a:rPr lang="en-US" dirty="0">
                <a:solidFill>
                  <a:srgbClr val="00877B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877B"/>
                </a:solidFill>
                <a:latin typeface="+mn-lt"/>
              </a:rPr>
              <a:t>better leverage</a:t>
            </a:r>
            <a:br>
              <a:rPr lang="en-US" b="1" dirty="0">
                <a:solidFill>
                  <a:srgbClr val="00877B"/>
                </a:solidFill>
                <a:latin typeface="+mn-lt"/>
              </a:rPr>
            </a:br>
            <a:r>
              <a:rPr lang="en-US" b="1" dirty="0">
                <a:solidFill>
                  <a:srgbClr val="00877B"/>
                </a:solidFill>
                <a:latin typeface="+mn-lt"/>
              </a:rPr>
              <a:t>data for research.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410A04-84CC-7579-31A9-183218208741}"/>
              </a:ext>
            </a:extLst>
          </p:cNvPr>
          <p:cNvSpPr txBox="1">
            <a:spLocks/>
          </p:cNvSpPr>
          <p:nvPr/>
        </p:nvSpPr>
        <p:spPr>
          <a:xfrm>
            <a:off x="0" y="5776732"/>
            <a:ext cx="12192000" cy="501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1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619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9163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3"/>
              </a:rPr>
              <a:t>https://www.bmc.org/research/clinical-data-warehouse-cdw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The CDW-R operates as a BMC Research Core Facility/Shared Service. There is an hourly fee for data extraction services.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C609B7-C263-A523-9076-3E2701242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138" y="1987264"/>
            <a:ext cx="6284985" cy="34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3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0739-DC4E-C508-CB45-54B94490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CDW-R Core Facility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F6DFE-848E-BF25-B41B-CC53A2DB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5D394-D552-A45B-8D90-B8384724C9F0}"/>
              </a:ext>
            </a:extLst>
          </p:cNvPr>
          <p:cNvGrpSpPr/>
          <p:nvPr/>
        </p:nvGrpSpPr>
        <p:grpSpPr>
          <a:xfrm>
            <a:off x="4827704" y="1309084"/>
            <a:ext cx="2665458" cy="1995349"/>
            <a:chOff x="2342241" y="4022407"/>
            <a:chExt cx="2961322" cy="26733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F4921A-8079-5182-7D7A-51A7E0549629}"/>
                </a:ext>
              </a:extLst>
            </p:cNvPr>
            <p:cNvSpPr/>
            <p:nvPr/>
          </p:nvSpPr>
          <p:spPr>
            <a:xfrm>
              <a:off x="2344463" y="4022407"/>
              <a:ext cx="2959100" cy="2673350"/>
            </a:xfrm>
            <a:prstGeom prst="rect">
              <a:avLst/>
            </a:prstGeom>
            <a:noFill/>
            <a:ln w="76200">
              <a:solidFill>
                <a:srgbClr val="EBA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C8926C-468D-91ED-9940-EC16C087CFEA}"/>
                </a:ext>
              </a:extLst>
            </p:cNvPr>
            <p:cNvSpPr txBox="1"/>
            <p:nvPr/>
          </p:nvSpPr>
          <p:spPr>
            <a:xfrm>
              <a:off x="2342241" y="4261292"/>
              <a:ext cx="2959100" cy="412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5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Recruitment/Cohort Lists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DEECEC-5445-3F5B-085C-E00A13FD9011}"/>
                </a:ext>
              </a:extLst>
            </p:cNvPr>
            <p:cNvSpPr txBox="1"/>
            <p:nvPr/>
          </p:nvSpPr>
          <p:spPr>
            <a:xfrm>
              <a:off x="2455885" y="4808446"/>
              <a:ext cx="2731811" cy="1463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MRN, DOB, name, contact information, demographics, upcoming appointments, cohort inclusion criteria.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(as permitted by IRB protocol)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270B8B-B3C1-365C-23B0-830CFF56A47B}"/>
              </a:ext>
            </a:extLst>
          </p:cNvPr>
          <p:cNvGrpSpPr/>
          <p:nvPr/>
        </p:nvGrpSpPr>
        <p:grpSpPr>
          <a:xfrm>
            <a:off x="8083573" y="1309084"/>
            <a:ext cx="2663458" cy="1995349"/>
            <a:chOff x="4709182" y="1469693"/>
            <a:chExt cx="2959100" cy="26733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80AE9B0-E156-F49C-E0B6-1311F3B7877C}"/>
                </a:ext>
              </a:extLst>
            </p:cNvPr>
            <p:cNvSpPr/>
            <p:nvPr/>
          </p:nvSpPr>
          <p:spPr>
            <a:xfrm>
              <a:off x="4709182" y="1469693"/>
              <a:ext cx="2959100" cy="267335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DF1A23-5F71-2FF8-21C2-7DB902A8B83E}"/>
                </a:ext>
              </a:extLst>
            </p:cNvPr>
            <p:cNvSpPr txBox="1"/>
            <p:nvPr/>
          </p:nvSpPr>
          <p:spPr>
            <a:xfrm>
              <a:off x="5223529" y="1746906"/>
              <a:ext cx="1930400" cy="33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837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Data Extracts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13F655-ADA1-AB94-99D4-462C504A28EF}"/>
                </a:ext>
              </a:extLst>
            </p:cNvPr>
            <p:cNvSpPr txBox="1"/>
            <p:nvPr/>
          </p:nvSpPr>
          <p:spPr>
            <a:xfrm>
              <a:off x="4843830" y="2183491"/>
              <a:ext cx="2731811" cy="175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Data extracted from the data warehouse for your study cohort, organized for data management and provided in excel files.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(mitigating need for manual chart review)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F24095-79AE-5E20-F59D-A65096D67D84}"/>
              </a:ext>
            </a:extLst>
          </p:cNvPr>
          <p:cNvGrpSpPr/>
          <p:nvPr/>
        </p:nvGrpSpPr>
        <p:grpSpPr>
          <a:xfrm>
            <a:off x="8083573" y="3696613"/>
            <a:ext cx="2682361" cy="1995348"/>
            <a:chOff x="7153932" y="4022407"/>
            <a:chExt cx="2980101" cy="267335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E8ACC9-EEBC-C1D2-551A-F418F671E326}"/>
                </a:ext>
              </a:extLst>
            </p:cNvPr>
            <p:cNvSpPr/>
            <p:nvPr/>
          </p:nvSpPr>
          <p:spPr>
            <a:xfrm>
              <a:off x="7153932" y="4022407"/>
              <a:ext cx="2959100" cy="2673350"/>
            </a:xfrm>
            <a:prstGeom prst="rect">
              <a:avLst/>
            </a:prstGeom>
            <a:noFill/>
            <a:ln w="76200">
              <a:solidFill>
                <a:srgbClr val="EBA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D3BC60-2ACD-3CAD-4237-13650AD34B29}"/>
                </a:ext>
              </a:extLst>
            </p:cNvPr>
            <p:cNvSpPr txBox="1"/>
            <p:nvPr/>
          </p:nvSpPr>
          <p:spPr>
            <a:xfrm>
              <a:off x="7153933" y="4182659"/>
              <a:ext cx="2959099" cy="7010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5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Department- or Division-wide Efforts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75AEA5-0325-8CAB-6630-8588A1744A35}"/>
                </a:ext>
              </a:extLst>
            </p:cNvPr>
            <p:cNvSpPr txBox="1"/>
            <p:nvPr/>
          </p:nvSpPr>
          <p:spPr>
            <a:xfrm>
              <a:off x="7174934" y="4883665"/>
              <a:ext cx="2959099" cy="1566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Describe specific patient populations, establish efficient recruitment strategies, and increase infrastructure to better leverage data for research.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59A872-46EC-E832-6205-C529FEBC142D}"/>
              </a:ext>
            </a:extLst>
          </p:cNvPr>
          <p:cNvGrpSpPr/>
          <p:nvPr/>
        </p:nvGrpSpPr>
        <p:grpSpPr>
          <a:xfrm>
            <a:off x="4827704" y="3696614"/>
            <a:ext cx="2665458" cy="1995349"/>
            <a:chOff x="8894280" y="1469693"/>
            <a:chExt cx="2961322" cy="267335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828CD65-7B5F-7E72-9469-08BF0C532C8C}"/>
                </a:ext>
              </a:extLst>
            </p:cNvPr>
            <p:cNvSpPr/>
            <p:nvPr/>
          </p:nvSpPr>
          <p:spPr>
            <a:xfrm>
              <a:off x="8896502" y="1469693"/>
              <a:ext cx="2959100" cy="2673350"/>
            </a:xfrm>
            <a:prstGeom prst="rect">
              <a:avLst/>
            </a:prstGeom>
            <a:noFill/>
            <a:ln w="76200">
              <a:solidFill>
                <a:srgbClr val="028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ADB76F-56A0-101F-CD3B-935A83A9E06B}"/>
                </a:ext>
              </a:extLst>
            </p:cNvPr>
            <p:cNvSpPr txBox="1"/>
            <p:nvPr/>
          </p:nvSpPr>
          <p:spPr>
            <a:xfrm>
              <a:off x="8894280" y="1644745"/>
              <a:ext cx="2959099" cy="412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BAB2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Linked Data Extracts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2685F2-279B-3E4A-CF62-4BF05E486F09}"/>
                </a:ext>
              </a:extLst>
            </p:cNvPr>
            <p:cNvSpPr txBox="1"/>
            <p:nvPr/>
          </p:nvSpPr>
          <p:spPr>
            <a:xfrm>
              <a:off x="9061968" y="2307451"/>
              <a:ext cx="2623722" cy="10406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Data extracted from the data warehouse linked to community health center (CHC) data, claims data, and other external data.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83207D-56CF-D4DC-DAB6-1A14F276F89C}"/>
              </a:ext>
            </a:extLst>
          </p:cNvPr>
          <p:cNvGrpSpPr/>
          <p:nvPr/>
        </p:nvGrpSpPr>
        <p:grpSpPr>
          <a:xfrm>
            <a:off x="1575834" y="1309084"/>
            <a:ext cx="2663458" cy="1995349"/>
            <a:chOff x="222754" y="1469693"/>
            <a:chExt cx="2959100" cy="267335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8BDE04-2EEF-D540-FD1D-3567EBCAB077}"/>
                </a:ext>
              </a:extLst>
            </p:cNvPr>
            <p:cNvSpPr/>
            <p:nvPr/>
          </p:nvSpPr>
          <p:spPr>
            <a:xfrm>
              <a:off x="222754" y="1469693"/>
              <a:ext cx="2959100" cy="2673350"/>
            </a:xfrm>
            <a:prstGeom prst="rect">
              <a:avLst/>
            </a:prstGeom>
            <a:noFill/>
            <a:ln w="76200">
              <a:solidFill>
                <a:srgbClr val="028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4A5A70-165B-EB41-6160-293F54D3D75D}"/>
                </a:ext>
              </a:extLst>
            </p:cNvPr>
            <p:cNvSpPr txBox="1"/>
            <p:nvPr/>
          </p:nvSpPr>
          <p:spPr>
            <a:xfrm>
              <a:off x="737104" y="1751301"/>
              <a:ext cx="1930400" cy="33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BAB2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Simple Counts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8FCDB2-7A50-3850-92E1-8EE57631E8DD}"/>
                </a:ext>
              </a:extLst>
            </p:cNvPr>
            <p:cNvSpPr txBox="1"/>
            <p:nvPr/>
          </p:nvSpPr>
          <p:spPr>
            <a:xfrm>
              <a:off x="310954" y="2242208"/>
              <a:ext cx="2731811" cy="1040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Provide aggregate counts for study planning, feasibility analysis, and grant/proposal submission.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72BFE9-9AF4-DBAA-E784-94712049B919}"/>
              </a:ext>
            </a:extLst>
          </p:cNvPr>
          <p:cNvGrpSpPr/>
          <p:nvPr/>
        </p:nvGrpSpPr>
        <p:grpSpPr>
          <a:xfrm>
            <a:off x="1575834" y="3696614"/>
            <a:ext cx="2663458" cy="1995349"/>
            <a:chOff x="4709182" y="1469693"/>
            <a:chExt cx="2959100" cy="267335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5A96C0-7843-096E-609C-3ED82FE3180E}"/>
                </a:ext>
              </a:extLst>
            </p:cNvPr>
            <p:cNvSpPr/>
            <p:nvPr/>
          </p:nvSpPr>
          <p:spPr>
            <a:xfrm>
              <a:off x="4709182" y="1469693"/>
              <a:ext cx="2959100" cy="267335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799822-8D28-05DF-F50E-0A3499ECC364}"/>
                </a:ext>
              </a:extLst>
            </p:cNvPr>
            <p:cNvSpPr txBox="1"/>
            <p:nvPr/>
          </p:nvSpPr>
          <p:spPr>
            <a:xfrm>
              <a:off x="4709183" y="1776451"/>
              <a:ext cx="2959099" cy="412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837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Custom Reports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8DB3BD-77D6-9290-18B4-C1B437570FF9}"/>
                </a:ext>
              </a:extLst>
            </p:cNvPr>
            <p:cNvSpPr txBox="1"/>
            <p:nvPr/>
          </p:nvSpPr>
          <p:spPr>
            <a:xfrm>
              <a:off x="4822826" y="2307451"/>
              <a:ext cx="2731811" cy="805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 panose="020B0604020202020204" pitchFamily="34" charset="0"/>
                </a:rPr>
                <a:t>Recurring data extractions, automatic prospective reports, and patient snapshots</a:t>
              </a: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400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198520-6A73-304E-5401-1BE4305E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Informatics </a:t>
            </a:r>
            <a:br>
              <a:rPr lang="en-US" dirty="0"/>
            </a:br>
            <a:r>
              <a:rPr lang="en-US" dirty="0"/>
              <a:t>FY24 Accomplishments &amp;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72B40-F3E8-9ED6-502F-F46F5EDFB3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7188" y="6356350"/>
            <a:ext cx="404812" cy="365125"/>
          </a:xfrm>
        </p:spPr>
        <p:txBody>
          <a:bodyPr/>
          <a:lstStyle/>
          <a:p>
            <a:fld id="{F85CE818-7367-6A4C-AA8A-8ACF11B152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77E620-7BD4-51FE-41D7-0C9A7E0EBE62}"/>
              </a:ext>
            </a:extLst>
          </p:cNvPr>
          <p:cNvSpPr>
            <a:spLocks/>
          </p:cNvSpPr>
          <p:nvPr/>
        </p:nvSpPr>
        <p:spPr>
          <a:xfrm>
            <a:off x="9022080" y="1138949"/>
            <a:ext cx="2659760" cy="4544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192" tIns="47597" rIns="95192" bIns="475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FBDC1-702E-F0F9-C363-C896B91BB9A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 rot="5400000">
            <a:off x="9961646" y="167385"/>
            <a:ext cx="787397" cy="2666529"/>
          </a:xfrm>
          <a:prstGeom prst="homePlate">
            <a:avLst>
              <a:gd name="adj" fmla="val 23704"/>
            </a:avLst>
          </a:prstGeom>
          <a:solidFill>
            <a:srgbClr val="00867B"/>
          </a:solidFill>
          <a:ln w="9525">
            <a:noFill/>
            <a:miter lim="800000"/>
            <a:headEnd/>
            <a:tailEnd/>
          </a:ln>
          <a:effectLst/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Request Workflow Optimization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18FDF7-633F-32FF-E848-A0C594D79903}"/>
              </a:ext>
            </a:extLst>
          </p:cNvPr>
          <p:cNvSpPr>
            <a:spLocks/>
          </p:cNvSpPr>
          <p:nvPr/>
        </p:nvSpPr>
        <p:spPr>
          <a:xfrm>
            <a:off x="6197600" y="1138949"/>
            <a:ext cx="2659760" cy="4544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192" tIns="47597" rIns="95192" bIns="475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BE569A-99E4-16A9-370F-9CB9DB32776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 rot="5400000">
            <a:off x="7137166" y="167385"/>
            <a:ext cx="787397" cy="2666529"/>
          </a:xfrm>
          <a:prstGeom prst="homePlate">
            <a:avLst>
              <a:gd name="adj" fmla="val 23704"/>
            </a:avLst>
          </a:prstGeom>
          <a:solidFill>
            <a:srgbClr val="00867B"/>
          </a:solidFill>
          <a:ln w="9525">
            <a:noFill/>
            <a:miter lim="800000"/>
            <a:headEnd/>
            <a:tailEnd/>
          </a:ln>
          <a:effectLst/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Research Data Infrastructure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818DB04D-FDAD-09C4-07F6-CBFFB1C99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5683" y="6356349"/>
            <a:ext cx="4159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768E4-6D40-0D43-9399-756ABAE4749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472257CC-15F6-15DE-BE77-360E6319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69"/>
            <a:ext cx="11201400" cy="620712"/>
          </a:xfrm>
        </p:spPr>
        <p:txBody>
          <a:bodyPr vert="horz">
            <a:noAutofit/>
          </a:bodyPr>
          <a:lstStyle/>
          <a:p>
            <a:r>
              <a:rPr lang="en-US" dirty="0"/>
              <a:t>BMC Research Informatics – FY24 Accomplishments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B2CFC5-464C-D8C0-AB32-C2801D93C0D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039889" y="2138855"/>
            <a:ext cx="2069693" cy="3690460"/>
          </a:xfrm>
          <a:prstGeom prst="rect">
            <a:avLst/>
          </a:prstGeom>
        </p:spPr>
        <p:txBody>
          <a:bodyPr vert="horz" wrap="square" lIns="95192" tIns="0" rIns="95192" bIns="0" rtlCol="0" anchor="t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marR="0" lvl="1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56565"/>
              </a:buClr>
              <a:buSzPct val="125000"/>
              <a:buFont typeface="Arial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56BB1F-0A66-80F6-8A98-5970C0A4EA1A}"/>
              </a:ext>
            </a:extLst>
          </p:cNvPr>
          <p:cNvSpPr>
            <a:spLocks/>
          </p:cNvSpPr>
          <p:nvPr/>
        </p:nvSpPr>
        <p:spPr>
          <a:xfrm>
            <a:off x="609600" y="1138949"/>
            <a:ext cx="2659760" cy="4544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192" tIns="47597" rIns="95192" bIns="475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BF0928-5423-9F9B-3C7D-A4FD2D75071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 rot="5400000">
            <a:off x="1549166" y="167385"/>
            <a:ext cx="787397" cy="2666529"/>
          </a:xfrm>
          <a:prstGeom prst="homePlate">
            <a:avLst>
              <a:gd name="adj" fmla="val 23704"/>
            </a:avLst>
          </a:prstGeom>
          <a:solidFill>
            <a:srgbClr val="00867B"/>
          </a:solidFill>
          <a:ln w="9525">
            <a:noFill/>
            <a:miter lim="800000"/>
            <a:headEnd/>
            <a:tailEnd/>
          </a:ln>
          <a:effectLst/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Department </a:t>
            </a:r>
          </a:p>
          <a:p>
            <a:pPr marL="0" marR="0" lvl="0" indent="0" algn="ctr" defTabSz="913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Staffing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087E33-EEB8-D44D-D03D-E7620CF86E0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60818" y="2166938"/>
            <a:ext cx="2445564" cy="2138377"/>
          </a:xfrm>
          <a:prstGeom prst="rect">
            <a:avLst/>
          </a:prstGeom>
        </p:spPr>
        <p:txBody>
          <a:bodyPr vert="horz" wrap="square" lIns="95192" tIns="0" rIns="95192" bIns="0" rtlCol="0" anchor="t">
            <a:noAutofit/>
          </a:bodyPr>
          <a:lstStyle>
            <a:defPPr>
              <a:defRPr lang="en-US"/>
            </a:defPPr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Hired per diem Clinical Data Scientist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Hired per diem Clinical Research Data Architect/Engineer.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Hired full-time project management specialist role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Hired 4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CDW-R data analyst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C9C435-5551-1394-096D-C886377FD78D}"/>
              </a:ext>
            </a:extLst>
          </p:cNvPr>
          <p:cNvSpPr/>
          <p:nvPr/>
        </p:nvSpPr>
        <p:spPr>
          <a:xfrm>
            <a:off x="9213238" y="2324468"/>
            <a:ext cx="1920240" cy="3570208"/>
          </a:xfrm>
          <a:prstGeom prst="rect">
            <a:avLst/>
          </a:prstGeom>
        </p:spPr>
        <p:txBody>
          <a:bodyPr wrap="square" lIns="0" t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D59E9-958C-D227-CB93-E5DDE3F9E608}"/>
              </a:ext>
            </a:extLst>
          </p:cNvPr>
          <p:cNvSpPr>
            <a:spLocks/>
          </p:cNvSpPr>
          <p:nvPr/>
        </p:nvSpPr>
        <p:spPr>
          <a:xfrm>
            <a:off x="3403600" y="1138949"/>
            <a:ext cx="2659760" cy="4544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192" tIns="47597" rIns="95192" bIns="475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9ADB8-ED9C-52FA-51E4-5778297D3B2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 rot="5400000">
            <a:off x="4343166" y="167385"/>
            <a:ext cx="787397" cy="2666529"/>
          </a:xfrm>
          <a:prstGeom prst="homePlate">
            <a:avLst>
              <a:gd name="adj" fmla="val 23704"/>
            </a:avLst>
          </a:prstGeom>
          <a:solidFill>
            <a:srgbClr val="00867B"/>
          </a:solidFill>
          <a:ln w="9525">
            <a:noFill/>
            <a:miter lim="800000"/>
            <a:headEnd/>
            <a:tailEnd/>
          </a:ln>
          <a:effectLst/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lvl="1" indent="-195966" defTabSz="913429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lvl="2" indent="-267227" defTabSz="913429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lvl="3" indent="-158716" defTabSz="913429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lvl="4" indent="-132804" defTabSz="913429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Resource </a:t>
            </a:r>
          </a:p>
          <a:p>
            <a:pPr marL="0" marR="0" lvl="0" indent="0" algn="ctr" defTabSz="913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30F26D-3315-0D94-8DAB-2AB03EF3C8F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510698" y="2166938"/>
            <a:ext cx="2445564" cy="2138377"/>
          </a:xfrm>
          <a:prstGeom prst="rect">
            <a:avLst/>
          </a:prstGeom>
        </p:spPr>
        <p:txBody>
          <a:bodyPr vert="horz" wrap="square" lIns="95192" tIns="0" rIns="95192" bIns="0" rtlCol="0" anchor="t">
            <a:noAutofit/>
          </a:bodyPr>
          <a:lstStyle>
            <a:defPPr>
              <a:defRPr lang="en-US"/>
            </a:defPPr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BMC CY2023 Patient Snapshot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“Basic vs. Clinical Research” resource  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 Trials (Velos) Patient Overview Report for CTO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‘CDW-R Tip Sheet’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BMC CDW-R THRIVE data guide – research recommendations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Updated guidance for using, sharing, and securing CDW-R data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28059-6A6F-70BC-BD90-23BE6A26CFF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363864" y="2166938"/>
            <a:ext cx="2445564" cy="2370130"/>
          </a:xfrm>
          <a:prstGeom prst="rect">
            <a:avLst/>
          </a:prstGeom>
        </p:spPr>
        <p:txBody>
          <a:bodyPr vert="horz" wrap="square" lIns="95192" tIns="0" rIns="95192" bIns="0" rtlCol="0" anchor="t">
            <a:noAutofit/>
          </a:bodyPr>
          <a:lstStyle>
            <a:defPPr>
              <a:defRPr lang="en-US"/>
            </a:defPPr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Incorporated Minority Health Social Vulnerability Index (SVI) data into Research Data Warehouse (a compliment to the CDC/ATSDR SVI data)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BFCC93-DEF1-0FAA-C6B0-8F14E987F20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158081" y="2166938"/>
            <a:ext cx="2445564" cy="2370130"/>
          </a:xfrm>
          <a:prstGeom prst="rect">
            <a:avLst/>
          </a:prstGeom>
        </p:spPr>
        <p:txBody>
          <a:bodyPr vert="horz" wrap="square" lIns="95192" tIns="0" rIns="95192" bIns="0" rtlCol="0" anchor="t">
            <a:noAutofit/>
          </a:bodyPr>
          <a:lstStyle>
            <a:defPPr>
              <a:defRPr lang="en-US"/>
            </a:defPPr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Launched new ‘Simple Counts’ request form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Launched new quote for  CDW-R services request form 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Launched Calendly for researchers to schedule CDW-R consultations</a:t>
            </a:r>
          </a:p>
          <a:p>
            <a:pPr marL="285750" marR="0" lvl="0" indent="-28575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973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E1D3DD2-E20F-20D8-0B05-D69AEB8198A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20986" y="2019592"/>
            <a:ext cx="3456878" cy="2134766"/>
          </a:xfrm>
          <a:solidFill>
            <a:srgbClr val="00867B"/>
          </a:solidFill>
          <a:ln w="12700">
            <a:solidFill>
              <a:schemeClr val="accent2"/>
            </a:solidFill>
          </a:ln>
        </p:spPr>
        <p:txBody>
          <a:bodyPr anchor="ctr"/>
          <a:lstStyle/>
          <a:p>
            <a:r>
              <a:rPr lang="en-US" sz="2000" dirty="0"/>
              <a:t>FY24 Data Migration &amp; Infrastructure Improvement Project 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09E7D31-E785-6E29-E78B-18196FAE8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63157" y="2019594"/>
            <a:ext cx="3456877" cy="2155242"/>
          </a:xfrm>
          <a:solidFill>
            <a:srgbClr val="00867B"/>
          </a:solidFill>
          <a:ln w="12700">
            <a:solidFill>
              <a:schemeClr val="accent2"/>
            </a:solidFill>
          </a:ln>
        </p:spPr>
        <p:txBody>
          <a:bodyPr anchor="ctr"/>
          <a:lstStyle/>
          <a:p>
            <a:r>
              <a:rPr lang="en-US" sz="2000" dirty="0"/>
              <a:t>Continued to support </a:t>
            </a:r>
            <a:br>
              <a:rPr lang="en-US" sz="2000" dirty="0"/>
            </a:br>
            <a:r>
              <a:rPr lang="en-US" sz="2000" dirty="0"/>
              <a:t>CSO Office &amp; Research Operations in research systems and data needs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25DFB-9592-77EA-AFF3-EDCE92AF9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768E4-6D40-0D43-9399-756ABAE4749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dirty="0"/>
              <a:t>BMC Research Informatics: FY24 Priorities</a:t>
            </a:r>
          </a:p>
        </p:txBody>
      </p:sp>
      <p:sp>
        <p:nvSpPr>
          <p:cNvPr id="6" name="Oval 5"/>
          <p:cNvSpPr/>
          <p:nvPr/>
        </p:nvSpPr>
        <p:spPr>
          <a:xfrm>
            <a:off x="3349623" y="1773865"/>
            <a:ext cx="483943" cy="476071"/>
          </a:xfrm>
          <a:prstGeom prst="ellipse">
            <a:avLst/>
          </a:prstGeom>
          <a:solidFill>
            <a:srgbClr val="0086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E6FB242-6E73-8B52-1563-13F320F7DAB7}"/>
              </a:ext>
            </a:extLst>
          </p:cNvPr>
          <p:cNvSpPr/>
          <p:nvPr/>
        </p:nvSpPr>
        <p:spPr>
          <a:xfrm>
            <a:off x="8007453" y="1773865"/>
            <a:ext cx="483943" cy="476071"/>
          </a:xfrm>
          <a:prstGeom prst="ellipse">
            <a:avLst/>
          </a:prstGeom>
          <a:solidFill>
            <a:srgbClr val="0086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1595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198520-6A73-304E-5401-1BE4305E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FY24 Data Migration &amp; Infrastructure Improvement Project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72B40-F3E8-9ED6-502F-F46F5EDFB3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7188" y="6356350"/>
            <a:ext cx="404812" cy="365125"/>
          </a:xfrm>
        </p:spPr>
        <p:txBody>
          <a:bodyPr/>
          <a:lstStyle/>
          <a:p>
            <a:fld id="{F85CE818-7367-6A4C-AA8A-8ACF11B152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14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CDDF8-3263-EC4A-D9D5-5EE59FA5C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85" y="1546113"/>
            <a:ext cx="11383716" cy="2516669"/>
          </a:xfrm>
        </p:spPr>
        <p:txBody>
          <a:bodyPr/>
          <a:lstStyle/>
          <a:p>
            <a:pPr marL="285750" indent="-285750">
              <a:spcBef>
                <a:spcPts val="408"/>
              </a:spcBef>
              <a:spcAft>
                <a:spcPts val="408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81818"/>
                </a:solidFill>
                <a:latin typeface="+mn-lt"/>
              </a:rPr>
              <a:t>Data Migration Outcomes and Benefits</a:t>
            </a:r>
          </a:p>
          <a:p>
            <a:pPr lvl="3">
              <a:spcAft>
                <a:spcPts val="408"/>
              </a:spcAft>
            </a:pPr>
            <a:r>
              <a:rPr lang="en-US" sz="1300" dirty="0">
                <a:solidFill>
                  <a:srgbClr val="181818"/>
                </a:solidFill>
                <a:latin typeface="+mn-lt"/>
              </a:rPr>
              <a:t>Streamline the data request to provision process</a:t>
            </a:r>
          </a:p>
          <a:p>
            <a:pPr lvl="3">
              <a:spcAft>
                <a:spcPts val="408"/>
              </a:spcAft>
            </a:pPr>
            <a:r>
              <a:rPr lang="en-US" sz="1300" dirty="0">
                <a:solidFill>
                  <a:srgbClr val="181818"/>
                </a:solidFill>
                <a:latin typeface="+mn-lt"/>
              </a:rPr>
              <a:t>Leverage more secure and efficient technologies for data provisioning</a:t>
            </a:r>
          </a:p>
          <a:p>
            <a:pPr lvl="3">
              <a:spcAft>
                <a:spcPts val="408"/>
              </a:spcAft>
            </a:pPr>
            <a:r>
              <a:rPr lang="en-US" sz="1300" dirty="0">
                <a:solidFill>
                  <a:srgbClr val="181818"/>
                </a:solidFill>
                <a:latin typeface="+mn-lt"/>
              </a:rPr>
              <a:t>Increase use of automation and AI to handle complex data requests</a:t>
            </a:r>
          </a:p>
          <a:p>
            <a:pPr lvl="3">
              <a:spcAft>
                <a:spcPts val="408"/>
              </a:spcAft>
            </a:pPr>
            <a:r>
              <a:rPr lang="en-US" sz="1300" dirty="0">
                <a:solidFill>
                  <a:srgbClr val="181818"/>
                </a:solidFill>
                <a:latin typeface="+mn-lt"/>
              </a:rPr>
              <a:t>Standardize variables and improve documentation both internally and externally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A08D-EB82-3744-B992-92F52A91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9332BA-E65B-4B03-522A-3C55D5FC590D}"/>
              </a:ext>
            </a:extLst>
          </p:cNvPr>
          <p:cNvSpPr txBox="1">
            <a:spLocks/>
          </p:cNvSpPr>
          <p:nvPr/>
        </p:nvSpPr>
        <p:spPr>
          <a:xfrm>
            <a:off x="1348902" y="1115645"/>
            <a:ext cx="9494196" cy="62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555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System Font Regular"/>
              <a:buChar char="–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.Hiragino Kaku Gothic Interface W3"/>
              <a:buChar char="▫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2837C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79062A4-E9F0-EA2F-899F-1F6D4E09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18" y="227530"/>
            <a:ext cx="11201400" cy="620712"/>
          </a:xfrm>
        </p:spPr>
        <p:txBody>
          <a:bodyPr vert="horz">
            <a:normAutofit/>
          </a:bodyPr>
          <a:lstStyle/>
          <a:p>
            <a:r>
              <a:rPr lang="en-US" dirty="0"/>
              <a:t>BMC Health System is undertaking several data warehouse infrastructure improvement efforts leading up to Fall 2024.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777EC5-85D2-E325-DC40-23B62131F790}"/>
              </a:ext>
            </a:extLst>
          </p:cNvPr>
          <p:cNvSpPr txBox="1">
            <a:spLocks/>
          </p:cNvSpPr>
          <p:nvPr/>
        </p:nvSpPr>
        <p:spPr>
          <a:xfrm>
            <a:off x="2091137" y="4941904"/>
            <a:ext cx="8009725" cy="365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1555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System Font Regular"/>
              <a:buChar char="–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.Hiragino Kaku Gothic Interface W3"/>
              <a:buChar char="▫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3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.Hiragino Kaku Gothic Interface W3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This one-time data migration project requires a short-term impact – a ‘downtime’ – on the CDW-R team’s ability to engage with new research data set extraction requests.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Information on the CDW-R downtime and its impacts are detailed on our website.</a:t>
            </a:r>
          </a:p>
        </p:txBody>
      </p:sp>
    </p:spTree>
    <p:extLst>
      <p:ext uri="{BB962C8B-B14F-4D97-AF65-F5344CB8AC3E}">
        <p14:creationId xmlns:p14="http://schemas.microsoft.com/office/powerpoint/2010/main" val="3972066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AB09-E48F-CD1F-8F19-BA9E52F6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ACD40-6CDE-8910-A95E-5F21F585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E4474B43-34FC-C079-9972-5DD24C9ADA1C}"/>
              </a:ext>
            </a:extLst>
          </p:cNvPr>
          <p:cNvSpPr/>
          <p:nvPr/>
        </p:nvSpPr>
        <p:spPr>
          <a:xfrm>
            <a:off x="3915075" y="1919817"/>
            <a:ext cx="4361852" cy="1634615"/>
          </a:xfrm>
          <a:custGeom>
            <a:avLst/>
            <a:gdLst>
              <a:gd name="connsiteX0" fmla="*/ 190771 w 3388967"/>
              <a:gd name="connsiteY0" fmla="*/ 0 h 1446550"/>
              <a:gd name="connsiteX1" fmla="*/ 2903747 w 3388967"/>
              <a:gd name="connsiteY1" fmla="*/ 0 h 1446550"/>
              <a:gd name="connsiteX2" fmla="*/ 3198196 w 3388967"/>
              <a:gd name="connsiteY2" fmla="*/ 0 h 1446550"/>
              <a:gd name="connsiteX3" fmla="*/ 3388967 w 3388967"/>
              <a:gd name="connsiteY3" fmla="*/ 0 h 1446550"/>
              <a:gd name="connsiteX4" fmla="*/ 3388967 w 3388967"/>
              <a:gd name="connsiteY4" fmla="*/ 190771 h 1446550"/>
              <a:gd name="connsiteX5" fmla="*/ 3388967 w 3388967"/>
              <a:gd name="connsiteY5" fmla="*/ 480478 h 1446550"/>
              <a:gd name="connsiteX6" fmla="*/ 3388967 w 3388967"/>
              <a:gd name="connsiteY6" fmla="*/ 1255779 h 1446550"/>
              <a:gd name="connsiteX7" fmla="*/ 3198196 w 3388967"/>
              <a:gd name="connsiteY7" fmla="*/ 1446550 h 1446550"/>
              <a:gd name="connsiteX8" fmla="*/ 485220 w 3388967"/>
              <a:gd name="connsiteY8" fmla="*/ 1446550 h 1446550"/>
              <a:gd name="connsiteX9" fmla="*/ 190771 w 3388967"/>
              <a:gd name="connsiteY9" fmla="*/ 1446550 h 1446550"/>
              <a:gd name="connsiteX10" fmla="*/ 0 w 3388967"/>
              <a:gd name="connsiteY10" fmla="*/ 1446550 h 1446550"/>
              <a:gd name="connsiteX11" fmla="*/ 0 w 3388967"/>
              <a:gd name="connsiteY11" fmla="*/ 1255779 h 1446550"/>
              <a:gd name="connsiteX12" fmla="*/ 0 w 3388967"/>
              <a:gd name="connsiteY12" fmla="*/ 966072 h 1446550"/>
              <a:gd name="connsiteX13" fmla="*/ 0 w 3388967"/>
              <a:gd name="connsiteY13" fmla="*/ 190771 h 1446550"/>
              <a:gd name="connsiteX14" fmla="*/ 190771 w 3388967"/>
              <a:gd name="connsiteY1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8967" h="1446550">
                <a:moveTo>
                  <a:pt x="190771" y="0"/>
                </a:moveTo>
                <a:lnTo>
                  <a:pt x="2903747" y="0"/>
                </a:lnTo>
                <a:lnTo>
                  <a:pt x="3198196" y="0"/>
                </a:lnTo>
                <a:lnTo>
                  <a:pt x="3388967" y="0"/>
                </a:lnTo>
                <a:lnTo>
                  <a:pt x="3388967" y="190771"/>
                </a:lnTo>
                <a:lnTo>
                  <a:pt x="3388967" y="480478"/>
                </a:lnTo>
                <a:lnTo>
                  <a:pt x="3388967" y="1255779"/>
                </a:lnTo>
                <a:cubicBezTo>
                  <a:pt x="3388967" y="1361139"/>
                  <a:pt x="3303556" y="1446550"/>
                  <a:pt x="3198196" y="1446550"/>
                </a:cubicBezTo>
                <a:lnTo>
                  <a:pt x="485220" y="1446550"/>
                </a:lnTo>
                <a:lnTo>
                  <a:pt x="190771" y="1446550"/>
                </a:lnTo>
                <a:lnTo>
                  <a:pt x="0" y="1446550"/>
                </a:lnTo>
                <a:lnTo>
                  <a:pt x="0" y="1255779"/>
                </a:lnTo>
                <a:lnTo>
                  <a:pt x="0" y="966072"/>
                </a:lnTo>
                <a:lnTo>
                  <a:pt x="0" y="190771"/>
                </a:lnTo>
                <a:cubicBezTo>
                  <a:pt x="0" y="85411"/>
                  <a:pt x="85411" y="0"/>
                  <a:pt x="1907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Visit our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https://www.bmc.org/research/clinical-data-warehouse-cdw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A5798719-43F7-1BB0-EB93-C209433FABA3}"/>
              </a:ext>
            </a:extLst>
          </p:cNvPr>
          <p:cNvSpPr/>
          <p:nvPr/>
        </p:nvSpPr>
        <p:spPr>
          <a:xfrm>
            <a:off x="3915075" y="3846532"/>
            <a:ext cx="4361852" cy="1634615"/>
          </a:xfrm>
          <a:custGeom>
            <a:avLst/>
            <a:gdLst>
              <a:gd name="connsiteX0" fmla="*/ 190771 w 3388967"/>
              <a:gd name="connsiteY0" fmla="*/ 0 h 1446550"/>
              <a:gd name="connsiteX1" fmla="*/ 2903747 w 3388967"/>
              <a:gd name="connsiteY1" fmla="*/ 0 h 1446550"/>
              <a:gd name="connsiteX2" fmla="*/ 3198196 w 3388967"/>
              <a:gd name="connsiteY2" fmla="*/ 0 h 1446550"/>
              <a:gd name="connsiteX3" fmla="*/ 3388967 w 3388967"/>
              <a:gd name="connsiteY3" fmla="*/ 0 h 1446550"/>
              <a:gd name="connsiteX4" fmla="*/ 3388967 w 3388967"/>
              <a:gd name="connsiteY4" fmla="*/ 190771 h 1446550"/>
              <a:gd name="connsiteX5" fmla="*/ 3388967 w 3388967"/>
              <a:gd name="connsiteY5" fmla="*/ 480478 h 1446550"/>
              <a:gd name="connsiteX6" fmla="*/ 3388967 w 3388967"/>
              <a:gd name="connsiteY6" fmla="*/ 1255779 h 1446550"/>
              <a:gd name="connsiteX7" fmla="*/ 3198196 w 3388967"/>
              <a:gd name="connsiteY7" fmla="*/ 1446550 h 1446550"/>
              <a:gd name="connsiteX8" fmla="*/ 485220 w 3388967"/>
              <a:gd name="connsiteY8" fmla="*/ 1446550 h 1446550"/>
              <a:gd name="connsiteX9" fmla="*/ 190771 w 3388967"/>
              <a:gd name="connsiteY9" fmla="*/ 1446550 h 1446550"/>
              <a:gd name="connsiteX10" fmla="*/ 0 w 3388967"/>
              <a:gd name="connsiteY10" fmla="*/ 1446550 h 1446550"/>
              <a:gd name="connsiteX11" fmla="*/ 0 w 3388967"/>
              <a:gd name="connsiteY11" fmla="*/ 1255779 h 1446550"/>
              <a:gd name="connsiteX12" fmla="*/ 0 w 3388967"/>
              <a:gd name="connsiteY12" fmla="*/ 966072 h 1446550"/>
              <a:gd name="connsiteX13" fmla="*/ 0 w 3388967"/>
              <a:gd name="connsiteY13" fmla="*/ 190771 h 1446550"/>
              <a:gd name="connsiteX14" fmla="*/ 190771 w 3388967"/>
              <a:gd name="connsiteY1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8967" h="1446550">
                <a:moveTo>
                  <a:pt x="190771" y="0"/>
                </a:moveTo>
                <a:lnTo>
                  <a:pt x="2903747" y="0"/>
                </a:lnTo>
                <a:lnTo>
                  <a:pt x="3198196" y="0"/>
                </a:lnTo>
                <a:lnTo>
                  <a:pt x="3388967" y="0"/>
                </a:lnTo>
                <a:lnTo>
                  <a:pt x="3388967" y="190771"/>
                </a:lnTo>
                <a:lnTo>
                  <a:pt x="3388967" y="480478"/>
                </a:lnTo>
                <a:lnTo>
                  <a:pt x="3388967" y="1255779"/>
                </a:lnTo>
                <a:cubicBezTo>
                  <a:pt x="3388967" y="1361139"/>
                  <a:pt x="3303556" y="1446550"/>
                  <a:pt x="3198196" y="1446550"/>
                </a:cubicBezTo>
                <a:lnTo>
                  <a:pt x="485220" y="1446550"/>
                </a:lnTo>
                <a:lnTo>
                  <a:pt x="190771" y="1446550"/>
                </a:lnTo>
                <a:lnTo>
                  <a:pt x="0" y="1446550"/>
                </a:lnTo>
                <a:lnTo>
                  <a:pt x="0" y="1255779"/>
                </a:lnTo>
                <a:lnTo>
                  <a:pt x="0" y="966072"/>
                </a:lnTo>
                <a:lnTo>
                  <a:pt x="0" y="190771"/>
                </a:lnTo>
                <a:cubicBezTo>
                  <a:pt x="0" y="85411"/>
                  <a:pt x="85411" y="0"/>
                  <a:pt x="1907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Email 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cdw@bmc.org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25748756-B9A1-71E5-63A6-64BF19AFA00A}"/>
              </a:ext>
            </a:extLst>
          </p:cNvPr>
          <p:cNvSpPr/>
          <p:nvPr/>
        </p:nvSpPr>
        <p:spPr>
          <a:xfrm rot="5400000">
            <a:off x="-471375" y="1925583"/>
            <a:ext cx="4479851" cy="353709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FD33BA0-4EF7-2F03-EFF9-E800FC368B0F}"/>
              </a:ext>
            </a:extLst>
          </p:cNvPr>
          <p:cNvSpPr/>
          <p:nvPr/>
        </p:nvSpPr>
        <p:spPr>
          <a:xfrm rot="16200000">
            <a:off x="8183524" y="1925583"/>
            <a:ext cx="4479851" cy="353709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44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1D04F-C348-4E81-DC9B-2129D549C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0144"/>
            <a:ext cx="9009530" cy="1845733"/>
          </a:xfrm>
        </p:spPr>
        <p:txBody>
          <a:bodyPr>
            <a:normAutofit/>
          </a:bodyPr>
          <a:lstStyle/>
          <a:p>
            <a:r>
              <a:rPr lang="en-US" dirty="0"/>
              <a:t>Research Contracts &amp; Industry Agreements (RCIA)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94AC8FB-6076-B864-2921-AD7EA8A2A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Asa Lopatin</a:t>
            </a:r>
          </a:p>
          <a:p>
            <a:r>
              <a:rPr lang="en-US" dirty="0">
                <a:latin typeface="Arial"/>
                <a:cs typeface="Arial"/>
              </a:rPr>
              <a:t>Director, Research Contracts and Industry Agreements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34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9519-E48E-02F4-A862-7F259CAE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RCIA Team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A08D-EB82-3744-B992-92F52A91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759" y="2344891"/>
            <a:ext cx="104385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Contract Negotiation and Execution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Draft, review, and negotiate contracts related to BMC research and research-adjacent programs.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Education, Training, and Consultations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 and implement training and guidance resources pertaining to relevant terms and conditions, legal/regulatory requirements, BMC policies and processes, and structure of research collaborations.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Systems and Process Improvement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Provide transparency and customer service to BMC researchers and research administrators.</a:t>
            </a:r>
          </a:p>
        </p:txBody>
      </p:sp>
    </p:spTree>
    <p:extLst>
      <p:ext uri="{BB962C8B-B14F-4D97-AF65-F5344CB8AC3E}">
        <p14:creationId xmlns:p14="http://schemas.microsoft.com/office/powerpoint/2010/main" val="382731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59" y="212725"/>
            <a:ext cx="11247441" cy="983029"/>
          </a:xfrm>
        </p:spPr>
        <p:txBody>
          <a:bodyPr/>
          <a:lstStyle/>
          <a:p>
            <a:r>
              <a:rPr lang="en-US" sz="2800" dirty="0">
                <a:latin typeface="Arial"/>
                <a:ea typeface="Verdana"/>
                <a:cs typeface="Arial"/>
              </a:rPr>
              <a:t>Research Town Hall Meetings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7"/>
          </p:nvPr>
        </p:nvSpPr>
        <p:spPr>
          <a:xfrm>
            <a:off x="639758" y="1345915"/>
            <a:ext cx="10844029" cy="4678648"/>
          </a:xfrm>
        </p:spPr>
        <p:txBody>
          <a:bodyPr vert="horz" lIns="274320" tIns="274320" rIns="274320" bIns="2743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Purpose</a:t>
            </a:r>
            <a:r>
              <a:rPr lang="en-US" sz="2400" dirty="0">
                <a:solidFill>
                  <a:schemeClr val="tx1"/>
                </a:solidFill>
              </a:rPr>
              <a:t>: Bring together the BMC research to ensure people are aware of research happenings and to build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This meeting is a "part 2" for introducing groups central to the Research Enterprise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Future Meetings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marL="572770" lvl="1" indent="-342900"/>
            <a:r>
              <a:rPr lang="en-US" sz="2400" dirty="0"/>
              <a:t>3-4 times per year, hybrid, will move times during the day</a:t>
            </a:r>
          </a:p>
          <a:p>
            <a:pPr marL="572770" lvl="1" indent="-342900"/>
            <a:r>
              <a:rPr lang="en-US" sz="2400" dirty="0">
                <a:solidFill>
                  <a:schemeClr val="tx1"/>
                </a:solidFill>
              </a:rPr>
              <a:t>Future meetings will highlight the work of different researchers/research teams</a:t>
            </a:r>
          </a:p>
          <a:p>
            <a:pPr marL="572770" lvl="1" indent="-342900"/>
            <a:r>
              <a:rPr lang="en-US" sz="2400" dirty="0"/>
              <a:t>Future meetings will include networking opportunities</a:t>
            </a:r>
          </a:p>
          <a:p>
            <a:pPr marL="342900" indent="-342900"/>
            <a:r>
              <a:rPr lang="en-US" sz="2400" b="1" dirty="0">
                <a:solidFill>
                  <a:schemeClr val="tx1"/>
                </a:solidFill>
              </a:rPr>
              <a:t>Make sure that you are receiving our emails/newsletter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you need to get added to the DG, email Alexandra.Zhang@bmc.org</a:t>
            </a:r>
          </a:p>
        </p:txBody>
      </p:sp>
    </p:spTree>
    <p:extLst>
      <p:ext uri="{BB962C8B-B14F-4D97-AF65-F5344CB8AC3E}">
        <p14:creationId xmlns:p14="http://schemas.microsoft.com/office/powerpoint/2010/main" val="2340326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9519-E48E-02F4-A862-7F259CAE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Activities to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A08D-EB82-3744-B992-92F52A91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759" y="1195754"/>
            <a:ext cx="108440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Starting in Fall 2023, collected information on relevant policies, SOPs, templates, systems, institutional stakeholders, customer feedback.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Transition majority of contract negotiations in Research Operations to RCIA portfolio, including: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Transfer and Use Agreements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Material Transfer Agreements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Non-Funded Collaboration Agreements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License Agreements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Limited Service and Programmatic Agreements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Industry-Sponsored and BMC Investigator-Initiated Clinical Trial Agreements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Advise and consult researchers regarding administrative requirements for pending and in-progress research projects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Begin developing foundation for streamlined intake process and agreement tracker to promote transparency, efficiency</a:t>
            </a:r>
          </a:p>
        </p:txBody>
      </p:sp>
    </p:spTree>
    <p:extLst>
      <p:ext uri="{BB962C8B-B14F-4D97-AF65-F5344CB8AC3E}">
        <p14:creationId xmlns:p14="http://schemas.microsoft.com/office/powerpoint/2010/main" val="3784754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9519-E48E-02F4-A862-7F259CAE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Priority: Managing Contracts Efficiently and Transparently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A08D-EB82-3744-B992-92F52A91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759" y="1929392"/>
            <a:ext cx="108472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Balancing Compliance and Efficiency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RCIA is tasked with satisfying the dueling priorities of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executing research agreements as quickly as possible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while protecting the institution’s interests, shielding BMC from liability, and doing right by our patients.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Improving Transparency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Eliminating the “black box” that is common in research administration by prioritizing responsiveness, both internally and externally, and taking a collaborative approach to working with BMC researchers.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Investing in Systems, Resources, and Relationships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Leveraging increased transparency to identify opportunities to for continued improvement, training, and education.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786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9519-E48E-02F4-A862-7F259CAE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Consolidating and Standardizing Intake and Workflow Tracking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A08D-EB82-3744-B992-92F52A91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930" y="1479176"/>
            <a:ext cx="1047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 collecting more detailed data during the agreement request process and tracking review and negotiation timelines in a standardized manner, RCIA can better understand where additional resources need to be devoted.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41" y="2679505"/>
            <a:ext cx="7727119" cy="29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48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9519-E48E-02F4-A862-7F259CAE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Reducing Negotiation Timelines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A08D-EB82-3744-B992-92F52A91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6" y="1274789"/>
            <a:ext cx="6893859" cy="4247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6565" y="1274789"/>
            <a:ext cx="39265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average, it takes nearly twice as long to execute an outgoing DUA as it does to execute an incoming DUA.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Detailed records allow us to identify potential causes as well as opportunities for proactive investments and process improvements.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Where processes can be modified, we will have the information to do so strategically. Where they can’t, we can develop appropriate training materials.</a:t>
            </a:r>
          </a:p>
        </p:txBody>
      </p:sp>
    </p:spTree>
    <p:extLst>
      <p:ext uri="{BB962C8B-B14F-4D97-AF65-F5344CB8AC3E}">
        <p14:creationId xmlns:p14="http://schemas.microsoft.com/office/powerpoint/2010/main" val="491909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9519-E48E-02F4-A862-7F259CAE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Initiatives for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A08D-EB82-3744-B992-92F52A91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929" y="2344891"/>
            <a:ext cx="10703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Consolidate Agreement Request Intake Processes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Standardize request process for agreements handled by RCIA to reduce confusion caused by large number of discrete forms and workflows.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Refine Tracker for Negotiations and Active Agreements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Continue to evaluate available options and build system capable of providing accessible updates and meaningful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Expand Training and Guidance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Identify priorities for additional training opportunities, reference materials, and strategic partnerships.</a:t>
            </a:r>
          </a:p>
        </p:txBody>
      </p:sp>
    </p:spTree>
    <p:extLst>
      <p:ext uri="{BB962C8B-B14F-4D97-AF65-F5344CB8AC3E}">
        <p14:creationId xmlns:p14="http://schemas.microsoft.com/office/powerpoint/2010/main" val="2414533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Asa Lopatin, JD, Director, Research Contracts &amp; Industry Agreements</a:t>
            </a:r>
          </a:p>
          <a:p>
            <a:r>
              <a:rPr lang="en-US" sz="2000" dirty="0">
                <a:hlinkClick r:id="rId2"/>
              </a:rPr>
              <a:t>Asa.Lopatin@bmc.org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81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1D04F-C348-4E81-DC9B-2129D549C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Research Service Centers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94AC8FB-6076-B864-2921-AD7EA8A2A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0619"/>
            <a:ext cx="9144000" cy="14110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Douglas Rockwell</a:t>
            </a:r>
          </a:p>
        </p:txBody>
      </p:sp>
    </p:spTree>
    <p:extLst>
      <p:ext uri="{BB962C8B-B14F-4D97-AF65-F5344CB8AC3E}">
        <p14:creationId xmlns:p14="http://schemas.microsoft.com/office/powerpoint/2010/main" val="3064143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973F-A0FF-A679-4936-C5D15B38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Service Centers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D61B-B06F-BC0B-2172-4994D181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D2434BFF-5A31-A42F-D520-7EDA9D0EED81}"/>
              </a:ext>
            </a:extLst>
          </p:cNvPr>
          <p:cNvSpPr>
            <a:spLocks/>
          </p:cNvSpPr>
          <p:nvPr/>
        </p:nvSpPr>
        <p:spPr bwMode="auto">
          <a:xfrm>
            <a:off x="2521009" y="1461112"/>
            <a:ext cx="2608262" cy="2141537"/>
          </a:xfrm>
          <a:custGeom>
            <a:avLst/>
            <a:gdLst>
              <a:gd name="T0" fmla="*/ 2463570 w 685"/>
              <a:gd name="T1" fmla="*/ 845946 h 562"/>
              <a:gd name="T2" fmla="*/ 2375993 w 685"/>
              <a:gd name="T3" fmla="*/ 906915 h 562"/>
              <a:gd name="T4" fmla="*/ 2296032 w 685"/>
              <a:gd name="T5" fmla="*/ 990747 h 562"/>
              <a:gd name="T6" fmla="*/ 2242725 w 685"/>
              <a:gd name="T7" fmla="*/ 956452 h 562"/>
              <a:gd name="T8" fmla="*/ 2288417 w 685"/>
              <a:gd name="T9" fmla="*/ 213392 h 562"/>
              <a:gd name="T10" fmla="*/ 2227494 w 685"/>
              <a:gd name="T11" fmla="*/ 148612 h 562"/>
              <a:gd name="T12" fmla="*/ 2128494 w 685"/>
              <a:gd name="T13" fmla="*/ 148612 h 562"/>
              <a:gd name="T14" fmla="*/ 1561150 w 685"/>
              <a:gd name="T15" fmla="*/ 129559 h 562"/>
              <a:gd name="T16" fmla="*/ 1496419 w 685"/>
              <a:gd name="T17" fmla="*/ 163854 h 562"/>
              <a:gd name="T18" fmla="*/ 1572573 w 685"/>
              <a:gd name="T19" fmla="*/ 323898 h 562"/>
              <a:gd name="T20" fmla="*/ 1633495 w 685"/>
              <a:gd name="T21" fmla="*/ 415352 h 562"/>
              <a:gd name="T22" fmla="*/ 1366958 w 685"/>
              <a:gd name="T23" fmla="*/ 556343 h 562"/>
              <a:gd name="T24" fmla="*/ 1100420 w 685"/>
              <a:gd name="T25" fmla="*/ 415352 h 562"/>
              <a:gd name="T26" fmla="*/ 1165151 w 685"/>
              <a:gd name="T27" fmla="*/ 323898 h 562"/>
              <a:gd name="T28" fmla="*/ 1184189 w 685"/>
              <a:gd name="T29" fmla="*/ 106696 h 562"/>
              <a:gd name="T30" fmla="*/ 1153728 w 685"/>
              <a:gd name="T31" fmla="*/ 91454 h 562"/>
              <a:gd name="T32" fmla="*/ 929074 w 685"/>
              <a:gd name="T33" fmla="*/ 60969 h 562"/>
              <a:gd name="T34" fmla="*/ 426460 w 685"/>
              <a:gd name="T35" fmla="*/ 3811 h 562"/>
              <a:gd name="T36" fmla="*/ 357922 w 685"/>
              <a:gd name="T37" fmla="*/ 68590 h 562"/>
              <a:gd name="T38" fmla="*/ 399807 w 685"/>
              <a:gd name="T39" fmla="*/ 929778 h 562"/>
              <a:gd name="T40" fmla="*/ 308422 w 685"/>
              <a:gd name="T41" fmla="*/ 986937 h 562"/>
              <a:gd name="T42" fmla="*/ 232269 w 685"/>
              <a:gd name="T43" fmla="*/ 906915 h 562"/>
              <a:gd name="T44" fmla="*/ 140884 w 685"/>
              <a:gd name="T45" fmla="*/ 845946 h 562"/>
              <a:gd name="T46" fmla="*/ 0 w 685"/>
              <a:gd name="T47" fmla="*/ 1112685 h 562"/>
              <a:gd name="T48" fmla="*/ 140884 w 685"/>
              <a:gd name="T49" fmla="*/ 1379425 h 562"/>
              <a:gd name="T50" fmla="*/ 232269 w 685"/>
              <a:gd name="T51" fmla="*/ 1318456 h 562"/>
              <a:gd name="T52" fmla="*/ 415037 w 685"/>
              <a:gd name="T53" fmla="*/ 1257487 h 562"/>
              <a:gd name="T54" fmla="*/ 456922 w 685"/>
              <a:gd name="T55" fmla="*/ 1337509 h 562"/>
              <a:gd name="T56" fmla="*/ 514037 w 685"/>
              <a:gd name="T57" fmla="*/ 1951010 h 562"/>
              <a:gd name="T58" fmla="*/ 567345 w 685"/>
              <a:gd name="T59" fmla="*/ 2011979 h 562"/>
              <a:gd name="T60" fmla="*/ 940497 w 685"/>
              <a:gd name="T61" fmla="*/ 2057706 h 562"/>
              <a:gd name="T62" fmla="*/ 1054728 w 685"/>
              <a:gd name="T63" fmla="*/ 2072948 h 562"/>
              <a:gd name="T64" fmla="*/ 1127074 w 685"/>
              <a:gd name="T65" fmla="*/ 2042463 h 562"/>
              <a:gd name="T66" fmla="*/ 1050920 w 685"/>
              <a:gd name="T67" fmla="*/ 1878609 h 562"/>
              <a:gd name="T68" fmla="*/ 989997 w 685"/>
              <a:gd name="T69" fmla="*/ 1787155 h 562"/>
              <a:gd name="T70" fmla="*/ 1256535 w 685"/>
              <a:gd name="T71" fmla="*/ 1646164 h 562"/>
              <a:gd name="T72" fmla="*/ 1523073 w 685"/>
              <a:gd name="T73" fmla="*/ 1787155 h 562"/>
              <a:gd name="T74" fmla="*/ 1458342 w 685"/>
              <a:gd name="T75" fmla="*/ 1878609 h 562"/>
              <a:gd name="T76" fmla="*/ 1427881 w 685"/>
              <a:gd name="T77" fmla="*/ 2088190 h 562"/>
              <a:gd name="T78" fmla="*/ 1511650 w 685"/>
              <a:gd name="T79" fmla="*/ 2122485 h 562"/>
              <a:gd name="T80" fmla="*/ 2063764 w 685"/>
              <a:gd name="T81" fmla="*/ 2141538 h 562"/>
              <a:gd name="T82" fmla="*/ 2132302 w 685"/>
              <a:gd name="T83" fmla="*/ 2080569 h 562"/>
              <a:gd name="T84" fmla="*/ 2197032 w 685"/>
              <a:gd name="T85" fmla="*/ 1284161 h 562"/>
              <a:gd name="T86" fmla="*/ 2299840 w 685"/>
              <a:gd name="T87" fmla="*/ 1238434 h 562"/>
              <a:gd name="T88" fmla="*/ 2375993 w 685"/>
              <a:gd name="T89" fmla="*/ 1318456 h 562"/>
              <a:gd name="T90" fmla="*/ 2463570 w 685"/>
              <a:gd name="T91" fmla="*/ 1379425 h 562"/>
              <a:gd name="T92" fmla="*/ 2608262 w 685"/>
              <a:gd name="T93" fmla="*/ 1112685 h 562"/>
              <a:gd name="T94" fmla="*/ 2463570 w 685"/>
              <a:gd name="T95" fmla="*/ 845946 h 5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85" h="562">
                <a:moveTo>
                  <a:pt x="647" y="222"/>
                </a:moveTo>
                <a:cubicBezTo>
                  <a:pt x="638" y="222"/>
                  <a:pt x="630" y="228"/>
                  <a:pt x="624" y="238"/>
                </a:cubicBezTo>
                <a:cubicBezTo>
                  <a:pt x="616" y="249"/>
                  <a:pt x="609" y="256"/>
                  <a:pt x="603" y="260"/>
                </a:cubicBezTo>
                <a:cubicBezTo>
                  <a:pt x="596" y="264"/>
                  <a:pt x="588" y="258"/>
                  <a:pt x="589" y="251"/>
                </a:cubicBezTo>
                <a:cubicBezTo>
                  <a:pt x="594" y="209"/>
                  <a:pt x="599" y="99"/>
                  <a:pt x="601" y="56"/>
                </a:cubicBezTo>
                <a:cubicBezTo>
                  <a:pt x="602" y="46"/>
                  <a:pt x="594" y="39"/>
                  <a:pt x="585" y="39"/>
                </a:cubicBezTo>
                <a:cubicBezTo>
                  <a:pt x="576" y="39"/>
                  <a:pt x="566" y="39"/>
                  <a:pt x="559" y="39"/>
                </a:cubicBezTo>
                <a:cubicBezTo>
                  <a:pt x="500" y="39"/>
                  <a:pt x="451" y="37"/>
                  <a:pt x="410" y="34"/>
                </a:cubicBezTo>
                <a:cubicBezTo>
                  <a:pt x="403" y="34"/>
                  <a:pt x="396" y="37"/>
                  <a:pt x="393" y="43"/>
                </a:cubicBezTo>
                <a:cubicBezTo>
                  <a:pt x="383" y="57"/>
                  <a:pt x="390" y="68"/>
                  <a:pt x="413" y="85"/>
                </a:cubicBezTo>
                <a:cubicBezTo>
                  <a:pt x="423" y="92"/>
                  <a:pt x="429" y="100"/>
                  <a:pt x="429" y="109"/>
                </a:cubicBezTo>
                <a:cubicBezTo>
                  <a:pt x="429" y="130"/>
                  <a:pt x="398" y="146"/>
                  <a:pt x="359" y="146"/>
                </a:cubicBezTo>
                <a:cubicBezTo>
                  <a:pt x="321" y="146"/>
                  <a:pt x="289" y="130"/>
                  <a:pt x="289" y="109"/>
                </a:cubicBezTo>
                <a:cubicBezTo>
                  <a:pt x="289" y="100"/>
                  <a:pt x="295" y="92"/>
                  <a:pt x="306" y="85"/>
                </a:cubicBezTo>
                <a:cubicBezTo>
                  <a:pt x="336" y="62"/>
                  <a:pt x="338" y="50"/>
                  <a:pt x="311" y="28"/>
                </a:cubicBezTo>
                <a:cubicBezTo>
                  <a:pt x="309" y="26"/>
                  <a:pt x="306" y="25"/>
                  <a:pt x="303" y="24"/>
                </a:cubicBezTo>
                <a:cubicBezTo>
                  <a:pt x="283" y="22"/>
                  <a:pt x="263" y="19"/>
                  <a:pt x="244" y="16"/>
                </a:cubicBezTo>
                <a:cubicBezTo>
                  <a:pt x="212" y="12"/>
                  <a:pt x="145" y="5"/>
                  <a:pt x="112" y="1"/>
                </a:cubicBezTo>
                <a:cubicBezTo>
                  <a:pt x="102" y="0"/>
                  <a:pt x="93" y="8"/>
                  <a:pt x="94" y="18"/>
                </a:cubicBezTo>
                <a:cubicBezTo>
                  <a:pt x="95" y="67"/>
                  <a:pt x="100" y="196"/>
                  <a:pt x="105" y="244"/>
                </a:cubicBezTo>
                <a:cubicBezTo>
                  <a:pt x="107" y="257"/>
                  <a:pt x="92" y="266"/>
                  <a:pt x="81" y="259"/>
                </a:cubicBezTo>
                <a:cubicBezTo>
                  <a:pt x="75" y="255"/>
                  <a:pt x="68" y="248"/>
                  <a:pt x="61" y="238"/>
                </a:cubicBezTo>
                <a:cubicBezTo>
                  <a:pt x="54" y="228"/>
                  <a:pt x="46" y="222"/>
                  <a:pt x="37" y="222"/>
                </a:cubicBezTo>
                <a:cubicBezTo>
                  <a:pt x="16" y="222"/>
                  <a:pt x="0" y="253"/>
                  <a:pt x="0" y="292"/>
                </a:cubicBezTo>
                <a:cubicBezTo>
                  <a:pt x="0" y="331"/>
                  <a:pt x="16" y="362"/>
                  <a:pt x="37" y="362"/>
                </a:cubicBezTo>
                <a:cubicBezTo>
                  <a:pt x="46" y="362"/>
                  <a:pt x="54" y="356"/>
                  <a:pt x="61" y="346"/>
                </a:cubicBezTo>
                <a:cubicBezTo>
                  <a:pt x="80" y="320"/>
                  <a:pt x="93" y="314"/>
                  <a:pt x="109" y="330"/>
                </a:cubicBezTo>
                <a:cubicBezTo>
                  <a:pt x="115" y="336"/>
                  <a:pt x="119" y="343"/>
                  <a:pt x="120" y="351"/>
                </a:cubicBezTo>
                <a:cubicBezTo>
                  <a:pt x="125" y="389"/>
                  <a:pt x="132" y="478"/>
                  <a:pt x="135" y="512"/>
                </a:cubicBezTo>
                <a:cubicBezTo>
                  <a:pt x="135" y="520"/>
                  <a:pt x="141" y="527"/>
                  <a:pt x="149" y="528"/>
                </a:cubicBezTo>
                <a:cubicBezTo>
                  <a:pt x="173" y="530"/>
                  <a:pt x="223" y="536"/>
                  <a:pt x="247" y="540"/>
                </a:cubicBezTo>
                <a:cubicBezTo>
                  <a:pt x="257" y="541"/>
                  <a:pt x="267" y="543"/>
                  <a:pt x="277" y="544"/>
                </a:cubicBezTo>
                <a:cubicBezTo>
                  <a:pt x="284" y="545"/>
                  <a:pt x="291" y="542"/>
                  <a:pt x="296" y="536"/>
                </a:cubicBezTo>
                <a:cubicBezTo>
                  <a:pt x="306" y="522"/>
                  <a:pt x="299" y="510"/>
                  <a:pt x="276" y="493"/>
                </a:cubicBezTo>
                <a:cubicBezTo>
                  <a:pt x="266" y="486"/>
                  <a:pt x="260" y="478"/>
                  <a:pt x="260" y="469"/>
                </a:cubicBezTo>
                <a:cubicBezTo>
                  <a:pt x="260" y="448"/>
                  <a:pt x="291" y="432"/>
                  <a:pt x="330" y="432"/>
                </a:cubicBezTo>
                <a:cubicBezTo>
                  <a:pt x="368" y="432"/>
                  <a:pt x="400" y="448"/>
                  <a:pt x="400" y="469"/>
                </a:cubicBezTo>
                <a:cubicBezTo>
                  <a:pt x="400" y="478"/>
                  <a:pt x="393" y="486"/>
                  <a:pt x="383" y="493"/>
                </a:cubicBezTo>
                <a:cubicBezTo>
                  <a:pt x="354" y="515"/>
                  <a:pt x="351" y="527"/>
                  <a:pt x="375" y="548"/>
                </a:cubicBezTo>
                <a:cubicBezTo>
                  <a:pt x="381" y="553"/>
                  <a:pt x="389" y="556"/>
                  <a:pt x="397" y="557"/>
                </a:cubicBezTo>
                <a:cubicBezTo>
                  <a:pt x="430" y="559"/>
                  <a:pt x="509" y="561"/>
                  <a:pt x="542" y="562"/>
                </a:cubicBezTo>
                <a:cubicBezTo>
                  <a:pt x="551" y="562"/>
                  <a:pt x="559" y="555"/>
                  <a:pt x="560" y="546"/>
                </a:cubicBezTo>
                <a:cubicBezTo>
                  <a:pt x="562" y="503"/>
                  <a:pt x="571" y="384"/>
                  <a:pt x="577" y="337"/>
                </a:cubicBezTo>
                <a:cubicBezTo>
                  <a:pt x="579" y="325"/>
                  <a:pt x="594" y="318"/>
                  <a:pt x="604" y="325"/>
                </a:cubicBezTo>
                <a:cubicBezTo>
                  <a:pt x="610" y="329"/>
                  <a:pt x="616" y="336"/>
                  <a:pt x="624" y="346"/>
                </a:cubicBezTo>
                <a:cubicBezTo>
                  <a:pt x="630" y="356"/>
                  <a:pt x="638" y="362"/>
                  <a:pt x="647" y="362"/>
                </a:cubicBezTo>
                <a:cubicBezTo>
                  <a:pt x="668" y="362"/>
                  <a:pt x="685" y="331"/>
                  <a:pt x="685" y="292"/>
                </a:cubicBezTo>
                <a:cubicBezTo>
                  <a:pt x="685" y="253"/>
                  <a:pt x="668" y="222"/>
                  <a:pt x="647" y="2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91AD271F-8DDE-3377-52B4-2AB1FBEA1814}"/>
              </a:ext>
            </a:extLst>
          </p:cNvPr>
          <p:cNvSpPr>
            <a:spLocks/>
          </p:cNvSpPr>
          <p:nvPr/>
        </p:nvSpPr>
        <p:spPr bwMode="auto">
          <a:xfrm>
            <a:off x="4726676" y="1157609"/>
            <a:ext cx="2147887" cy="2789237"/>
          </a:xfrm>
          <a:custGeom>
            <a:avLst/>
            <a:gdLst>
              <a:gd name="T0" fmla="*/ 563 w 564"/>
              <a:gd name="T1" fmla="*/ 586 h 732"/>
              <a:gd name="T2" fmla="*/ 549 w 564"/>
              <a:gd name="T3" fmla="*/ 436 h 732"/>
              <a:gd name="T4" fmla="*/ 537 w 564"/>
              <a:gd name="T5" fmla="*/ 433 h 732"/>
              <a:gd name="T6" fmla="*/ 531 w 564"/>
              <a:gd name="T7" fmla="*/ 440 h 732"/>
              <a:gd name="T8" fmla="*/ 493 w 564"/>
              <a:gd name="T9" fmla="*/ 464 h 732"/>
              <a:gd name="T10" fmla="*/ 439 w 564"/>
              <a:gd name="T11" fmla="*/ 377 h 732"/>
              <a:gd name="T12" fmla="*/ 493 w 564"/>
              <a:gd name="T13" fmla="*/ 290 h 732"/>
              <a:gd name="T14" fmla="*/ 520 w 564"/>
              <a:gd name="T15" fmla="*/ 301 h 732"/>
              <a:gd name="T16" fmla="*/ 530 w 564"/>
              <a:gd name="T17" fmla="*/ 296 h 732"/>
              <a:gd name="T18" fmla="*/ 523 w 564"/>
              <a:gd name="T19" fmla="*/ 98 h 732"/>
              <a:gd name="T20" fmla="*/ 505 w 564"/>
              <a:gd name="T21" fmla="*/ 81 h 732"/>
              <a:gd name="T22" fmla="*/ 325 w 564"/>
              <a:gd name="T23" fmla="*/ 97 h 732"/>
              <a:gd name="T24" fmla="*/ 315 w 564"/>
              <a:gd name="T25" fmla="*/ 82 h 732"/>
              <a:gd name="T26" fmla="*/ 336 w 564"/>
              <a:gd name="T27" fmla="*/ 61 h 732"/>
              <a:gd name="T28" fmla="*/ 352 w 564"/>
              <a:gd name="T29" fmla="*/ 37 h 732"/>
              <a:gd name="T30" fmla="*/ 282 w 564"/>
              <a:gd name="T31" fmla="*/ 0 h 732"/>
              <a:gd name="T32" fmla="*/ 212 w 564"/>
              <a:gd name="T33" fmla="*/ 37 h 732"/>
              <a:gd name="T34" fmla="*/ 229 w 564"/>
              <a:gd name="T35" fmla="*/ 61 h 732"/>
              <a:gd name="T36" fmla="*/ 253 w 564"/>
              <a:gd name="T37" fmla="*/ 95 h 732"/>
              <a:gd name="T38" fmla="*/ 237 w 564"/>
              <a:gd name="T39" fmla="*/ 109 h 732"/>
              <a:gd name="T40" fmla="*/ 59 w 564"/>
              <a:gd name="T41" fmla="*/ 122 h 732"/>
              <a:gd name="T42" fmla="*/ 43 w 564"/>
              <a:gd name="T43" fmla="*/ 138 h 732"/>
              <a:gd name="T44" fmla="*/ 35 w 564"/>
              <a:gd name="T45" fmla="*/ 290 h 732"/>
              <a:gd name="T46" fmla="*/ 46 w 564"/>
              <a:gd name="T47" fmla="*/ 296 h 732"/>
              <a:gd name="T48" fmla="*/ 66 w 564"/>
              <a:gd name="T49" fmla="*/ 290 h 732"/>
              <a:gd name="T50" fmla="*/ 120 w 564"/>
              <a:gd name="T51" fmla="*/ 377 h 732"/>
              <a:gd name="T52" fmla="*/ 66 w 564"/>
              <a:gd name="T53" fmla="*/ 464 h 732"/>
              <a:gd name="T54" fmla="*/ 29 w 564"/>
              <a:gd name="T55" fmla="*/ 440 h 732"/>
              <a:gd name="T56" fmla="*/ 26 w 564"/>
              <a:gd name="T57" fmla="*/ 437 h 732"/>
              <a:gd name="T58" fmla="*/ 16 w 564"/>
              <a:gd name="T59" fmla="*/ 440 h 732"/>
              <a:gd name="T60" fmla="*/ 1 w 564"/>
              <a:gd name="T61" fmla="*/ 628 h 732"/>
              <a:gd name="T62" fmla="*/ 18 w 564"/>
              <a:gd name="T63" fmla="*/ 646 h 732"/>
              <a:gd name="T64" fmla="*/ 241 w 564"/>
              <a:gd name="T65" fmla="*/ 632 h 732"/>
              <a:gd name="T66" fmla="*/ 252 w 564"/>
              <a:gd name="T67" fmla="*/ 646 h 732"/>
              <a:gd name="T68" fmla="*/ 229 w 564"/>
              <a:gd name="T69" fmla="*/ 671 h 732"/>
              <a:gd name="T70" fmla="*/ 212 w 564"/>
              <a:gd name="T71" fmla="*/ 695 h 732"/>
              <a:gd name="T72" fmla="*/ 282 w 564"/>
              <a:gd name="T73" fmla="*/ 732 h 732"/>
              <a:gd name="T74" fmla="*/ 352 w 564"/>
              <a:gd name="T75" fmla="*/ 695 h 732"/>
              <a:gd name="T76" fmla="*/ 336 w 564"/>
              <a:gd name="T77" fmla="*/ 671 h 732"/>
              <a:gd name="T78" fmla="*/ 314 w 564"/>
              <a:gd name="T79" fmla="*/ 632 h 732"/>
              <a:gd name="T80" fmla="*/ 332 w 564"/>
              <a:gd name="T81" fmla="*/ 619 h 732"/>
              <a:gd name="T82" fmla="*/ 548 w 564"/>
              <a:gd name="T83" fmla="*/ 604 h 732"/>
              <a:gd name="T84" fmla="*/ 563 w 564"/>
              <a:gd name="T85" fmla="*/ 58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4" h="732">
                <a:moveTo>
                  <a:pt x="563" y="586"/>
                </a:moveTo>
                <a:cubicBezTo>
                  <a:pt x="561" y="550"/>
                  <a:pt x="554" y="471"/>
                  <a:pt x="549" y="436"/>
                </a:cubicBezTo>
                <a:cubicBezTo>
                  <a:pt x="548" y="430"/>
                  <a:pt x="541" y="428"/>
                  <a:pt x="537" y="433"/>
                </a:cubicBezTo>
                <a:cubicBezTo>
                  <a:pt x="535" y="435"/>
                  <a:pt x="533" y="437"/>
                  <a:pt x="531" y="440"/>
                </a:cubicBezTo>
                <a:cubicBezTo>
                  <a:pt x="521" y="455"/>
                  <a:pt x="508" y="464"/>
                  <a:pt x="493" y="464"/>
                </a:cubicBezTo>
                <a:cubicBezTo>
                  <a:pt x="463" y="464"/>
                  <a:pt x="439" y="426"/>
                  <a:pt x="439" y="377"/>
                </a:cubicBezTo>
                <a:cubicBezTo>
                  <a:pt x="439" y="328"/>
                  <a:pt x="463" y="290"/>
                  <a:pt x="493" y="290"/>
                </a:cubicBezTo>
                <a:cubicBezTo>
                  <a:pt x="503" y="290"/>
                  <a:pt x="512" y="294"/>
                  <a:pt x="520" y="301"/>
                </a:cubicBezTo>
                <a:cubicBezTo>
                  <a:pt x="524" y="304"/>
                  <a:pt x="530" y="302"/>
                  <a:pt x="530" y="296"/>
                </a:cubicBezTo>
                <a:cubicBezTo>
                  <a:pt x="528" y="266"/>
                  <a:pt x="524" y="143"/>
                  <a:pt x="523" y="98"/>
                </a:cubicBezTo>
                <a:cubicBezTo>
                  <a:pt x="523" y="88"/>
                  <a:pt x="515" y="81"/>
                  <a:pt x="505" y="81"/>
                </a:cubicBezTo>
                <a:cubicBezTo>
                  <a:pt x="465" y="84"/>
                  <a:pt x="366" y="91"/>
                  <a:pt x="325" y="97"/>
                </a:cubicBezTo>
                <a:cubicBezTo>
                  <a:pt x="317" y="98"/>
                  <a:pt x="311" y="89"/>
                  <a:pt x="315" y="82"/>
                </a:cubicBezTo>
                <a:cubicBezTo>
                  <a:pt x="319" y="76"/>
                  <a:pt x="326" y="69"/>
                  <a:pt x="336" y="61"/>
                </a:cubicBezTo>
                <a:cubicBezTo>
                  <a:pt x="346" y="55"/>
                  <a:pt x="352" y="46"/>
                  <a:pt x="352" y="37"/>
                </a:cubicBezTo>
                <a:cubicBezTo>
                  <a:pt x="352" y="17"/>
                  <a:pt x="321" y="0"/>
                  <a:pt x="282" y="0"/>
                </a:cubicBezTo>
                <a:cubicBezTo>
                  <a:pt x="244" y="0"/>
                  <a:pt x="212" y="17"/>
                  <a:pt x="212" y="37"/>
                </a:cubicBezTo>
                <a:cubicBezTo>
                  <a:pt x="212" y="46"/>
                  <a:pt x="218" y="55"/>
                  <a:pt x="229" y="61"/>
                </a:cubicBezTo>
                <a:cubicBezTo>
                  <a:pt x="247" y="75"/>
                  <a:pt x="255" y="85"/>
                  <a:pt x="253" y="95"/>
                </a:cubicBezTo>
                <a:cubicBezTo>
                  <a:pt x="251" y="103"/>
                  <a:pt x="245" y="108"/>
                  <a:pt x="237" y="109"/>
                </a:cubicBezTo>
                <a:cubicBezTo>
                  <a:pt x="197" y="114"/>
                  <a:pt x="97" y="120"/>
                  <a:pt x="59" y="122"/>
                </a:cubicBezTo>
                <a:cubicBezTo>
                  <a:pt x="50" y="123"/>
                  <a:pt x="43" y="130"/>
                  <a:pt x="43" y="138"/>
                </a:cubicBezTo>
                <a:cubicBezTo>
                  <a:pt x="42" y="173"/>
                  <a:pt x="39" y="256"/>
                  <a:pt x="35" y="290"/>
                </a:cubicBezTo>
                <a:cubicBezTo>
                  <a:pt x="35" y="296"/>
                  <a:pt x="41" y="299"/>
                  <a:pt x="46" y="296"/>
                </a:cubicBezTo>
                <a:cubicBezTo>
                  <a:pt x="52" y="292"/>
                  <a:pt x="59" y="290"/>
                  <a:pt x="66" y="290"/>
                </a:cubicBezTo>
                <a:cubicBezTo>
                  <a:pt x="97" y="290"/>
                  <a:pt x="120" y="328"/>
                  <a:pt x="120" y="377"/>
                </a:cubicBezTo>
                <a:cubicBezTo>
                  <a:pt x="120" y="426"/>
                  <a:pt x="97" y="464"/>
                  <a:pt x="66" y="464"/>
                </a:cubicBezTo>
                <a:cubicBezTo>
                  <a:pt x="52" y="464"/>
                  <a:pt x="39" y="455"/>
                  <a:pt x="29" y="440"/>
                </a:cubicBezTo>
                <a:cubicBezTo>
                  <a:pt x="28" y="439"/>
                  <a:pt x="27" y="438"/>
                  <a:pt x="26" y="437"/>
                </a:cubicBezTo>
                <a:cubicBezTo>
                  <a:pt x="23" y="433"/>
                  <a:pt x="17" y="435"/>
                  <a:pt x="16" y="440"/>
                </a:cubicBezTo>
                <a:cubicBezTo>
                  <a:pt x="11" y="482"/>
                  <a:pt x="4" y="586"/>
                  <a:pt x="1" y="628"/>
                </a:cubicBezTo>
                <a:cubicBezTo>
                  <a:pt x="0" y="638"/>
                  <a:pt x="9" y="647"/>
                  <a:pt x="18" y="646"/>
                </a:cubicBezTo>
                <a:cubicBezTo>
                  <a:pt x="66" y="644"/>
                  <a:pt x="193" y="638"/>
                  <a:pt x="241" y="632"/>
                </a:cubicBezTo>
                <a:cubicBezTo>
                  <a:pt x="249" y="631"/>
                  <a:pt x="255" y="638"/>
                  <a:pt x="252" y="646"/>
                </a:cubicBezTo>
                <a:cubicBezTo>
                  <a:pt x="249" y="653"/>
                  <a:pt x="242" y="661"/>
                  <a:pt x="229" y="671"/>
                </a:cubicBezTo>
                <a:cubicBezTo>
                  <a:pt x="218" y="677"/>
                  <a:pt x="212" y="686"/>
                  <a:pt x="212" y="695"/>
                </a:cubicBezTo>
                <a:cubicBezTo>
                  <a:pt x="212" y="715"/>
                  <a:pt x="244" y="732"/>
                  <a:pt x="282" y="732"/>
                </a:cubicBezTo>
                <a:cubicBezTo>
                  <a:pt x="321" y="732"/>
                  <a:pt x="352" y="715"/>
                  <a:pt x="352" y="695"/>
                </a:cubicBezTo>
                <a:cubicBezTo>
                  <a:pt x="352" y="686"/>
                  <a:pt x="346" y="677"/>
                  <a:pt x="336" y="671"/>
                </a:cubicBezTo>
                <a:cubicBezTo>
                  <a:pt x="315" y="655"/>
                  <a:pt x="308" y="644"/>
                  <a:pt x="314" y="632"/>
                </a:cubicBezTo>
                <a:cubicBezTo>
                  <a:pt x="317" y="625"/>
                  <a:pt x="324" y="620"/>
                  <a:pt x="332" y="619"/>
                </a:cubicBezTo>
                <a:cubicBezTo>
                  <a:pt x="379" y="613"/>
                  <a:pt x="502" y="606"/>
                  <a:pt x="548" y="604"/>
                </a:cubicBezTo>
                <a:cubicBezTo>
                  <a:pt x="557" y="603"/>
                  <a:pt x="564" y="595"/>
                  <a:pt x="563" y="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3A9D372-D8B4-ACB2-4701-FA71F50502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2300" y="2346360"/>
            <a:ext cx="497147" cy="549567"/>
          </a:xfrm>
          <a:prstGeom prst="rect">
            <a:avLst/>
          </a:prstGeom>
        </p:spPr>
      </p:pic>
      <p:pic>
        <p:nvPicPr>
          <p:cNvPr id="22" name="Content Placeholder 7">
            <a:extLst>
              <a:ext uri="{FF2B5EF4-FFF2-40B4-BE49-F238E27FC236}">
                <a16:creationId xmlns:a16="http://schemas.microsoft.com/office/drawing/2014/main" id="{AC14B1AD-635D-A954-47A6-5877AA5D4A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92719" y="2306845"/>
            <a:ext cx="737565" cy="737709"/>
          </a:xfrm>
          <a:prstGeom prst="rect">
            <a:avLst/>
          </a:prstGeom>
        </p:spPr>
      </p:pic>
      <p:sp>
        <p:nvSpPr>
          <p:cNvPr id="28" name="Freeform 7">
            <a:extLst>
              <a:ext uri="{FF2B5EF4-FFF2-40B4-BE49-F238E27FC236}">
                <a16:creationId xmlns:a16="http://schemas.microsoft.com/office/drawing/2014/main" id="{BA9354AB-4854-554E-57BE-E22E063A02DE}"/>
              </a:ext>
            </a:extLst>
          </p:cNvPr>
          <p:cNvSpPr>
            <a:spLocks/>
          </p:cNvSpPr>
          <p:nvPr/>
        </p:nvSpPr>
        <p:spPr bwMode="auto">
          <a:xfrm>
            <a:off x="6443011" y="1443821"/>
            <a:ext cx="2813050" cy="2141538"/>
          </a:xfrm>
          <a:custGeom>
            <a:avLst/>
            <a:gdLst>
              <a:gd name="T0" fmla="*/ 2672207 w 739"/>
              <a:gd name="T1" fmla="*/ 868809 h 562"/>
              <a:gd name="T2" fmla="*/ 2580850 w 739"/>
              <a:gd name="T3" fmla="*/ 929778 h 562"/>
              <a:gd name="T4" fmla="*/ 2497105 w 739"/>
              <a:gd name="T5" fmla="*/ 1013611 h 562"/>
              <a:gd name="T6" fmla="*/ 2447620 w 739"/>
              <a:gd name="T7" fmla="*/ 979315 h 562"/>
              <a:gd name="T8" fmla="*/ 2497105 w 739"/>
              <a:gd name="T9" fmla="*/ 198149 h 562"/>
              <a:gd name="T10" fmla="*/ 2462846 w 739"/>
              <a:gd name="T11" fmla="*/ 156233 h 562"/>
              <a:gd name="T12" fmla="*/ 1758632 w 739"/>
              <a:gd name="T13" fmla="*/ 83832 h 562"/>
              <a:gd name="T14" fmla="*/ 1644435 w 739"/>
              <a:gd name="T15" fmla="*/ 68590 h 562"/>
              <a:gd name="T16" fmla="*/ 1568304 w 739"/>
              <a:gd name="T17" fmla="*/ 102885 h 562"/>
              <a:gd name="T18" fmla="*/ 1652048 w 739"/>
              <a:gd name="T19" fmla="*/ 270550 h 562"/>
              <a:gd name="T20" fmla="*/ 1716760 w 739"/>
              <a:gd name="T21" fmla="*/ 365814 h 562"/>
              <a:gd name="T22" fmla="*/ 1435074 w 739"/>
              <a:gd name="T23" fmla="*/ 518237 h 562"/>
              <a:gd name="T24" fmla="*/ 1153389 w 739"/>
              <a:gd name="T25" fmla="*/ 365814 h 562"/>
              <a:gd name="T26" fmla="*/ 1221907 w 739"/>
              <a:gd name="T27" fmla="*/ 270550 h 562"/>
              <a:gd name="T28" fmla="*/ 1233326 w 739"/>
              <a:gd name="T29" fmla="*/ 30485 h 562"/>
              <a:gd name="T30" fmla="*/ 1206680 w 739"/>
              <a:gd name="T31" fmla="*/ 19053 h 562"/>
              <a:gd name="T32" fmla="*/ 570984 w 739"/>
              <a:gd name="T33" fmla="*/ 0 h 562"/>
              <a:gd name="T34" fmla="*/ 376850 w 739"/>
              <a:gd name="T35" fmla="*/ 0 h 562"/>
              <a:gd name="T36" fmla="*/ 338784 w 739"/>
              <a:gd name="T37" fmla="*/ 41916 h 562"/>
              <a:gd name="T38" fmla="*/ 338784 w 739"/>
              <a:gd name="T39" fmla="*/ 41916 h 562"/>
              <a:gd name="T40" fmla="*/ 388269 w 739"/>
              <a:gd name="T41" fmla="*/ 964073 h 562"/>
              <a:gd name="T42" fmla="*/ 312138 w 739"/>
              <a:gd name="T43" fmla="*/ 1013611 h 562"/>
              <a:gd name="T44" fmla="*/ 232200 w 739"/>
              <a:gd name="T45" fmla="*/ 929778 h 562"/>
              <a:gd name="T46" fmla="*/ 140843 w 739"/>
              <a:gd name="T47" fmla="*/ 868809 h 562"/>
              <a:gd name="T48" fmla="*/ 0 w 739"/>
              <a:gd name="T49" fmla="*/ 1135549 h 562"/>
              <a:gd name="T50" fmla="*/ 140843 w 739"/>
              <a:gd name="T51" fmla="*/ 1402288 h 562"/>
              <a:gd name="T52" fmla="*/ 232200 w 739"/>
              <a:gd name="T53" fmla="*/ 1341319 h 562"/>
              <a:gd name="T54" fmla="*/ 411109 w 739"/>
              <a:gd name="T55" fmla="*/ 1276540 h 562"/>
              <a:gd name="T56" fmla="*/ 433948 w 739"/>
              <a:gd name="T57" fmla="*/ 1318456 h 562"/>
              <a:gd name="T58" fmla="*/ 494853 w 739"/>
              <a:gd name="T59" fmla="*/ 1958631 h 562"/>
              <a:gd name="T60" fmla="*/ 536725 w 739"/>
              <a:gd name="T61" fmla="*/ 1992926 h 562"/>
              <a:gd name="T62" fmla="*/ 570984 w 739"/>
              <a:gd name="T63" fmla="*/ 1992926 h 562"/>
              <a:gd name="T64" fmla="*/ 1210487 w 739"/>
              <a:gd name="T65" fmla="*/ 2015789 h 562"/>
              <a:gd name="T66" fmla="*/ 1267585 w 739"/>
              <a:gd name="T67" fmla="*/ 1989115 h 562"/>
              <a:gd name="T68" fmla="*/ 1191454 w 739"/>
              <a:gd name="T69" fmla="*/ 1813829 h 562"/>
              <a:gd name="T70" fmla="*/ 1126743 w 739"/>
              <a:gd name="T71" fmla="*/ 1718565 h 562"/>
              <a:gd name="T72" fmla="*/ 1404622 w 739"/>
              <a:gd name="T73" fmla="*/ 1569953 h 562"/>
              <a:gd name="T74" fmla="*/ 1686307 w 739"/>
              <a:gd name="T75" fmla="*/ 1718565 h 562"/>
              <a:gd name="T76" fmla="*/ 1621596 w 739"/>
              <a:gd name="T77" fmla="*/ 1813829 h 562"/>
              <a:gd name="T78" fmla="*/ 1602563 w 739"/>
              <a:gd name="T79" fmla="*/ 2050084 h 562"/>
              <a:gd name="T80" fmla="*/ 1633015 w 739"/>
              <a:gd name="T81" fmla="*/ 2061516 h 562"/>
              <a:gd name="T82" fmla="*/ 1773858 w 739"/>
              <a:gd name="T83" fmla="*/ 2080569 h 562"/>
              <a:gd name="T84" fmla="*/ 2291551 w 739"/>
              <a:gd name="T85" fmla="*/ 2141538 h 562"/>
              <a:gd name="T86" fmla="*/ 2337230 w 739"/>
              <a:gd name="T87" fmla="*/ 2103432 h 562"/>
              <a:gd name="T88" fmla="*/ 2405748 w 739"/>
              <a:gd name="T89" fmla="*/ 1303214 h 562"/>
              <a:gd name="T90" fmla="*/ 2481879 w 739"/>
              <a:gd name="T91" fmla="*/ 1249866 h 562"/>
              <a:gd name="T92" fmla="*/ 2580850 w 739"/>
              <a:gd name="T93" fmla="*/ 1341319 h 562"/>
              <a:gd name="T94" fmla="*/ 2672207 w 739"/>
              <a:gd name="T95" fmla="*/ 1402288 h 562"/>
              <a:gd name="T96" fmla="*/ 2813050 w 739"/>
              <a:gd name="T97" fmla="*/ 1135549 h 562"/>
              <a:gd name="T98" fmla="*/ 2672207 w 739"/>
              <a:gd name="T99" fmla="*/ 868809 h 5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39" h="562">
                <a:moveTo>
                  <a:pt x="702" y="228"/>
                </a:moveTo>
                <a:cubicBezTo>
                  <a:pt x="693" y="228"/>
                  <a:pt x="685" y="234"/>
                  <a:pt x="678" y="244"/>
                </a:cubicBezTo>
                <a:cubicBezTo>
                  <a:pt x="670" y="256"/>
                  <a:pt x="663" y="263"/>
                  <a:pt x="656" y="266"/>
                </a:cubicBezTo>
                <a:cubicBezTo>
                  <a:pt x="650" y="270"/>
                  <a:pt x="643" y="264"/>
                  <a:pt x="643" y="257"/>
                </a:cubicBezTo>
                <a:cubicBezTo>
                  <a:pt x="649" y="203"/>
                  <a:pt x="655" y="87"/>
                  <a:pt x="656" y="52"/>
                </a:cubicBezTo>
                <a:cubicBezTo>
                  <a:pt x="657" y="47"/>
                  <a:pt x="652" y="42"/>
                  <a:pt x="647" y="41"/>
                </a:cubicBezTo>
                <a:cubicBezTo>
                  <a:pt x="613" y="38"/>
                  <a:pt x="507" y="29"/>
                  <a:pt x="462" y="22"/>
                </a:cubicBezTo>
                <a:cubicBezTo>
                  <a:pt x="452" y="21"/>
                  <a:pt x="442" y="19"/>
                  <a:pt x="432" y="18"/>
                </a:cubicBezTo>
                <a:cubicBezTo>
                  <a:pt x="424" y="17"/>
                  <a:pt x="416" y="20"/>
                  <a:pt x="412" y="27"/>
                </a:cubicBezTo>
                <a:cubicBezTo>
                  <a:pt x="403" y="41"/>
                  <a:pt x="410" y="53"/>
                  <a:pt x="434" y="71"/>
                </a:cubicBezTo>
                <a:cubicBezTo>
                  <a:pt x="445" y="78"/>
                  <a:pt x="451" y="87"/>
                  <a:pt x="451" y="96"/>
                </a:cubicBezTo>
                <a:cubicBezTo>
                  <a:pt x="451" y="118"/>
                  <a:pt x="418" y="136"/>
                  <a:pt x="377" y="136"/>
                </a:cubicBezTo>
                <a:cubicBezTo>
                  <a:pt x="337" y="136"/>
                  <a:pt x="303" y="118"/>
                  <a:pt x="303" y="96"/>
                </a:cubicBezTo>
                <a:cubicBezTo>
                  <a:pt x="303" y="87"/>
                  <a:pt x="310" y="78"/>
                  <a:pt x="321" y="71"/>
                </a:cubicBezTo>
                <a:cubicBezTo>
                  <a:pt x="354" y="46"/>
                  <a:pt x="355" y="33"/>
                  <a:pt x="324" y="8"/>
                </a:cubicBezTo>
                <a:cubicBezTo>
                  <a:pt x="322" y="7"/>
                  <a:pt x="319" y="6"/>
                  <a:pt x="317" y="5"/>
                </a:cubicBezTo>
                <a:cubicBezTo>
                  <a:pt x="272" y="2"/>
                  <a:pt x="218" y="0"/>
                  <a:pt x="150" y="0"/>
                </a:cubicBezTo>
                <a:cubicBezTo>
                  <a:pt x="137" y="0"/>
                  <a:pt x="113" y="0"/>
                  <a:pt x="99" y="0"/>
                </a:cubicBezTo>
                <a:cubicBezTo>
                  <a:pt x="93" y="1"/>
                  <a:pt x="89" y="5"/>
                  <a:pt x="89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1"/>
                  <a:pt x="94" y="193"/>
                  <a:pt x="102" y="253"/>
                </a:cubicBezTo>
                <a:cubicBezTo>
                  <a:pt x="103" y="264"/>
                  <a:pt x="91" y="271"/>
                  <a:pt x="82" y="266"/>
                </a:cubicBezTo>
                <a:cubicBezTo>
                  <a:pt x="76" y="262"/>
                  <a:pt x="69" y="255"/>
                  <a:pt x="61" y="244"/>
                </a:cubicBezTo>
                <a:cubicBezTo>
                  <a:pt x="55" y="234"/>
                  <a:pt x="46" y="228"/>
                  <a:pt x="37" y="228"/>
                </a:cubicBezTo>
                <a:cubicBezTo>
                  <a:pt x="17" y="228"/>
                  <a:pt x="0" y="259"/>
                  <a:pt x="0" y="298"/>
                </a:cubicBezTo>
                <a:cubicBezTo>
                  <a:pt x="0" y="337"/>
                  <a:pt x="17" y="368"/>
                  <a:pt x="37" y="368"/>
                </a:cubicBezTo>
                <a:cubicBezTo>
                  <a:pt x="46" y="368"/>
                  <a:pt x="55" y="362"/>
                  <a:pt x="61" y="352"/>
                </a:cubicBezTo>
                <a:cubicBezTo>
                  <a:pt x="80" y="326"/>
                  <a:pt x="92" y="321"/>
                  <a:pt x="108" y="335"/>
                </a:cubicBezTo>
                <a:cubicBezTo>
                  <a:pt x="111" y="338"/>
                  <a:pt x="114" y="342"/>
                  <a:pt x="114" y="346"/>
                </a:cubicBezTo>
                <a:cubicBezTo>
                  <a:pt x="120" y="386"/>
                  <a:pt x="128" y="482"/>
                  <a:pt x="130" y="514"/>
                </a:cubicBezTo>
                <a:cubicBezTo>
                  <a:pt x="131" y="519"/>
                  <a:pt x="135" y="523"/>
                  <a:pt x="141" y="523"/>
                </a:cubicBezTo>
                <a:cubicBezTo>
                  <a:pt x="150" y="523"/>
                  <a:pt x="150" y="523"/>
                  <a:pt x="150" y="523"/>
                </a:cubicBezTo>
                <a:cubicBezTo>
                  <a:pt x="219" y="523"/>
                  <a:pt x="272" y="526"/>
                  <a:pt x="318" y="529"/>
                </a:cubicBezTo>
                <a:cubicBezTo>
                  <a:pt x="324" y="529"/>
                  <a:pt x="330" y="527"/>
                  <a:pt x="333" y="522"/>
                </a:cubicBezTo>
                <a:cubicBezTo>
                  <a:pt x="345" y="507"/>
                  <a:pt x="338" y="495"/>
                  <a:pt x="313" y="476"/>
                </a:cubicBezTo>
                <a:cubicBezTo>
                  <a:pt x="302" y="469"/>
                  <a:pt x="296" y="460"/>
                  <a:pt x="296" y="451"/>
                </a:cubicBezTo>
                <a:cubicBezTo>
                  <a:pt x="296" y="429"/>
                  <a:pt x="329" y="412"/>
                  <a:pt x="369" y="412"/>
                </a:cubicBezTo>
                <a:cubicBezTo>
                  <a:pt x="410" y="412"/>
                  <a:pt x="443" y="429"/>
                  <a:pt x="443" y="451"/>
                </a:cubicBezTo>
                <a:cubicBezTo>
                  <a:pt x="443" y="460"/>
                  <a:pt x="436" y="469"/>
                  <a:pt x="426" y="476"/>
                </a:cubicBezTo>
                <a:cubicBezTo>
                  <a:pt x="393" y="501"/>
                  <a:pt x="391" y="514"/>
                  <a:pt x="421" y="538"/>
                </a:cubicBezTo>
                <a:cubicBezTo>
                  <a:pt x="424" y="539"/>
                  <a:pt x="426" y="540"/>
                  <a:pt x="429" y="541"/>
                </a:cubicBezTo>
                <a:cubicBezTo>
                  <a:pt x="441" y="542"/>
                  <a:pt x="454" y="544"/>
                  <a:pt x="466" y="546"/>
                </a:cubicBezTo>
                <a:cubicBezTo>
                  <a:pt x="499" y="551"/>
                  <a:pt x="574" y="559"/>
                  <a:pt x="602" y="562"/>
                </a:cubicBezTo>
                <a:cubicBezTo>
                  <a:pt x="608" y="562"/>
                  <a:pt x="613" y="558"/>
                  <a:pt x="614" y="552"/>
                </a:cubicBezTo>
                <a:cubicBezTo>
                  <a:pt x="616" y="515"/>
                  <a:pt x="625" y="397"/>
                  <a:pt x="632" y="342"/>
                </a:cubicBezTo>
                <a:cubicBezTo>
                  <a:pt x="633" y="332"/>
                  <a:pt x="642" y="325"/>
                  <a:pt x="652" y="328"/>
                </a:cubicBezTo>
                <a:cubicBezTo>
                  <a:pt x="660" y="330"/>
                  <a:pt x="668" y="338"/>
                  <a:pt x="678" y="352"/>
                </a:cubicBezTo>
                <a:cubicBezTo>
                  <a:pt x="685" y="362"/>
                  <a:pt x="693" y="368"/>
                  <a:pt x="702" y="368"/>
                </a:cubicBezTo>
                <a:cubicBezTo>
                  <a:pt x="723" y="368"/>
                  <a:pt x="739" y="337"/>
                  <a:pt x="739" y="298"/>
                </a:cubicBezTo>
                <a:cubicBezTo>
                  <a:pt x="739" y="259"/>
                  <a:pt x="723" y="228"/>
                  <a:pt x="702" y="2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Content Placeholder 7">
            <a:extLst>
              <a:ext uri="{FF2B5EF4-FFF2-40B4-BE49-F238E27FC236}">
                <a16:creationId xmlns:a16="http://schemas.microsoft.com/office/drawing/2014/main" id="{6E316E68-8AC8-B974-3487-61A5E174FC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28157" y="2126288"/>
            <a:ext cx="811023" cy="81118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62897C6-DE27-9F65-AC0F-27E1D768BE67}"/>
              </a:ext>
            </a:extLst>
          </p:cNvPr>
          <p:cNvGrpSpPr>
            <a:grpSpLocks/>
          </p:cNvGrpSpPr>
          <p:nvPr/>
        </p:nvGrpSpPr>
        <p:grpSpPr bwMode="auto">
          <a:xfrm>
            <a:off x="7561792" y="3650515"/>
            <a:ext cx="648993" cy="1741245"/>
            <a:chOff x="6902450" y="3902075"/>
            <a:chExt cx="300038" cy="1295401"/>
          </a:xfrm>
        </p:grpSpPr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4EF5451F-7250-68A6-F88F-7D05EA6E3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2450" y="3902075"/>
              <a:ext cx="209550" cy="209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423E5F9-0283-0F79-B1FE-A81A7A690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4027488"/>
              <a:ext cx="193675" cy="1169988"/>
            </a:xfrm>
            <a:custGeom>
              <a:avLst/>
              <a:gdLst>
                <a:gd name="T0" fmla="*/ 0 w 122"/>
                <a:gd name="T1" fmla="*/ 0 h 737"/>
                <a:gd name="T2" fmla="*/ 0 w 122"/>
                <a:gd name="T3" fmla="*/ 900113 h 737"/>
                <a:gd name="T4" fmla="*/ 193675 w 122"/>
                <a:gd name="T5" fmla="*/ 900113 h 737"/>
                <a:gd name="T6" fmla="*/ 193675 w 122"/>
                <a:gd name="T7" fmla="*/ 1169988 h 7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737">
                  <a:moveTo>
                    <a:pt x="0" y="0"/>
                  </a:moveTo>
                  <a:lnTo>
                    <a:pt x="0" y="567"/>
                  </a:lnTo>
                  <a:lnTo>
                    <a:pt x="122" y="567"/>
                  </a:lnTo>
                  <a:lnTo>
                    <a:pt x="122" y="737"/>
                  </a:lnTo>
                </a:path>
              </a:pathLst>
            </a:custGeom>
            <a:noFill/>
            <a:ln w="222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C021A0-0A61-4C79-4741-0CEC7702AF24}"/>
              </a:ext>
            </a:extLst>
          </p:cNvPr>
          <p:cNvGrpSpPr>
            <a:grpSpLocks/>
          </p:cNvGrpSpPr>
          <p:nvPr/>
        </p:nvGrpSpPr>
        <p:grpSpPr bwMode="auto">
          <a:xfrm>
            <a:off x="5506993" y="4091111"/>
            <a:ext cx="420562" cy="1169987"/>
            <a:chOff x="4940300" y="4313238"/>
            <a:chExt cx="263525" cy="884237"/>
          </a:xfrm>
        </p:grpSpPr>
        <p:sp>
          <p:nvSpPr>
            <p:cNvPr id="33" name="Oval 19">
              <a:extLst>
                <a:ext uri="{FF2B5EF4-FFF2-40B4-BE49-F238E27FC236}">
                  <a16:creationId xmlns:a16="http://schemas.microsoft.com/office/drawing/2014/main" id="{F03153BE-1E48-DE28-C6F2-E441B0EAF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275" y="4313238"/>
              <a:ext cx="209550" cy="2063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0F68BE76-00D4-ECDB-1180-180B64DF3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0" y="4416425"/>
              <a:ext cx="160338" cy="781050"/>
            </a:xfrm>
            <a:custGeom>
              <a:avLst/>
              <a:gdLst>
                <a:gd name="T0" fmla="*/ 101 w 101"/>
                <a:gd name="T1" fmla="*/ 0 h 492"/>
                <a:gd name="T2" fmla="*/ 101 w 101"/>
                <a:gd name="T3" fmla="*/ 314 h 492"/>
                <a:gd name="T4" fmla="*/ 0 w 101"/>
                <a:gd name="T5" fmla="*/ 314 h 492"/>
                <a:gd name="T6" fmla="*/ 0 w 101"/>
                <a:gd name="T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492">
                  <a:moveTo>
                    <a:pt x="101" y="0"/>
                  </a:moveTo>
                  <a:lnTo>
                    <a:pt x="101" y="314"/>
                  </a:lnTo>
                  <a:lnTo>
                    <a:pt x="0" y="314"/>
                  </a:lnTo>
                  <a:lnTo>
                    <a:pt x="0" y="492"/>
                  </a:lnTo>
                </a:path>
              </a:pathLst>
            </a:custGeom>
            <a:noFill/>
            <a:ln w="22225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A2DB9B-AC52-C818-1ABC-10321D15D9F2}"/>
              </a:ext>
            </a:extLst>
          </p:cNvPr>
          <p:cNvGrpSpPr>
            <a:grpSpLocks/>
          </p:cNvGrpSpPr>
          <p:nvPr/>
        </p:nvGrpSpPr>
        <p:grpSpPr bwMode="auto">
          <a:xfrm>
            <a:off x="3064105" y="3778269"/>
            <a:ext cx="884130" cy="1356796"/>
            <a:chOff x="2625725" y="3986213"/>
            <a:chExt cx="582613" cy="1211262"/>
          </a:xfrm>
        </p:grpSpPr>
        <p:sp>
          <p:nvSpPr>
            <p:cNvPr id="36" name="Oval 18">
              <a:extLst>
                <a:ext uri="{FF2B5EF4-FFF2-40B4-BE49-F238E27FC236}">
                  <a16:creationId xmlns:a16="http://schemas.microsoft.com/office/drawing/2014/main" id="{3C962C8B-6A96-179A-19C4-BF13CD942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788" y="3986213"/>
              <a:ext cx="209550" cy="209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C570AC82-4ADB-72D6-19A0-5C6488264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725" y="4092575"/>
              <a:ext cx="476250" cy="1104900"/>
            </a:xfrm>
            <a:custGeom>
              <a:avLst/>
              <a:gdLst>
                <a:gd name="T0" fmla="*/ 476250 w 300"/>
                <a:gd name="T1" fmla="*/ 0 h 696"/>
                <a:gd name="T2" fmla="*/ 476250 w 300"/>
                <a:gd name="T3" fmla="*/ 792163 h 696"/>
                <a:gd name="T4" fmla="*/ 0 w 300"/>
                <a:gd name="T5" fmla="*/ 792163 h 696"/>
                <a:gd name="T6" fmla="*/ 0 w 300"/>
                <a:gd name="T7" fmla="*/ 1104900 h 6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0" h="696">
                  <a:moveTo>
                    <a:pt x="300" y="0"/>
                  </a:moveTo>
                  <a:lnTo>
                    <a:pt x="300" y="499"/>
                  </a:lnTo>
                  <a:lnTo>
                    <a:pt x="0" y="499"/>
                  </a:lnTo>
                  <a:lnTo>
                    <a:pt x="0" y="696"/>
                  </a:lnTo>
                </a:path>
              </a:pathLst>
            </a:custGeom>
            <a:noFill/>
            <a:ln w="2222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F21750-BA42-417C-A8EF-1BA6981D25F0}"/>
              </a:ext>
            </a:extLst>
          </p:cNvPr>
          <p:cNvGrpSpPr>
            <a:grpSpLocks/>
          </p:cNvGrpSpPr>
          <p:nvPr/>
        </p:nvGrpSpPr>
        <p:grpSpPr bwMode="auto">
          <a:xfrm>
            <a:off x="1718230" y="5304070"/>
            <a:ext cx="1782762" cy="507957"/>
            <a:chOff x="1799223" y="5340350"/>
            <a:chExt cx="1781398" cy="507712"/>
          </a:xfrm>
        </p:grpSpPr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id="{82A001A6-390A-B18D-C0F4-C0B31F7C1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550" y="5340350"/>
              <a:ext cx="1571343" cy="21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Shared Resources</a:t>
              </a:r>
              <a:endPara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86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27">
              <a:extLst>
                <a:ext uri="{FF2B5EF4-FFF2-40B4-BE49-F238E27FC236}">
                  <a16:creationId xmlns:a16="http://schemas.microsoft.com/office/drawing/2014/main" id="{224DB0B0-911F-7F91-745D-1F9406815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223" y="5601960"/>
              <a:ext cx="1781398" cy="24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BU Shared Services</a:t>
              </a:r>
              <a:endPara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4DC649-C608-935C-D519-146B91D109D1}"/>
              </a:ext>
            </a:extLst>
          </p:cNvPr>
          <p:cNvGrpSpPr>
            <a:grpSpLocks/>
          </p:cNvGrpSpPr>
          <p:nvPr/>
        </p:nvGrpSpPr>
        <p:grpSpPr bwMode="auto">
          <a:xfrm>
            <a:off x="3981207" y="5411792"/>
            <a:ext cx="3677184" cy="1252777"/>
            <a:chOff x="4059823" y="5340350"/>
            <a:chExt cx="1781398" cy="1252174"/>
          </a:xfrm>
        </p:grpSpPr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8D994C1E-CD3C-7E76-A89C-1031468AF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108" y="5340350"/>
              <a:ext cx="1222156" cy="21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9808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Core Facilities</a:t>
              </a:r>
              <a:endPara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980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extBox 28">
              <a:extLst>
                <a:ext uri="{FF2B5EF4-FFF2-40B4-BE49-F238E27FC236}">
                  <a16:creationId xmlns:a16="http://schemas.microsoft.com/office/drawing/2014/main" id="{3AE0267D-7988-2C86-F697-963EBDA2B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823" y="5601960"/>
              <a:ext cx="1781398" cy="99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Arial" panose="020B0604020202020204" pitchFamily="34" charset="0"/>
                </a:rPr>
                <a:t>BMC Clinical Data Warehouse (CDW) for Research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Arial" panose="020B0604020202020204" pitchFamily="34" charset="0"/>
                </a:rPr>
                <a:t>Laboratory and Biorepository Research Services Core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Arial" panose="020B0604020202020204" pitchFamily="34" charset="0"/>
                </a:rPr>
                <a:t>Radiology Core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CF5696A-BE51-E0C8-6A3E-CED4E0349AAB}"/>
              </a:ext>
            </a:extLst>
          </p:cNvPr>
          <p:cNvGrpSpPr>
            <a:grpSpLocks/>
          </p:cNvGrpSpPr>
          <p:nvPr/>
        </p:nvGrpSpPr>
        <p:grpSpPr bwMode="auto">
          <a:xfrm>
            <a:off x="7844003" y="5527040"/>
            <a:ext cx="3345468" cy="531211"/>
            <a:chOff x="6527800" y="5340350"/>
            <a:chExt cx="3342911" cy="530955"/>
          </a:xfrm>
        </p:grpSpPr>
        <p:sp>
          <p:nvSpPr>
            <p:cNvPr id="48" name="Rectangle 15">
              <a:extLst>
                <a:ext uri="{FF2B5EF4-FFF2-40B4-BE49-F238E27FC236}">
                  <a16:creationId xmlns:a16="http://schemas.microsoft.com/office/drawing/2014/main" id="{84F002D9-DAF6-CB1D-9613-1F56D8EB8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5340350"/>
              <a:ext cx="3342911" cy="21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5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Sponsored Programs Support Services</a:t>
              </a:r>
              <a:endPara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55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TextBox 29">
              <a:extLst>
                <a:ext uri="{FF2B5EF4-FFF2-40B4-BE49-F238E27FC236}">
                  <a16:creationId xmlns:a16="http://schemas.microsoft.com/office/drawing/2014/main" id="{70502CBF-BD75-AC47-550E-FDD2F2DDA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0209" y="5625202"/>
              <a:ext cx="1781398" cy="24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3FCE-8238-16A4-2005-E466235B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54" y="85253"/>
            <a:ext cx="11290018" cy="616422"/>
          </a:xfrm>
        </p:spPr>
        <p:txBody>
          <a:bodyPr/>
          <a:lstStyle/>
          <a:p>
            <a:r>
              <a:rPr lang="en-US" altLang="ru-RU" sz="2000" b="1" dirty="0">
                <a:solidFill>
                  <a:schemeClr val="accent2"/>
                </a:solidFill>
                <a:latin typeface="+mj-lt"/>
              </a:rPr>
              <a:t>Sponsored Programs Support Services</a:t>
            </a:r>
            <a:endParaRPr lang="ru-RU" altLang="ru-RU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0B056-2721-3558-FED1-65966C3F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9F9F485-8708-CF2C-C0B7-74FB9750E08B}"/>
              </a:ext>
            </a:extLst>
          </p:cNvPr>
          <p:cNvSpPr>
            <a:spLocks/>
          </p:cNvSpPr>
          <p:nvPr/>
        </p:nvSpPr>
        <p:spPr bwMode="auto">
          <a:xfrm>
            <a:off x="3457575" y="792163"/>
            <a:ext cx="2905125" cy="2595562"/>
          </a:xfrm>
          <a:custGeom>
            <a:avLst/>
            <a:gdLst>
              <a:gd name="T0" fmla="*/ 2893702 w 763"/>
              <a:gd name="T1" fmla="*/ 823262 h 681"/>
              <a:gd name="T2" fmla="*/ 2821360 w 763"/>
              <a:gd name="T3" fmla="*/ 750846 h 681"/>
              <a:gd name="T4" fmla="*/ 2741402 w 763"/>
              <a:gd name="T5" fmla="*/ 796582 h 681"/>
              <a:gd name="T6" fmla="*/ 2592910 w 763"/>
              <a:gd name="T7" fmla="*/ 747034 h 681"/>
              <a:gd name="T8" fmla="*/ 2592910 w 763"/>
              <a:gd name="T9" fmla="*/ 0 h 681"/>
              <a:gd name="T10" fmla="*/ 2330192 w 763"/>
              <a:gd name="T11" fmla="*/ 0 h 681"/>
              <a:gd name="T12" fmla="*/ 2246427 w 763"/>
              <a:gd name="T13" fmla="*/ 404008 h 681"/>
              <a:gd name="T14" fmla="*/ 1861869 w 763"/>
              <a:gd name="T15" fmla="*/ 506916 h 681"/>
              <a:gd name="T16" fmla="*/ 1587729 w 763"/>
              <a:gd name="T17" fmla="*/ 202004 h 681"/>
              <a:gd name="T18" fmla="*/ 1054678 w 763"/>
              <a:gd name="T19" fmla="*/ 510728 h 681"/>
              <a:gd name="T20" fmla="*/ 1180326 w 763"/>
              <a:gd name="T21" fmla="*/ 899490 h 681"/>
              <a:gd name="T22" fmla="*/ 898571 w 763"/>
              <a:gd name="T23" fmla="*/ 1181534 h 681"/>
              <a:gd name="T24" fmla="*/ 510205 w 763"/>
              <a:gd name="T25" fmla="*/ 1055758 h 681"/>
              <a:gd name="T26" fmla="*/ 201798 w 763"/>
              <a:gd name="T27" fmla="*/ 1589354 h 681"/>
              <a:gd name="T28" fmla="*/ 506398 w 763"/>
              <a:gd name="T29" fmla="*/ 1863774 h 681"/>
              <a:gd name="T30" fmla="*/ 403595 w 763"/>
              <a:gd name="T31" fmla="*/ 2248726 h 681"/>
              <a:gd name="T32" fmla="*/ 0 w 763"/>
              <a:gd name="T33" fmla="*/ 2332576 h 681"/>
              <a:gd name="T34" fmla="*/ 0 w 763"/>
              <a:gd name="T35" fmla="*/ 2595563 h 681"/>
              <a:gd name="T36" fmla="*/ 719618 w 763"/>
              <a:gd name="T37" fmla="*/ 2595563 h 681"/>
              <a:gd name="T38" fmla="*/ 658698 w 763"/>
              <a:gd name="T39" fmla="*/ 2443107 h 681"/>
              <a:gd name="T40" fmla="*/ 791961 w 763"/>
              <a:gd name="T41" fmla="*/ 2298274 h 681"/>
              <a:gd name="T42" fmla="*/ 887148 w 763"/>
              <a:gd name="T43" fmla="*/ 2283028 h 681"/>
              <a:gd name="T44" fmla="*/ 887148 w 763"/>
              <a:gd name="T45" fmla="*/ 2283028 h 681"/>
              <a:gd name="T46" fmla="*/ 982336 w 763"/>
              <a:gd name="T47" fmla="*/ 2298274 h 681"/>
              <a:gd name="T48" fmla="*/ 1111791 w 763"/>
              <a:gd name="T49" fmla="*/ 2443107 h 681"/>
              <a:gd name="T50" fmla="*/ 1050871 w 763"/>
              <a:gd name="T51" fmla="*/ 2595563 h 681"/>
              <a:gd name="T52" fmla="*/ 1443044 w 763"/>
              <a:gd name="T53" fmla="*/ 2595563 h 681"/>
              <a:gd name="T54" fmla="*/ 2592910 w 763"/>
              <a:gd name="T55" fmla="*/ 1444520 h 681"/>
              <a:gd name="T56" fmla="*/ 2592910 w 763"/>
              <a:gd name="T57" fmla="*/ 1025266 h 681"/>
              <a:gd name="T58" fmla="*/ 2741402 w 763"/>
              <a:gd name="T59" fmla="*/ 975718 h 681"/>
              <a:gd name="T60" fmla="*/ 2821360 w 763"/>
              <a:gd name="T61" fmla="*/ 1025266 h 681"/>
              <a:gd name="T62" fmla="*/ 2893702 w 763"/>
              <a:gd name="T63" fmla="*/ 952850 h 681"/>
              <a:gd name="T64" fmla="*/ 2905125 w 763"/>
              <a:gd name="T65" fmla="*/ 888056 h 681"/>
              <a:gd name="T66" fmla="*/ 2893702 w 763"/>
              <a:gd name="T67" fmla="*/ 823262 h 6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63" h="681">
                <a:moveTo>
                  <a:pt x="760" y="216"/>
                </a:moveTo>
                <a:cubicBezTo>
                  <a:pt x="757" y="207"/>
                  <a:pt x="751" y="198"/>
                  <a:pt x="741" y="197"/>
                </a:cubicBezTo>
                <a:cubicBezTo>
                  <a:pt x="733" y="195"/>
                  <a:pt x="725" y="202"/>
                  <a:pt x="720" y="209"/>
                </a:cubicBezTo>
                <a:cubicBezTo>
                  <a:pt x="708" y="226"/>
                  <a:pt x="681" y="217"/>
                  <a:pt x="681" y="196"/>
                </a:cubicBezTo>
                <a:cubicBezTo>
                  <a:pt x="681" y="0"/>
                  <a:pt x="681" y="0"/>
                  <a:pt x="681" y="0"/>
                </a:cubicBezTo>
                <a:cubicBezTo>
                  <a:pt x="612" y="0"/>
                  <a:pt x="612" y="0"/>
                  <a:pt x="612" y="0"/>
                </a:cubicBezTo>
                <a:cubicBezTo>
                  <a:pt x="590" y="106"/>
                  <a:pt x="590" y="106"/>
                  <a:pt x="590" y="106"/>
                </a:cubicBezTo>
                <a:cubicBezTo>
                  <a:pt x="555" y="112"/>
                  <a:pt x="521" y="121"/>
                  <a:pt x="489" y="133"/>
                </a:cubicBezTo>
                <a:cubicBezTo>
                  <a:pt x="417" y="53"/>
                  <a:pt x="417" y="53"/>
                  <a:pt x="417" y="53"/>
                </a:cubicBezTo>
                <a:cubicBezTo>
                  <a:pt x="277" y="134"/>
                  <a:pt x="277" y="134"/>
                  <a:pt x="277" y="134"/>
                </a:cubicBezTo>
                <a:cubicBezTo>
                  <a:pt x="310" y="236"/>
                  <a:pt x="310" y="236"/>
                  <a:pt x="310" y="236"/>
                </a:cubicBezTo>
                <a:cubicBezTo>
                  <a:pt x="283" y="259"/>
                  <a:pt x="259" y="283"/>
                  <a:pt x="236" y="310"/>
                </a:cubicBezTo>
                <a:cubicBezTo>
                  <a:pt x="134" y="277"/>
                  <a:pt x="134" y="277"/>
                  <a:pt x="134" y="277"/>
                </a:cubicBezTo>
                <a:cubicBezTo>
                  <a:pt x="53" y="417"/>
                  <a:pt x="53" y="417"/>
                  <a:pt x="53" y="417"/>
                </a:cubicBezTo>
                <a:cubicBezTo>
                  <a:pt x="133" y="489"/>
                  <a:pt x="133" y="489"/>
                  <a:pt x="133" y="489"/>
                </a:cubicBezTo>
                <a:cubicBezTo>
                  <a:pt x="121" y="521"/>
                  <a:pt x="112" y="555"/>
                  <a:pt x="106" y="590"/>
                </a:cubicBezTo>
                <a:cubicBezTo>
                  <a:pt x="0" y="612"/>
                  <a:pt x="0" y="612"/>
                  <a:pt x="0" y="612"/>
                </a:cubicBezTo>
                <a:cubicBezTo>
                  <a:pt x="0" y="681"/>
                  <a:pt x="0" y="681"/>
                  <a:pt x="0" y="681"/>
                </a:cubicBezTo>
                <a:cubicBezTo>
                  <a:pt x="189" y="681"/>
                  <a:pt x="189" y="681"/>
                  <a:pt x="189" y="681"/>
                </a:cubicBezTo>
                <a:cubicBezTo>
                  <a:pt x="177" y="670"/>
                  <a:pt x="171" y="655"/>
                  <a:pt x="173" y="641"/>
                </a:cubicBezTo>
                <a:cubicBezTo>
                  <a:pt x="176" y="624"/>
                  <a:pt x="189" y="610"/>
                  <a:pt x="208" y="603"/>
                </a:cubicBezTo>
                <a:cubicBezTo>
                  <a:pt x="215" y="601"/>
                  <a:pt x="224" y="599"/>
                  <a:pt x="233" y="599"/>
                </a:cubicBezTo>
                <a:cubicBezTo>
                  <a:pt x="233" y="599"/>
                  <a:pt x="233" y="599"/>
                  <a:pt x="233" y="599"/>
                </a:cubicBezTo>
                <a:cubicBezTo>
                  <a:pt x="242" y="599"/>
                  <a:pt x="250" y="601"/>
                  <a:pt x="258" y="603"/>
                </a:cubicBezTo>
                <a:cubicBezTo>
                  <a:pt x="277" y="610"/>
                  <a:pt x="290" y="624"/>
                  <a:pt x="292" y="641"/>
                </a:cubicBezTo>
                <a:cubicBezTo>
                  <a:pt x="295" y="655"/>
                  <a:pt x="289" y="670"/>
                  <a:pt x="276" y="681"/>
                </a:cubicBezTo>
                <a:cubicBezTo>
                  <a:pt x="379" y="681"/>
                  <a:pt x="379" y="681"/>
                  <a:pt x="379" y="681"/>
                </a:cubicBezTo>
                <a:cubicBezTo>
                  <a:pt x="386" y="517"/>
                  <a:pt x="517" y="386"/>
                  <a:pt x="681" y="379"/>
                </a:cubicBezTo>
                <a:cubicBezTo>
                  <a:pt x="681" y="269"/>
                  <a:pt x="681" y="269"/>
                  <a:pt x="681" y="269"/>
                </a:cubicBezTo>
                <a:cubicBezTo>
                  <a:pt x="681" y="249"/>
                  <a:pt x="708" y="240"/>
                  <a:pt x="720" y="256"/>
                </a:cubicBezTo>
                <a:cubicBezTo>
                  <a:pt x="725" y="263"/>
                  <a:pt x="733" y="270"/>
                  <a:pt x="741" y="269"/>
                </a:cubicBezTo>
                <a:cubicBezTo>
                  <a:pt x="751" y="267"/>
                  <a:pt x="757" y="258"/>
                  <a:pt x="760" y="250"/>
                </a:cubicBezTo>
                <a:cubicBezTo>
                  <a:pt x="762" y="245"/>
                  <a:pt x="763" y="239"/>
                  <a:pt x="763" y="233"/>
                </a:cubicBezTo>
                <a:cubicBezTo>
                  <a:pt x="763" y="227"/>
                  <a:pt x="762" y="221"/>
                  <a:pt x="760" y="2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B9C1318-EC55-2FE4-DF75-158E4FBAA39A}"/>
              </a:ext>
            </a:extLst>
          </p:cNvPr>
          <p:cNvSpPr>
            <a:spLocks/>
          </p:cNvSpPr>
          <p:nvPr/>
        </p:nvSpPr>
        <p:spPr bwMode="auto">
          <a:xfrm>
            <a:off x="3457575" y="3165475"/>
            <a:ext cx="2592388" cy="2908300"/>
          </a:xfrm>
          <a:custGeom>
            <a:avLst/>
            <a:gdLst>
              <a:gd name="T0" fmla="*/ 216 w 681"/>
              <a:gd name="T1" fmla="*/ 3 h 763"/>
              <a:gd name="T2" fmla="*/ 197 w 681"/>
              <a:gd name="T3" fmla="*/ 22 h 763"/>
              <a:gd name="T4" fmla="*/ 209 w 681"/>
              <a:gd name="T5" fmla="*/ 43 h 763"/>
              <a:gd name="T6" fmla="*/ 196 w 681"/>
              <a:gd name="T7" fmla="*/ 82 h 763"/>
              <a:gd name="T8" fmla="*/ 0 w 681"/>
              <a:gd name="T9" fmla="*/ 82 h 763"/>
              <a:gd name="T10" fmla="*/ 0 w 681"/>
              <a:gd name="T11" fmla="*/ 151 h 763"/>
              <a:gd name="T12" fmla="*/ 106 w 681"/>
              <a:gd name="T13" fmla="*/ 173 h 763"/>
              <a:gd name="T14" fmla="*/ 133 w 681"/>
              <a:gd name="T15" fmla="*/ 274 h 763"/>
              <a:gd name="T16" fmla="*/ 53 w 681"/>
              <a:gd name="T17" fmla="*/ 346 h 763"/>
              <a:gd name="T18" fmla="*/ 134 w 681"/>
              <a:gd name="T19" fmla="*/ 486 h 763"/>
              <a:gd name="T20" fmla="*/ 236 w 681"/>
              <a:gd name="T21" fmla="*/ 453 h 763"/>
              <a:gd name="T22" fmla="*/ 310 w 681"/>
              <a:gd name="T23" fmla="*/ 527 h 763"/>
              <a:gd name="T24" fmla="*/ 277 w 681"/>
              <a:gd name="T25" fmla="*/ 629 h 763"/>
              <a:gd name="T26" fmla="*/ 417 w 681"/>
              <a:gd name="T27" fmla="*/ 710 h 763"/>
              <a:gd name="T28" fmla="*/ 489 w 681"/>
              <a:gd name="T29" fmla="*/ 630 h 763"/>
              <a:gd name="T30" fmla="*/ 590 w 681"/>
              <a:gd name="T31" fmla="*/ 657 h 763"/>
              <a:gd name="T32" fmla="*/ 612 w 681"/>
              <a:gd name="T33" fmla="*/ 763 h 763"/>
              <a:gd name="T34" fmla="*/ 681 w 681"/>
              <a:gd name="T35" fmla="*/ 763 h 763"/>
              <a:gd name="T36" fmla="*/ 681 w 681"/>
              <a:gd name="T37" fmla="*/ 574 h 763"/>
              <a:gd name="T38" fmla="*/ 641 w 681"/>
              <a:gd name="T39" fmla="*/ 590 h 763"/>
              <a:gd name="T40" fmla="*/ 603 w 681"/>
              <a:gd name="T41" fmla="*/ 555 h 763"/>
              <a:gd name="T42" fmla="*/ 599 w 681"/>
              <a:gd name="T43" fmla="*/ 530 h 763"/>
              <a:gd name="T44" fmla="*/ 599 w 681"/>
              <a:gd name="T45" fmla="*/ 530 h 763"/>
              <a:gd name="T46" fmla="*/ 603 w 681"/>
              <a:gd name="T47" fmla="*/ 505 h 763"/>
              <a:gd name="T48" fmla="*/ 641 w 681"/>
              <a:gd name="T49" fmla="*/ 471 h 763"/>
              <a:gd name="T50" fmla="*/ 681 w 681"/>
              <a:gd name="T51" fmla="*/ 487 h 763"/>
              <a:gd name="T52" fmla="*/ 681 w 681"/>
              <a:gd name="T53" fmla="*/ 384 h 763"/>
              <a:gd name="T54" fmla="*/ 379 w 681"/>
              <a:gd name="T55" fmla="*/ 82 h 763"/>
              <a:gd name="T56" fmla="*/ 269 w 681"/>
              <a:gd name="T57" fmla="*/ 82 h 763"/>
              <a:gd name="T58" fmla="*/ 256 w 681"/>
              <a:gd name="T59" fmla="*/ 43 h 763"/>
              <a:gd name="T60" fmla="*/ 269 w 681"/>
              <a:gd name="T61" fmla="*/ 22 h 763"/>
              <a:gd name="T62" fmla="*/ 250 w 681"/>
              <a:gd name="T63" fmla="*/ 3 h 763"/>
              <a:gd name="T64" fmla="*/ 233 w 681"/>
              <a:gd name="T65" fmla="*/ 0 h 763"/>
              <a:gd name="T66" fmla="*/ 216 w 681"/>
              <a:gd name="T67" fmla="*/ 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1" h="763">
                <a:moveTo>
                  <a:pt x="216" y="3"/>
                </a:moveTo>
                <a:cubicBezTo>
                  <a:pt x="207" y="6"/>
                  <a:pt x="198" y="12"/>
                  <a:pt x="197" y="22"/>
                </a:cubicBezTo>
                <a:cubicBezTo>
                  <a:pt x="195" y="30"/>
                  <a:pt x="202" y="38"/>
                  <a:pt x="209" y="43"/>
                </a:cubicBezTo>
                <a:cubicBezTo>
                  <a:pt x="226" y="55"/>
                  <a:pt x="217" y="82"/>
                  <a:pt x="196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151"/>
                  <a:pt x="0" y="151"/>
                  <a:pt x="0" y="151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12" y="208"/>
                  <a:pt x="121" y="242"/>
                  <a:pt x="133" y="274"/>
                </a:cubicBezTo>
                <a:cubicBezTo>
                  <a:pt x="53" y="346"/>
                  <a:pt x="53" y="346"/>
                  <a:pt x="53" y="346"/>
                </a:cubicBezTo>
                <a:cubicBezTo>
                  <a:pt x="134" y="486"/>
                  <a:pt x="134" y="486"/>
                  <a:pt x="134" y="486"/>
                </a:cubicBezTo>
                <a:cubicBezTo>
                  <a:pt x="236" y="453"/>
                  <a:pt x="236" y="453"/>
                  <a:pt x="236" y="453"/>
                </a:cubicBezTo>
                <a:cubicBezTo>
                  <a:pt x="259" y="480"/>
                  <a:pt x="283" y="504"/>
                  <a:pt x="310" y="527"/>
                </a:cubicBezTo>
                <a:cubicBezTo>
                  <a:pt x="277" y="629"/>
                  <a:pt x="277" y="629"/>
                  <a:pt x="277" y="629"/>
                </a:cubicBezTo>
                <a:cubicBezTo>
                  <a:pt x="417" y="710"/>
                  <a:pt x="417" y="710"/>
                  <a:pt x="417" y="710"/>
                </a:cubicBezTo>
                <a:cubicBezTo>
                  <a:pt x="489" y="630"/>
                  <a:pt x="489" y="630"/>
                  <a:pt x="489" y="630"/>
                </a:cubicBezTo>
                <a:cubicBezTo>
                  <a:pt x="521" y="642"/>
                  <a:pt x="555" y="651"/>
                  <a:pt x="590" y="657"/>
                </a:cubicBezTo>
                <a:cubicBezTo>
                  <a:pt x="612" y="763"/>
                  <a:pt x="612" y="763"/>
                  <a:pt x="612" y="763"/>
                </a:cubicBezTo>
                <a:cubicBezTo>
                  <a:pt x="681" y="763"/>
                  <a:pt x="681" y="763"/>
                  <a:pt x="681" y="763"/>
                </a:cubicBezTo>
                <a:cubicBezTo>
                  <a:pt x="681" y="574"/>
                  <a:pt x="681" y="574"/>
                  <a:pt x="681" y="574"/>
                </a:cubicBezTo>
                <a:cubicBezTo>
                  <a:pt x="670" y="586"/>
                  <a:pt x="655" y="592"/>
                  <a:pt x="641" y="590"/>
                </a:cubicBezTo>
                <a:cubicBezTo>
                  <a:pt x="624" y="587"/>
                  <a:pt x="610" y="574"/>
                  <a:pt x="603" y="555"/>
                </a:cubicBezTo>
                <a:cubicBezTo>
                  <a:pt x="601" y="548"/>
                  <a:pt x="599" y="539"/>
                  <a:pt x="599" y="530"/>
                </a:cubicBezTo>
                <a:cubicBezTo>
                  <a:pt x="599" y="530"/>
                  <a:pt x="599" y="530"/>
                  <a:pt x="599" y="530"/>
                </a:cubicBezTo>
                <a:cubicBezTo>
                  <a:pt x="599" y="521"/>
                  <a:pt x="601" y="513"/>
                  <a:pt x="603" y="505"/>
                </a:cubicBezTo>
                <a:cubicBezTo>
                  <a:pt x="610" y="486"/>
                  <a:pt x="624" y="473"/>
                  <a:pt x="641" y="471"/>
                </a:cubicBezTo>
                <a:cubicBezTo>
                  <a:pt x="655" y="468"/>
                  <a:pt x="670" y="474"/>
                  <a:pt x="681" y="487"/>
                </a:cubicBezTo>
                <a:cubicBezTo>
                  <a:pt x="681" y="384"/>
                  <a:pt x="681" y="384"/>
                  <a:pt x="681" y="384"/>
                </a:cubicBezTo>
                <a:cubicBezTo>
                  <a:pt x="517" y="377"/>
                  <a:pt x="386" y="246"/>
                  <a:pt x="379" y="82"/>
                </a:cubicBezTo>
                <a:cubicBezTo>
                  <a:pt x="269" y="82"/>
                  <a:pt x="269" y="82"/>
                  <a:pt x="269" y="82"/>
                </a:cubicBezTo>
                <a:cubicBezTo>
                  <a:pt x="249" y="82"/>
                  <a:pt x="240" y="55"/>
                  <a:pt x="256" y="43"/>
                </a:cubicBezTo>
                <a:cubicBezTo>
                  <a:pt x="263" y="38"/>
                  <a:pt x="270" y="30"/>
                  <a:pt x="269" y="22"/>
                </a:cubicBezTo>
                <a:cubicBezTo>
                  <a:pt x="267" y="12"/>
                  <a:pt x="258" y="6"/>
                  <a:pt x="250" y="3"/>
                </a:cubicBezTo>
                <a:cubicBezTo>
                  <a:pt x="245" y="1"/>
                  <a:pt x="239" y="0"/>
                  <a:pt x="233" y="0"/>
                </a:cubicBezTo>
                <a:cubicBezTo>
                  <a:pt x="227" y="0"/>
                  <a:pt x="221" y="1"/>
                  <a:pt x="216" y="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6DFC4DF-0DDF-A50D-A26C-4C10023FC6E7}"/>
              </a:ext>
            </a:extLst>
          </p:cNvPr>
          <p:cNvSpPr>
            <a:spLocks/>
          </p:cNvSpPr>
          <p:nvPr/>
        </p:nvSpPr>
        <p:spPr bwMode="auto">
          <a:xfrm>
            <a:off x="5829300" y="3478213"/>
            <a:ext cx="2905125" cy="2595562"/>
          </a:xfrm>
          <a:custGeom>
            <a:avLst/>
            <a:gdLst>
              <a:gd name="T0" fmla="*/ 11423 w 763"/>
              <a:gd name="T1" fmla="*/ 1772301 h 681"/>
              <a:gd name="T2" fmla="*/ 83765 w 763"/>
              <a:gd name="T3" fmla="*/ 1844717 h 681"/>
              <a:gd name="T4" fmla="*/ 163723 w 763"/>
              <a:gd name="T5" fmla="*/ 1798981 h 681"/>
              <a:gd name="T6" fmla="*/ 312215 w 763"/>
              <a:gd name="T7" fmla="*/ 1848529 h 681"/>
              <a:gd name="T8" fmla="*/ 312215 w 763"/>
              <a:gd name="T9" fmla="*/ 2595563 h 681"/>
              <a:gd name="T10" fmla="*/ 574933 w 763"/>
              <a:gd name="T11" fmla="*/ 2595563 h 681"/>
              <a:gd name="T12" fmla="*/ 658698 w 763"/>
              <a:gd name="T13" fmla="*/ 2191555 h 681"/>
              <a:gd name="T14" fmla="*/ 1043256 w 763"/>
              <a:gd name="T15" fmla="*/ 2088647 h 681"/>
              <a:gd name="T16" fmla="*/ 1317396 w 763"/>
              <a:gd name="T17" fmla="*/ 2393559 h 681"/>
              <a:gd name="T18" fmla="*/ 1850447 w 763"/>
              <a:gd name="T19" fmla="*/ 2084835 h 681"/>
              <a:gd name="T20" fmla="*/ 1724799 w 763"/>
              <a:gd name="T21" fmla="*/ 1696073 h 681"/>
              <a:gd name="T22" fmla="*/ 2006554 w 763"/>
              <a:gd name="T23" fmla="*/ 1414029 h 681"/>
              <a:gd name="T24" fmla="*/ 2394920 w 763"/>
              <a:gd name="T25" fmla="*/ 1539805 h 681"/>
              <a:gd name="T26" fmla="*/ 2703327 w 763"/>
              <a:gd name="T27" fmla="*/ 1006209 h 681"/>
              <a:gd name="T28" fmla="*/ 2398727 w 763"/>
              <a:gd name="T29" fmla="*/ 731789 h 681"/>
              <a:gd name="T30" fmla="*/ 2501530 w 763"/>
              <a:gd name="T31" fmla="*/ 346837 h 681"/>
              <a:gd name="T32" fmla="*/ 2905125 w 763"/>
              <a:gd name="T33" fmla="*/ 262987 h 681"/>
              <a:gd name="T34" fmla="*/ 2905125 w 763"/>
              <a:gd name="T35" fmla="*/ 0 h 681"/>
              <a:gd name="T36" fmla="*/ 2185507 w 763"/>
              <a:gd name="T37" fmla="*/ 0 h 681"/>
              <a:gd name="T38" fmla="*/ 2246427 w 763"/>
              <a:gd name="T39" fmla="*/ 152456 h 681"/>
              <a:gd name="T40" fmla="*/ 2113164 w 763"/>
              <a:gd name="T41" fmla="*/ 297289 h 681"/>
              <a:gd name="T42" fmla="*/ 2017977 w 763"/>
              <a:gd name="T43" fmla="*/ 312535 h 681"/>
              <a:gd name="T44" fmla="*/ 2017977 w 763"/>
              <a:gd name="T45" fmla="*/ 312535 h 681"/>
              <a:gd name="T46" fmla="*/ 1922789 w 763"/>
              <a:gd name="T47" fmla="*/ 297289 h 681"/>
              <a:gd name="T48" fmla="*/ 1793334 w 763"/>
              <a:gd name="T49" fmla="*/ 152456 h 681"/>
              <a:gd name="T50" fmla="*/ 1854254 w 763"/>
              <a:gd name="T51" fmla="*/ 0 h 681"/>
              <a:gd name="T52" fmla="*/ 1462081 w 763"/>
              <a:gd name="T53" fmla="*/ 0 h 681"/>
              <a:gd name="T54" fmla="*/ 312215 w 763"/>
              <a:gd name="T55" fmla="*/ 1151043 h 681"/>
              <a:gd name="T56" fmla="*/ 312215 w 763"/>
              <a:gd name="T57" fmla="*/ 1570297 h 681"/>
              <a:gd name="T58" fmla="*/ 163723 w 763"/>
              <a:gd name="T59" fmla="*/ 1619845 h 681"/>
              <a:gd name="T60" fmla="*/ 83765 w 763"/>
              <a:gd name="T61" fmla="*/ 1570297 h 681"/>
              <a:gd name="T62" fmla="*/ 11423 w 763"/>
              <a:gd name="T63" fmla="*/ 1642713 h 681"/>
              <a:gd name="T64" fmla="*/ 0 w 763"/>
              <a:gd name="T65" fmla="*/ 1707507 h 681"/>
              <a:gd name="T66" fmla="*/ 11423 w 763"/>
              <a:gd name="T67" fmla="*/ 1772301 h 6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63" h="681">
                <a:moveTo>
                  <a:pt x="3" y="465"/>
                </a:moveTo>
                <a:cubicBezTo>
                  <a:pt x="6" y="474"/>
                  <a:pt x="12" y="483"/>
                  <a:pt x="22" y="484"/>
                </a:cubicBezTo>
                <a:cubicBezTo>
                  <a:pt x="30" y="486"/>
                  <a:pt x="38" y="479"/>
                  <a:pt x="43" y="472"/>
                </a:cubicBezTo>
                <a:cubicBezTo>
                  <a:pt x="55" y="455"/>
                  <a:pt x="82" y="464"/>
                  <a:pt x="82" y="485"/>
                </a:cubicBezTo>
                <a:cubicBezTo>
                  <a:pt x="82" y="681"/>
                  <a:pt x="82" y="681"/>
                  <a:pt x="82" y="681"/>
                </a:cubicBezTo>
                <a:cubicBezTo>
                  <a:pt x="151" y="681"/>
                  <a:pt x="151" y="681"/>
                  <a:pt x="151" y="681"/>
                </a:cubicBezTo>
                <a:cubicBezTo>
                  <a:pt x="173" y="575"/>
                  <a:pt x="173" y="575"/>
                  <a:pt x="173" y="575"/>
                </a:cubicBezTo>
                <a:cubicBezTo>
                  <a:pt x="208" y="569"/>
                  <a:pt x="242" y="560"/>
                  <a:pt x="274" y="548"/>
                </a:cubicBezTo>
                <a:cubicBezTo>
                  <a:pt x="346" y="628"/>
                  <a:pt x="346" y="628"/>
                  <a:pt x="346" y="628"/>
                </a:cubicBezTo>
                <a:cubicBezTo>
                  <a:pt x="486" y="547"/>
                  <a:pt x="486" y="547"/>
                  <a:pt x="486" y="547"/>
                </a:cubicBezTo>
                <a:cubicBezTo>
                  <a:pt x="453" y="445"/>
                  <a:pt x="453" y="445"/>
                  <a:pt x="453" y="445"/>
                </a:cubicBezTo>
                <a:cubicBezTo>
                  <a:pt x="480" y="422"/>
                  <a:pt x="504" y="398"/>
                  <a:pt x="527" y="371"/>
                </a:cubicBezTo>
                <a:cubicBezTo>
                  <a:pt x="629" y="404"/>
                  <a:pt x="629" y="404"/>
                  <a:pt x="629" y="404"/>
                </a:cubicBezTo>
                <a:cubicBezTo>
                  <a:pt x="710" y="264"/>
                  <a:pt x="710" y="264"/>
                  <a:pt x="710" y="264"/>
                </a:cubicBezTo>
                <a:cubicBezTo>
                  <a:pt x="630" y="192"/>
                  <a:pt x="630" y="192"/>
                  <a:pt x="630" y="192"/>
                </a:cubicBezTo>
                <a:cubicBezTo>
                  <a:pt x="642" y="160"/>
                  <a:pt x="651" y="126"/>
                  <a:pt x="657" y="91"/>
                </a:cubicBezTo>
                <a:cubicBezTo>
                  <a:pt x="763" y="69"/>
                  <a:pt x="763" y="69"/>
                  <a:pt x="763" y="69"/>
                </a:cubicBezTo>
                <a:cubicBezTo>
                  <a:pt x="763" y="0"/>
                  <a:pt x="763" y="0"/>
                  <a:pt x="763" y="0"/>
                </a:cubicBezTo>
                <a:cubicBezTo>
                  <a:pt x="574" y="0"/>
                  <a:pt x="574" y="0"/>
                  <a:pt x="574" y="0"/>
                </a:cubicBezTo>
                <a:cubicBezTo>
                  <a:pt x="586" y="11"/>
                  <a:pt x="592" y="26"/>
                  <a:pt x="590" y="40"/>
                </a:cubicBezTo>
                <a:cubicBezTo>
                  <a:pt x="587" y="57"/>
                  <a:pt x="574" y="71"/>
                  <a:pt x="555" y="78"/>
                </a:cubicBezTo>
                <a:cubicBezTo>
                  <a:pt x="548" y="80"/>
                  <a:pt x="539" y="82"/>
                  <a:pt x="530" y="82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1" y="82"/>
                  <a:pt x="513" y="80"/>
                  <a:pt x="505" y="78"/>
                </a:cubicBezTo>
                <a:cubicBezTo>
                  <a:pt x="486" y="71"/>
                  <a:pt x="473" y="57"/>
                  <a:pt x="471" y="40"/>
                </a:cubicBezTo>
                <a:cubicBezTo>
                  <a:pt x="468" y="26"/>
                  <a:pt x="474" y="11"/>
                  <a:pt x="487" y="0"/>
                </a:cubicBezTo>
                <a:cubicBezTo>
                  <a:pt x="384" y="0"/>
                  <a:pt x="384" y="0"/>
                  <a:pt x="384" y="0"/>
                </a:cubicBezTo>
                <a:cubicBezTo>
                  <a:pt x="377" y="164"/>
                  <a:pt x="246" y="295"/>
                  <a:pt x="82" y="302"/>
                </a:cubicBezTo>
                <a:cubicBezTo>
                  <a:pt x="82" y="412"/>
                  <a:pt x="82" y="412"/>
                  <a:pt x="82" y="412"/>
                </a:cubicBezTo>
                <a:cubicBezTo>
                  <a:pt x="82" y="432"/>
                  <a:pt x="55" y="441"/>
                  <a:pt x="43" y="425"/>
                </a:cubicBezTo>
                <a:cubicBezTo>
                  <a:pt x="38" y="418"/>
                  <a:pt x="30" y="411"/>
                  <a:pt x="22" y="412"/>
                </a:cubicBezTo>
                <a:cubicBezTo>
                  <a:pt x="12" y="414"/>
                  <a:pt x="6" y="423"/>
                  <a:pt x="3" y="431"/>
                </a:cubicBezTo>
                <a:cubicBezTo>
                  <a:pt x="1" y="436"/>
                  <a:pt x="0" y="442"/>
                  <a:pt x="0" y="448"/>
                </a:cubicBezTo>
                <a:cubicBezTo>
                  <a:pt x="0" y="454"/>
                  <a:pt x="1" y="460"/>
                  <a:pt x="3" y="4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D304705-53D3-835A-4009-813E1B0CDFE5}"/>
              </a:ext>
            </a:extLst>
          </p:cNvPr>
          <p:cNvSpPr>
            <a:spLocks/>
          </p:cNvSpPr>
          <p:nvPr/>
        </p:nvSpPr>
        <p:spPr bwMode="auto">
          <a:xfrm>
            <a:off x="6104242" y="784225"/>
            <a:ext cx="2592387" cy="2908300"/>
          </a:xfrm>
          <a:custGeom>
            <a:avLst/>
            <a:gdLst>
              <a:gd name="T0" fmla="*/ 465 w 681"/>
              <a:gd name="T1" fmla="*/ 760 h 763"/>
              <a:gd name="T2" fmla="*/ 484 w 681"/>
              <a:gd name="T3" fmla="*/ 741 h 763"/>
              <a:gd name="T4" fmla="*/ 472 w 681"/>
              <a:gd name="T5" fmla="*/ 720 h 763"/>
              <a:gd name="T6" fmla="*/ 485 w 681"/>
              <a:gd name="T7" fmla="*/ 681 h 763"/>
              <a:gd name="T8" fmla="*/ 681 w 681"/>
              <a:gd name="T9" fmla="*/ 681 h 763"/>
              <a:gd name="T10" fmla="*/ 681 w 681"/>
              <a:gd name="T11" fmla="*/ 612 h 763"/>
              <a:gd name="T12" fmla="*/ 575 w 681"/>
              <a:gd name="T13" fmla="*/ 590 h 763"/>
              <a:gd name="T14" fmla="*/ 548 w 681"/>
              <a:gd name="T15" fmla="*/ 489 h 763"/>
              <a:gd name="T16" fmla="*/ 628 w 681"/>
              <a:gd name="T17" fmla="*/ 417 h 763"/>
              <a:gd name="T18" fmla="*/ 547 w 681"/>
              <a:gd name="T19" fmla="*/ 277 h 763"/>
              <a:gd name="T20" fmla="*/ 445 w 681"/>
              <a:gd name="T21" fmla="*/ 310 h 763"/>
              <a:gd name="T22" fmla="*/ 371 w 681"/>
              <a:gd name="T23" fmla="*/ 236 h 763"/>
              <a:gd name="T24" fmla="*/ 404 w 681"/>
              <a:gd name="T25" fmla="*/ 134 h 763"/>
              <a:gd name="T26" fmla="*/ 264 w 681"/>
              <a:gd name="T27" fmla="*/ 53 h 763"/>
              <a:gd name="T28" fmla="*/ 192 w 681"/>
              <a:gd name="T29" fmla="*/ 133 h 763"/>
              <a:gd name="T30" fmla="*/ 91 w 681"/>
              <a:gd name="T31" fmla="*/ 106 h 763"/>
              <a:gd name="T32" fmla="*/ 69 w 681"/>
              <a:gd name="T33" fmla="*/ 0 h 763"/>
              <a:gd name="T34" fmla="*/ 0 w 681"/>
              <a:gd name="T35" fmla="*/ 0 h 763"/>
              <a:gd name="T36" fmla="*/ 0 w 681"/>
              <a:gd name="T37" fmla="*/ 189 h 763"/>
              <a:gd name="T38" fmla="*/ 40 w 681"/>
              <a:gd name="T39" fmla="*/ 173 h 763"/>
              <a:gd name="T40" fmla="*/ 78 w 681"/>
              <a:gd name="T41" fmla="*/ 208 h 763"/>
              <a:gd name="T42" fmla="*/ 82 w 681"/>
              <a:gd name="T43" fmla="*/ 233 h 763"/>
              <a:gd name="T44" fmla="*/ 82 w 681"/>
              <a:gd name="T45" fmla="*/ 233 h 763"/>
              <a:gd name="T46" fmla="*/ 78 w 681"/>
              <a:gd name="T47" fmla="*/ 258 h 763"/>
              <a:gd name="T48" fmla="*/ 40 w 681"/>
              <a:gd name="T49" fmla="*/ 292 h 763"/>
              <a:gd name="T50" fmla="*/ 0 w 681"/>
              <a:gd name="T51" fmla="*/ 276 h 763"/>
              <a:gd name="T52" fmla="*/ 0 w 681"/>
              <a:gd name="T53" fmla="*/ 379 h 763"/>
              <a:gd name="T54" fmla="*/ 302 w 681"/>
              <a:gd name="T55" fmla="*/ 681 h 763"/>
              <a:gd name="T56" fmla="*/ 412 w 681"/>
              <a:gd name="T57" fmla="*/ 681 h 763"/>
              <a:gd name="T58" fmla="*/ 425 w 681"/>
              <a:gd name="T59" fmla="*/ 720 h 763"/>
              <a:gd name="T60" fmla="*/ 412 w 681"/>
              <a:gd name="T61" fmla="*/ 741 h 763"/>
              <a:gd name="T62" fmla="*/ 431 w 681"/>
              <a:gd name="T63" fmla="*/ 760 h 763"/>
              <a:gd name="T64" fmla="*/ 448 w 681"/>
              <a:gd name="T65" fmla="*/ 763 h 763"/>
              <a:gd name="T66" fmla="*/ 465 w 681"/>
              <a:gd name="T67" fmla="*/ 76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1" h="763">
                <a:moveTo>
                  <a:pt x="465" y="760"/>
                </a:moveTo>
                <a:cubicBezTo>
                  <a:pt x="474" y="757"/>
                  <a:pt x="483" y="751"/>
                  <a:pt x="484" y="741"/>
                </a:cubicBezTo>
                <a:cubicBezTo>
                  <a:pt x="486" y="733"/>
                  <a:pt x="479" y="725"/>
                  <a:pt x="472" y="720"/>
                </a:cubicBezTo>
                <a:cubicBezTo>
                  <a:pt x="455" y="708"/>
                  <a:pt x="464" y="681"/>
                  <a:pt x="485" y="681"/>
                </a:cubicBezTo>
                <a:cubicBezTo>
                  <a:pt x="681" y="681"/>
                  <a:pt x="681" y="681"/>
                  <a:pt x="681" y="681"/>
                </a:cubicBezTo>
                <a:cubicBezTo>
                  <a:pt x="681" y="612"/>
                  <a:pt x="681" y="612"/>
                  <a:pt x="681" y="612"/>
                </a:cubicBezTo>
                <a:cubicBezTo>
                  <a:pt x="575" y="590"/>
                  <a:pt x="575" y="590"/>
                  <a:pt x="575" y="590"/>
                </a:cubicBezTo>
                <a:cubicBezTo>
                  <a:pt x="569" y="555"/>
                  <a:pt x="560" y="521"/>
                  <a:pt x="548" y="489"/>
                </a:cubicBezTo>
                <a:cubicBezTo>
                  <a:pt x="628" y="417"/>
                  <a:pt x="628" y="417"/>
                  <a:pt x="628" y="417"/>
                </a:cubicBezTo>
                <a:cubicBezTo>
                  <a:pt x="547" y="277"/>
                  <a:pt x="547" y="277"/>
                  <a:pt x="547" y="277"/>
                </a:cubicBezTo>
                <a:cubicBezTo>
                  <a:pt x="445" y="310"/>
                  <a:pt x="445" y="310"/>
                  <a:pt x="445" y="310"/>
                </a:cubicBezTo>
                <a:cubicBezTo>
                  <a:pt x="422" y="283"/>
                  <a:pt x="398" y="259"/>
                  <a:pt x="371" y="236"/>
                </a:cubicBezTo>
                <a:cubicBezTo>
                  <a:pt x="404" y="134"/>
                  <a:pt x="404" y="134"/>
                  <a:pt x="404" y="134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192" y="133"/>
                  <a:pt x="192" y="133"/>
                  <a:pt x="192" y="133"/>
                </a:cubicBezTo>
                <a:cubicBezTo>
                  <a:pt x="160" y="121"/>
                  <a:pt x="126" y="112"/>
                  <a:pt x="91" y="106"/>
                </a:cubicBezTo>
                <a:cubicBezTo>
                  <a:pt x="69" y="0"/>
                  <a:pt x="69" y="0"/>
                  <a:pt x="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0" y="189"/>
                  <a:pt x="0" y="189"/>
                </a:cubicBezTo>
                <a:cubicBezTo>
                  <a:pt x="11" y="177"/>
                  <a:pt x="26" y="171"/>
                  <a:pt x="40" y="173"/>
                </a:cubicBezTo>
                <a:cubicBezTo>
                  <a:pt x="57" y="176"/>
                  <a:pt x="71" y="189"/>
                  <a:pt x="78" y="208"/>
                </a:cubicBezTo>
                <a:cubicBezTo>
                  <a:pt x="80" y="215"/>
                  <a:pt x="82" y="224"/>
                  <a:pt x="82" y="233"/>
                </a:cubicBezTo>
                <a:cubicBezTo>
                  <a:pt x="82" y="233"/>
                  <a:pt x="82" y="233"/>
                  <a:pt x="82" y="233"/>
                </a:cubicBezTo>
                <a:cubicBezTo>
                  <a:pt x="82" y="242"/>
                  <a:pt x="80" y="250"/>
                  <a:pt x="78" y="258"/>
                </a:cubicBezTo>
                <a:cubicBezTo>
                  <a:pt x="71" y="277"/>
                  <a:pt x="57" y="290"/>
                  <a:pt x="40" y="292"/>
                </a:cubicBezTo>
                <a:cubicBezTo>
                  <a:pt x="26" y="295"/>
                  <a:pt x="11" y="289"/>
                  <a:pt x="0" y="276"/>
                </a:cubicBezTo>
                <a:cubicBezTo>
                  <a:pt x="0" y="379"/>
                  <a:pt x="0" y="379"/>
                  <a:pt x="0" y="379"/>
                </a:cubicBezTo>
                <a:cubicBezTo>
                  <a:pt x="164" y="386"/>
                  <a:pt x="295" y="517"/>
                  <a:pt x="302" y="681"/>
                </a:cubicBezTo>
                <a:cubicBezTo>
                  <a:pt x="412" y="681"/>
                  <a:pt x="412" y="681"/>
                  <a:pt x="412" y="681"/>
                </a:cubicBezTo>
                <a:cubicBezTo>
                  <a:pt x="432" y="681"/>
                  <a:pt x="441" y="708"/>
                  <a:pt x="425" y="720"/>
                </a:cubicBezTo>
                <a:cubicBezTo>
                  <a:pt x="418" y="725"/>
                  <a:pt x="411" y="733"/>
                  <a:pt x="412" y="741"/>
                </a:cubicBezTo>
                <a:cubicBezTo>
                  <a:pt x="414" y="751"/>
                  <a:pt x="423" y="757"/>
                  <a:pt x="431" y="760"/>
                </a:cubicBezTo>
                <a:cubicBezTo>
                  <a:pt x="436" y="762"/>
                  <a:pt x="442" y="763"/>
                  <a:pt x="448" y="763"/>
                </a:cubicBezTo>
                <a:cubicBezTo>
                  <a:pt x="454" y="763"/>
                  <a:pt x="460" y="762"/>
                  <a:pt x="465" y="7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A white line drawing of a box with tools&#10;&#10;Description automatically generated">
            <a:extLst>
              <a:ext uri="{FF2B5EF4-FFF2-40B4-BE49-F238E27FC236}">
                <a16:creationId xmlns:a16="http://schemas.microsoft.com/office/drawing/2014/main" id="{E75C6B33-5A74-1B95-2266-D31E68E76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769" y="1822767"/>
            <a:ext cx="470976" cy="470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85A89A-3C4B-EA2C-E37B-77E1998F1AF8}"/>
              </a:ext>
            </a:extLst>
          </p:cNvPr>
          <p:cNvSpPr txBox="1"/>
          <p:nvPr/>
        </p:nvSpPr>
        <p:spPr>
          <a:xfrm>
            <a:off x="4152385" y="2293743"/>
            <a:ext cx="647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Tools</a:t>
            </a:r>
          </a:p>
        </p:txBody>
      </p:sp>
      <p:pic>
        <p:nvPicPr>
          <p:cNvPr id="12" name="Picture 11" descr="A white line drawing of a document&#10;&#10;Description automatically generated">
            <a:extLst>
              <a:ext uri="{FF2B5EF4-FFF2-40B4-BE49-F238E27FC236}">
                <a16:creationId xmlns:a16="http://schemas.microsoft.com/office/drawing/2014/main" id="{E928B650-DE67-93B1-8958-7142D673D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625" y="4008831"/>
            <a:ext cx="413015" cy="4130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1E12CB-9084-A746-CFD7-7D56672A6186}"/>
              </a:ext>
            </a:extLst>
          </p:cNvPr>
          <p:cNvSpPr txBox="1"/>
          <p:nvPr/>
        </p:nvSpPr>
        <p:spPr>
          <a:xfrm>
            <a:off x="4342636" y="4561820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Information</a:t>
            </a:r>
          </a:p>
        </p:txBody>
      </p:sp>
      <p:pic>
        <p:nvPicPr>
          <p:cNvPr id="14" name="Graphic 13" descr="Presentation with media outline">
            <a:extLst>
              <a:ext uri="{FF2B5EF4-FFF2-40B4-BE49-F238E27FC236}">
                <a16:creationId xmlns:a16="http://schemas.microsoft.com/office/drawing/2014/main" id="{1D3C7B43-2E4C-CB80-E2C1-381D98CB0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7315" y="1643828"/>
            <a:ext cx="594547" cy="5945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3A4194-6031-2E55-423C-381153882073}"/>
              </a:ext>
            </a:extLst>
          </p:cNvPr>
          <p:cNvSpPr txBox="1"/>
          <p:nvPr/>
        </p:nvSpPr>
        <p:spPr>
          <a:xfrm>
            <a:off x="6991855" y="2293743"/>
            <a:ext cx="880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Training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3F1D2-15E3-0112-C552-50307BABB7D6}"/>
              </a:ext>
            </a:extLst>
          </p:cNvPr>
          <p:cNvSpPr txBox="1"/>
          <p:nvPr/>
        </p:nvSpPr>
        <p:spPr>
          <a:xfrm>
            <a:off x="6320710" y="4584262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 Partner</a:t>
            </a:r>
          </a:p>
        </p:txBody>
      </p:sp>
      <p:pic>
        <p:nvPicPr>
          <p:cNvPr id="17" name="Picture 16" descr="A white line drawing of a person with a headset&#10;&#10;Description automatically generated">
            <a:extLst>
              <a:ext uri="{FF2B5EF4-FFF2-40B4-BE49-F238E27FC236}">
                <a16:creationId xmlns:a16="http://schemas.microsoft.com/office/drawing/2014/main" id="{718559CC-781F-40B6-9EAB-362AFE53E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1862" y="3943979"/>
            <a:ext cx="542718" cy="5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6897-449F-D247-315D-E20B19A7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000" b="1" dirty="0">
                <a:solidFill>
                  <a:schemeClr val="accent2"/>
                </a:solidFill>
                <a:latin typeface="+mj-lt"/>
              </a:rPr>
              <a:t>Sponsored Programs Support Services</a:t>
            </a:r>
            <a:br>
              <a:rPr lang="ru-RU" altLang="ru-RU" sz="2000" dirty="0">
                <a:solidFill>
                  <a:schemeClr val="accent2"/>
                </a:solidFill>
                <a:latin typeface="+mj-lt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B1FD0-FD19-5B93-0D01-B14BF308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C6F44FB-03C6-46DB-2B1F-370A08591EA7}"/>
              </a:ext>
            </a:extLst>
          </p:cNvPr>
          <p:cNvSpPr>
            <a:spLocks/>
          </p:cNvSpPr>
          <p:nvPr/>
        </p:nvSpPr>
        <p:spPr bwMode="auto">
          <a:xfrm>
            <a:off x="4088155" y="4987925"/>
            <a:ext cx="1797050" cy="1368425"/>
          </a:xfrm>
          <a:custGeom>
            <a:avLst/>
            <a:gdLst>
              <a:gd name="T0" fmla="*/ 87568 w 472"/>
              <a:gd name="T1" fmla="*/ 556518 h 359"/>
              <a:gd name="T2" fmla="*/ 148485 w 472"/>
              <a:gd name="T3" fmla="*/ 594636 h 359"/>
              <a:gd name="T4" fmla="*/ 201787 w 472"/>
              <a:gd name="T5" fmla="*/ 651812 h 359"/>
              <a:gd name="T6" fmla="*/ 232246 w 472"/>
              <a:gd name="T7" fmla="*/ 628942 h 359"/>
              <a:gd name="T8" fmla="*/ 201787 w 472"/>
              <a:gd name="T9" fmla="*/ 129600 h 359"/>
              <a:gd name="T10" fmla="*/ 224631 w 472"/>
              <a:gd name="T11" fmla="*/ 102918 h 359"/>
              <a:gd name="T12" fmla="*/ 670086 w 472"/>
              <a:gd name="T13" fmla="*/ 57177 h 359"/>
              <a:gd name="T14" fmla="*/ 746233 w 472"/>
              <a:gd name="T15" fmla="*/ 45741 h 359"/>
              <a:gd name="T16" fmla="*/ 795728 w 472"/>
              <a:gd name="T17" fmla="*/ 68612 h 359"/>
              <a:gd name="T18" fmla="*/ 742425 w 472"/>
              <a:gd name="T19" fmla="*/ 175341 h 359"/>
              <a:gd name="T20" fmla="*/ 700545 w 472"/>
              <a:gd name="T21" fmla="*/ 236330 h 359"/>
              <a:gd name="T22" fmla="*/ 879488 w 472"/>
              <a:gd name="T23" fmla="*/ 331624 h 359"/>
              <a:gd name="T24" fmla="*/ 1058432 w 472"/>
              <a:gd name="T25" fmla="*/ 236330 h 359"/>
              <a:gd name="T26" fmla="*/ 1016552 w 472"/>
              <a:gd name="T27" fmla="*/ 175341 h 359"/>
              <a:gd name="T28" fmla="*/ 1008937 w 472"/>
              <a:gd name="T29" fmla="*/ 22871 h 359"/>
              <a:gd name="T30" fmla="*/ 1027974 w 472"/>
              <a:gd name="T31" fmla="*/ 15247 h 359"/>
              <a:gd name="T32" fmla="*/ 1431548 w 472"/>
              <a:gd name="T33" fmla="*/ 0 h 359"/>
              <a:gd name="T34" fmla="*/ 1553382 w 472"/>
              <a:gd name="T35" fmla="*/ 3812 h 359"/>
              <a:gd name="T36" fmla="*/ 1580033 w 472"/>
              <a:gd name="T37" fmla="*/ 30494 h 359"/>
              <a:gd name="T38" fmla="*/ 1580033 w 472"/>
              <a:gd name="T39" fmla="*/ 30494 h 359"/>
              <a:gd name="T40" fmla="*/ 1549575 w 472"/>
              <a:gd name="T41" fmla="*/ 617507 h 359"/>
              <a:gd name="T42" fmla="*/ 1595263 w 472"/>
              <a:gd name="T43" fmla="*/ 648001 h 359"/>
              <a:gd name="T44" fmla="*/ 1648565 w 472"/>
              <a:gd name="T45" fmla="*/ 594636 h 359"/>
              <a:gd name="T46" fmla="*/ 1705675 w 472"/>
              <a:gd name="T47" fmla="*/ 556518 h 359"/>
              <a:gd name="T48" fmla="*/ 1797050 w 472"/>
              <a:gd name="T49" fmla="*/ 728048 h 359"/>
              <a:gd name="T50" fmla="*/ 1705675 w 472"/>
              <a:gd name="T51" fmla="*/ 895766 h 359"/>
              <a:gd name="T52" fmla="*/ 1648565 w 472"/>
              <a:gd name="T53" fmla="*/ 857648 h 359"/>
              <a:gd name="T54" fmla="*/ 1534346 w 472"/>
              <a:gd name="T55" fmla="*/ 815719 h 359"/>
              <a:gd name="T56" fmla="*/ 1519116 w 472"/>
              <a:gd name="T57" fmla="*/ 846213 h 359"/>
              <a:gd name="T58" fmla="*/ 1481043 w 472"/>
              <a:gd name="T59" fmla="*/ 1250260 h 359"/>
              <a:gd name="T60" fmla="*/ 1454392 w 472"/>
              <a:gd name="T61" fmla="*/ 1276943 h 359"/>
              <a:gd name="T62" fmla="*/ 1431548 w 472"/>
              <a:gd name="T63" fmla="*/ 1276943 h 359"/>
              <a:gd name="T64" fmla="*/ 1024166 w 472"/>
              <a:gd name="T65" fmla="*/ 1288378 h 359"/>
              <a:gd name="T66" fmla="*/ 986093 w 472"/>
              <a:gd name="T67" fmla="*/ 1273131 h 359"/>
              <a:gd name="T68" fmla="*/ 1035588 w 472"/>
              <a:gd name="T69" fmla="*/ 1158778 h 359"/>
              <a:gd name="T70" fmla="*/ 1077469 w 472"/>
              <a:gd name="T71" fmla="*/ 1097789 h 359"/>
              <a:gd name="T72" fmla="*/ 898525 w 472"/>
              <a:gd name="T73" fmla="*/ 1002495 h 359"/>
              <a:gd name="T74" fmla="*/ 719581 w 472"/>
              <a:gd name="T75" fmla="*/ 1097789 h 359"/>
              <a:gd name="T76" fmla="*/ 761462 w 472"/>
              <a:gd name="T77" fmla="*/ 1158778 h 359"/>
              <a:gd name="T78" fmla="*/ 772884 w 472"/>
              <a:gd name="T79" fmla="*/ 1311248 h 359"/>
              <a:gd name="T80" fmla="*/ 753847 w 472"/>
              <a:gd name="T81" fmla="*/ 1318872 h 359"/>
              <a:gd name="T82" fmla="*/ 662472 w 472"/>
              <a:gd name="T83" fmla="*/ 1330307 h 359"/>
              <a:gd name="T84" fmla="*/ 331236 w 472"/>
              <a:gd name="T85" fmla="*/ 1368425 h 359"/>
              <a:gd name="T86" fmla="*/ 304585 w 472"/>
              <a:gd name="T87" fmla="*/ 1345554 h 359"/>
              <a:gd name="T88" fmla="*/ 258897 w 472"/>
              <a:gd name="T89" fmla="*/ 834777 h 359"/>
              <a:gd name="T90" fmla="*/ 213209 w 472"/>
              <a:gd name="T91" fmla="*/ 800471 h 359"/>
              <a:gd name="T92" fmla="*/ 148485 w 472"/>
              <a:gd name="T93" fmla="*/ 857648 h 359"/>
              <a:gd name="T94" fmla="*/ 87568 w 472"/>
              <a:gd name="T95" fmla="*/ 895766 h 359"/>
              <a:gd name="T96" fmla="*/ 0 w 472"/>
              <a:gd name="T97" fmla="*/ 728048 h 359"/>
              <a:gd name="T98" fmla="*/ 87568 w 472"/>
              <a:gd name="T99" fmla="*/ 556518 h 35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72" h="359">
                <a:moveTo>
                  <a:pt x="23" y="146"/>
                </a:moveTo>
                <a:cubicBezTo>
                  <a:pt x="29" y="146"/>
                  <a:pt x="34" y="150"/>
                  <a:pt x="39" y="156"/>
                </a:cubicBezTo>
                <a:cubicBezTo>
                  <a:pt x="44" y="164"/>
                  <a:pt x="49" y="168"/>
                  <a:pt x="53" y="171"/>
                </a:cubicBezTo>
                <a:cubicBezTo>
                  <a:pt x="57" y="173"/>
                  <a:pt x="61" y="169"/>
                  <a:pt x="61" y="165"/>
                </a:cubicBezTo>
                <a:cubicBezTo>
                  <a:pt x="57" y="130"/>
                  <a:pt x="54" y="56"/>
                  <a:pt x="53" y="34"/>
                </a:cubicBezTo>
                <a:cubicBezTo>
                  <a:pt x="53" y="30"/>
                  <a:pt x="55" y="27"/>
                  <a:pt x="59" y="27"/>
                </a:cubicBezTo>
                <a:cubicBezTo>
                  <a:pt x="80" y="25"/>
                  <a:pt x="148" y="19"/>
                  <a:pt x="176" y="15"/>
                </a:cubicBezTo>
                <a:cubicBezTo>
                  <a:pt x="183" y="14"/>
                  <a:pt x="189" y="13"/>
                  <a:pt x="196" y="12"/>
                </a:cubicBezTo>
                <a:cubicBezTo>
                  <a:pt x="201" y="11"/>
                  <a:pt x="206" y="13"/>
                  <a:pt x="209" y="18"/>
                </a:cubicBezTo>
                <a:cubicBezTo>
                  <a:pt x="214" y="27"/>
                  <a:pt x="210" y="34"/>
                  <a:pt x="195" y="46"/>
                </a:cubicBezTo>
                <a:cubicBezTo>
                  <a:pt x="188" y="50"/>
                  <a:pt x="184" y="56"/>
                  <a:pt x="184" y="62"/>
                </a:cubicBezTo>
                <a:cubicBezTo>
                  <a:pt x="184" y="76"/>
                  <a:pt x="205" y="87"/>
                  <a:pt x="231" y="87"/>
                </a:cubicBezTo>
                <a:cubicBezTo>
                  <a:pt x="257" y="87"/>
                  <a:pt x="278" y="76"/>
                  <a:pt x="278" y="62"/>
                </a:cubicBezTo>
                <a:cubicBezTo>
                  <a:pt x="278" y="56"/>
                  <a:pt x="274" y="50"/>
                  <a:pt x="267" y="46"/>
                </a:cubicBezTo>
                <a:cubicBezTo>
                  <a:pt x="246" y="30"/>
                  <a:pt x="245" y="21"/>
                  <a:pt x="265" y="6"/>
                </a:cubicBezTo>
                <a:cubicBezTo>
                  <a:pt x="266" y="5"/>
                  <a:pt x="268" y="4"/>
                  <a:pt x="270" y="4"/>
                </a:cubicBezTo>
                <a:cubicBezTo>
                  <a:pt x="298" y="2"/>
                  <a:pt x="332" y="0"/>
                  <a:pt x="376" y="0"/>
                </a:cubicBezTo>
                <a:cubicBezTo>
                  <a:pt x="384" y="0"/>
                  <a:pt x="400" y="1"/>
                  <a:pt x="408" y="1"/>
                </a:cubicBezTo>
                <a:cubicBezTo>
                  <a:pt x="412" y="1"/>
                  <a:pt x="415" y="4"/>
                  <a:pt x="415" y="8"/>
                </a:cubicBezTo>
                <a:cubicBezTo>
                  <a:pt x="415" y="8"/>
                  <a:pt x="415" y="8"/>
                  <a:pt x="415" y="8"/>
                </a:cubicBezTo>
                <a:cubicBezTo>
                  <a:pt x="415" y="78"/>
                  <a:pt x="412" y="124"/>
                  <a:pt x="407" y="162"/>
                </a:cubicBezTo>
                <a:cubicBezTo>
                  <a:pt x="406" y="169"/>
                  <a:pt x="413" y="174"/>
                  <a:pt x="419" y="170"/>
                </a:cubicBezTo>
                <a:cubicBezTo>
                  <a:pt x="423" y="168"/>
                  <a:pt x="428" y="163"/>
                  <a:pt x="433" y="156"/>
                </a:cubicBezTo>
                <a:cubicBezTo>
                  <a:pt x="437" y="150"/>
                  <a:pt x="442" y="146"/>
                  <a:pt x="448" y="146"/>
                </a:cubicBezTo>
                <a:cubicBezTo>
                  <a:pt x="461" y="146"/>
                  <a:pt x="472" y="166"/>
                  <a:pt x="472" y="191"/>
                </a:cubicBezTo>
                <a:cubicBezTo>
                  <a:pt x="472" y="215"/>
                  <a:pt x="461" y="235"/>
                  <a:pt x="448" y="235"/>
                </a:cubicBezTo>
                <a:cubicBezTo>
                  <a:pt x="442" y="235"/>
                  <a:pt x="437" y="232"/>
                  <a:pt x="433" y="225"/>
                </a:cubicBezTo>
                <a:cubicBezTo>
                  <a:pt x="421" y="209"/>
                  <a:pt x="413" y="205"/>
                  <a:pt x="403" y="214"/>
                </a:cubicBezTo>
                <a:cubicBezTo>
                  <a:pt x="401" y="216"/>
                  <a:pt x="399" y="219"/>
                  <a:pt x="399" y="222"/>
                </a:cubicBezTo>
                <a:cubicBezTo>
                  <a:pt x="395" y="247"/>
                  <a:pt x="390" y="309"/>
                  <a:pt x="389" y="328"/>
                </a:cubicBezTo>
                <a:cubicBezTo>
                  <a:pt x="388" y="332"/>
                  <a:pt x="385" y="335"/>
                  <a:pt x="382" y="335"/>
                </a:cubicBezTo>
                <a:cubicBezTo>
                  <a:pt x="376" y="335"/>
                  <a:pt x="376" y="335"/>
                  <a:pt x="376" y="335"/>
                </a:cubicBezTo>
                <a:cubicBezTo>
                  <a:pt x="332" y="335"/>
                  <a:pt x="298" y="336"/>
                  <a:pt x="269" y="338"/>
                </a:cubicBezTo>
                <a:cubicBezTo>
                  <a:pt x="265" y="338"/>
                  <a:pt x="261" y="337"/>
                  <a:pt x="259" y="334"/>
                </a:cubicBezTo>
                <a:cubicBezTo>
                  <a:pt x="252" y="324"/>
                  <a:pt x="256" y="316"/>
                  <a:pt x="272" y="304"/>
                </a:cubicBezTo>
                <a:cubicBezTo>
                  <a:pt x="279" y="300"/>
                  <a:pt x="283" y="294"/>
                  <a:pt x="283" y="288"/>
                </a:cubicBezTo>
                <a:cubicBezTo>
                  <a:pt x="283" y="275"/>
                  <a:pt x="262" y="263"/>
                  <a:pt x="236" y="263"/>
                </a:cubicBezTo>
                <a:cubicBezTo>
                  <a:pt x="210" y="263"/>
                  <a:pt x="189" y="275"/>
                  <a:pt x="189" y="288"/>
                </a:cubicBezTo>
                <a:cubicBezTo>
                  <a:pt x="189" y="294"/>
                  <a:pt x="193" y="300"/>
                  <a:pt x="200" y="304"/>
                </a:cubicBezTo>
                <a:cubicBezTo>
                  <a:pt x="221" y="320"/>
                  <a:pt x="222" y="329"/>
                  <a:pt x="203" y="344"/>
                </a:cubicBezTo>
                <a:cubicBezTo>
                  <a:pt x="201" y="345"/>
                  <a:pt x="200" y="346"/>
                  <a:pt x="198" y="346"/>
                </a:cubicBezTo>
                <a:cubicBezTo>
                  <a:pt x="190" y="347"/>
                  <a:pt x="182" y="348"/>
                  <a:pt x="174" y="349"/>
                </a:cubicBezTo>
                <a:cubicBezTo>
                  <a:pt x="153" y="352"/>
                  <a:pt x="105" y="357"/>
                  <a:pt x="87" y="359"/>
                </a:cubicBezTo>
                <a:cubicBezTo>
                  <a:pt x="83" y="359"/>
                  <a:pt x="80" y="357"/>
                  <a:pt x="80" y="353"/>
                </a:cubicBezTo>
                <a:cubicBezTo>
                  <a:pt x="78" y="329"/>
                  <a:pt x="73" y="254"/>
                  <a:pt x="68" y="219"/>
                </a:cubicBezTo>
                <a:cubicBezTo>
                  <a:pt x="67" y="213"/>
                  <a:pt x="62" y="208"/>
                  <a:pt x="56" y="210"/>
                </a:cubicBezTo>
                <a:cubicBezTo>
                  <a:pt x="51" y="211"/>
                  <a:pt x="45" y="216"/>
                  <a:pt x="39" y="225"/>
                </a:cubicBezTo>
                <a:cubicBezTo>
                  <a:pt x="34" y="232"/>
                  <a:pt x="29" y="235"/>
                  <a:pt x="23" y="235"/>
                </a:cubicBezTo>
                <a:cubicBezTo>
                  <a:pt x="10" y="235"/>
                  <a:pt x="0" y="215"/>
                  <a:pt x="0" y="191"/>
                </a:cubicBezTo>
                <a:cubicBezTo>
                  <a:pt x="0" y="166"/>
                  <a:pt x="10" y="146"/>
                  <a:pt x="23" y="1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70706B5-BB38-EE33-EFE9-B81B22ED99E1}"/>
              </a:ext>
            </a:extLst>
          </p:cNvPr>
          <p:cNvSpPr>
            <a:spLocks/>
          </p:cNvSpPr>
          <p:nvPr/>
        </p:nvSpPr>
        <p:spPr bwMode="auto">
          <a:xfrm>
            <a:off x="4289560" y="2954180"/>
            <a:ext cx="1371600" cy="1779588"/>
          </a:xfrm>
          <a:custGeom>
            <a:avLst/>
            <a:gdLst>
              <a:gd name="T0" fmla="*/ 360 w 360"/>
              <a:gd name="T1" fmla="*/ 374 h 467"/>
              <a:gd name="T2" fmla="*/ 350 w 360"/>
              <a:gd name="T3" fmla="*/ 279 h 467"/>
              <a:gd name="T4" fmla="*/ 343 w 360"/>
              <a:gd name="T5" fmla="*/ 277 h 467"/>
              <a:gd name="T6" fmla="*/ 339 w 360"/>
              <a:gd name="T7" fmla="*/ 281 h 467"/>
              <a:gd name="T8" fmla="*/ 315 w 360"/>
              <a:gd name="T9" fmla="*/ 296 h 467"/>
              <a:gd name="T10" fmla="*/ 280 w 360"/>
              <a:gd name="T11" fmla="*/ 241 h 467"/>
              <a:gd name="T12" fmla="*/ 315 w 360"/>
              <a:gd name="T13" fmla="*/ 185 h 467"/>
              <a:gd name="T14" fmla="*/ 332 w 360"/>
              <a:gd name="T15" fmla="*/ 192 h 467"/>
              <a:gd name="T16" fmla="*/ 338 w 360"/>
              <a:gd name="T17" fmla="*/ 189 h 467"/>
              <a:gd name="T18" fmla="*/ 334 w 360"/>
              <a:gd name="T19" fmla="*/ 62 h 467"/>
              <a:gd name="T20" fmla="*/ 322 w 360"/>
              <a:gd name="T21" fmla="*/ 52 h 467"/>
              <a:gd name="T22" fmla="*/ 207 w 360"/>
              <a:gd name="T23" fmla="*/ 62 h 467"/>
              <a:gd name="T24" fmla="*/ 201 w 360"/>
              <a:gd name="T25" fmla="*/ 52 h 467"/>
              <a:gd name="T26" fmla="*/ 214 w 360"/>
              <a:gd name="T27" fmla="*/ 39 h 467"/>
              <a:gd name="T28" fmla="*/ 225 w 360"/>
              <a:gd name="T29" fmla="*/ 24 h 467"/>
              <a:gd name="T30" fmla="*/ 180 w 360"/>
              <a:gd name="T31" fmla="*/ 0 h 467"/>
              <a:gd name="T32" fmla="*/ 135 w 360"/>
              <a:gd name="T33" fmla="*/ 24 h 467"/>
              <a:gd name="T34" fmla="*/ 146 w 360"/>
              <a:gd name="T35" fmla="*/ 39 h 467"/>
              <a:gd name="T36" fmla="*/ 161 w 360"/>
              <a:gd name="T37" fmla="*/ 61 h 467"/>
              <a:gd name="T38" fmla="*/ 151 w 360"/>
              <a:gd name="T39" fmla="*/ 70 h 467"/>
              <a:gd name="T40" fmla="*/ 37 w 360"/>
              <a:gd name="T41" fmla="*/ 78 h 467"/>
              <a:gd name="T42" fmla="*/ 27 w 360"/>
              <a:gd name="T43" fmla="*/ 88 h 467"/>
              <a:gd name="T44" fmla="*/ 22 w 360"/>
              <a:gd name="T45" fmla="*/ 186 h 467"/>
              <a:gd name="T46" fmla="*/ 29 w 360"/>
              <a:gd name="T47" fmla="*/ 189 h 467"/>
              <a:gd name="T48" fmla="*/ 42 w 360"/>
              <a:gd name="T49" fmla="*/ 185 h 467"/>
              <a:gd name="T50" fmla="*/ 77 w 360"/>
              <a:gd name="T51" fmla="*/ 241 h 467"/>
              <a:gd name="T52" fmla="*/ 42 w 360"/>
              <a:gd name="T53" fmla="*/ 296 h 467"/>
              <a:gd name="T54" fmla="*/ 18 w 360"/>
              <a:gd name="T55" fmla="*/ 281 h 467"/>
              <a:gd name="T56" fmla="*/ 17 w 360"/>
              <a:gd name="T57" fmla="*/ 279 h 467"/>
              <a:gd name="T58" fmla="*/ 10 w 360"/>
              <a:gd name="T59" fmla="*/ 281 h 467"/>
              <a:gd name="T60" fmla="*/ 0 w 360"/>
              <a:gd name="T61" fmla="*/ 401 h 467"/>
              <a:gd name="T62" fmla="*/ 12 w 360"/>
              <a:gd name="T63" fmla="*/ 413 h 467"/>
              <a:gd name="T64" fmla="*/ 154 w 360"/>
              <a:gd name="T65" fmla="*/ 404 h 467"/>
              <a:gd name="T66" fmla="*/ 161 w 360"/>
              <a:gd name="T67" fmla="*/ 412 h 467"/>
              <a:gd name="T68" fmla="*/ 146 w 360"/>
              <a:gd name="T69" fmla="*/ 428 h 467"/>
              <a:gd name="T70" fmla="*/ 135 w 360"/>
              <a:gd name="T71" fmla="*/ 444 h 467"/>
              <a:gd name="T72" fmla="*/ 180 w 360"/>
              <a:gd name="T73" fmla="*/ 467 h 467"/>
              <a:gd name="T74" fmla="*/ 225 w 360"/>
              <a:gd name="T75" fmla="*/ 444 h 467"/>
              <a:gd name="T76" fmla="*/ 214 w 360"/>
              <a:gd name="T77" fmla="*/ 428 h 467"/>
              <a:gd name="T78" fmla="*/ 200 w 360"/>
              <a:gd name="T79" fmla="*/ 403 h 467"/>
              <a:gd name="T80" fmla="*/ 212 w 360"/>
              <a:gd name="T81" fmla="*/ 395 h 467"/>
              <a:gd name="T82" fmla="*/ 349 w 360"/>
              <a:gd name="T83" fmla="*/ 386 h 467"/>
              <a:gd name="T84" fmla="*/ 360 w 360"/>
              <a:gd name="T85" fmla="*/ 3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0" h="467">
                <a:moveTo>
                  <a:pt x="360" y="374"/>
                </a:moveTo>
                <a:cubicBezTo>
                  <a:pt x="358" y="352"/>
                  <a:pt x="353" y="301"/>
                  <a:pt x="350" y="279"/>
                </a:cubicBezTo>
                <a:cubicBezTo>
                  <a:pt x="350" y="275"/>
                  <a:pt x="345" y="274"/>
                  <a:pt x="343" y="277"/>
                </a:cubicBezTo>
                <a:cubicBezTo>
                  <a:pt x="342" y="278"/>
                  <a:pt x="340" y="279"/>
                  <a:pt x="339" y="281"/>
                </a:cubicBezTo>
                <a:cubicBezTo>
                  <a:pt x="333" y="291"/>
                  <a:pt x="324" y="296"/>
                  <a:pt x="315" y="296"/>
                </a:cubicBezTo>
                <a:cubicBezTo>
                  <a:pt x="295" y="296"/>
                  <a:pt x="280" y="272"/>
                  <a:pt x="280" y="241"/>
                </a:cubicBezTo>
                <a:cubicBezTo>
                  <a:pt x="280" y="209"/>
                  <a:pt x="295" y="185"/>
                  <a:pt x="315" y="185"/>
                </a:cubicBezTo>
                <a:cubicBezTo>
                  <a:pt x="321" y="185"/>
                  <a:pt x="327" y="188"/>
                  <a:pt x="332" y="192"/>
                </a:cubicBezTo>
                <a:cubicBezTo>
                  <a:pt x="335" y="195"/>
                  <a:pt x="339" y="193"/>
                  <a:pt x="338" y="189"/>
                </a:cubicBezTo>
                <a:cubicBezTo>
                  <a:pt x="337" y="170"/>
                  <a:pt x="335" y="92"/>
                  <a:pt x="334" y="62"/>
                </a:cubicBezTo>
                <a:cubicBezTo>
                  <a:pt x="334" y="56"/>
                  <a:pt x="328" y="52"/>
                  <a:pt x="322" y="52"/>
                </a:cubicBezTo>
                <a:cubicBezTo>
                  <a:pt x="297" y="54"/>
                  <a:pt x="233" y="58"/>
                  <a:pt x="207" y="62"/>
                </a:cubicBezTo>
                <a:cubicBezTo>
                  <a:pt x="202" y="63"/>
                  <a:pt x="198" y="57"/>
                  <a:pt x="201" y="52"/>
                </a:cubicBezTo>
                <a:cubicBezTo>
                  <a:pt x="203" y="48"/>
                  <a:pt x="208" y="44"/>
                  <a:pt x="214" y="39"/>
                </a:cubicBezTo>
                <a:cubicBezTo>
                  <a:pt x="221" y="35"/>
                  <a:pt x="225" y="30"/>
                  <a:pt x="225" y="24"/>
                </a:cubicBezTo>
                <a:cubicBezTo>
                  <a:pt x="225" y="11"/>
                  <a:pt x="205" y="0"/>
                  <a:pt x="180" y="0"/>
                </a:cubicBezTo>
                <a:cubicBezTo>
                  <a:pt x="155" y="0"/>
                  <a:pt x="135" y="11"/>
                  <a:pt x="135" y="24"/>
                </a:cubicBezTo>
                <a:cubicBezTo>
                  <a:pt x="135" y="30"/>
                  <a:pt x="139" y="35"/>
                  <a:pt x="146" y="39"/>
                </a:cubicBezTo>
                <a:cubicBezTo>
                  <a:pt x="157" y="48"/>
                  <a:pt x="163" y="54"/>
                  <a:pt x="161" y="61"/>
                </a:cubicBezTo>
                <a:cubicBezTo>
                  <a:pt x="160" y="66"/>
                  <a:pt x="156" y="69"/>
                  <a:pt x="151" y="70"/>
                </a:cubicBezTo>
                <a:cubicBezTo>
                  <a:pt x="126" y="73"/>
                  <a:pt x="62" y="77"/>
                  <a:pt x="37" y="78"/>
                </a:cubicBezTo>
                <a:cubicBezTo>
                  <a:pt x="32" y="78"/>
                  <a:pt x="27" y="83"/>
                  <a:pt x="27" y="88"/>
                </a:cubicBezTo>
                <a:cubicBezTo>
                  <a:pt x="26" y="110"/>
                  <a:pt x="24" y="164"/>
                  <a:pt x="22" y="186"/>
                </a:cubicBezTo>
                <a:cubicBezTo>
                  <a:pt x="22" y="189"/>
                  <a:pt x="26" y="191"/>
                  <a:pt x="29" y="189"/>
                </a:cubicBezTo>
                <a:cubicBezTo>
                  <a:pt x="33" y="187"/>
                  <a:pt x="38" y="185"/>
                  <a:pt x="42" y="185"/>
                </a:cubicBezTo>
                <a:cubicBezTo>
                  <a:pt x="62" y="185"/>
                  <a:pt x="77" y="209"/>
                  <a:pt x="77" y="241"/>
                </a:cubicBezTo>
                <a:cubicBezTo>
                  <a:pt x="77" y="272"/>
                  <a:pt x="62" y="296"/>
                  <a:pt x="42" y="296"/>
                </a:cubicBezTo>
                <a:cubicBezTo>
                  <a:pt x="33" y="296"/>
                  <a:pt x="24" y="291"/>
                  <a:pt x="18" y="281"/>
                </a:cubicBezTo>
                <a:cubicBezTo>
                  <a:pt x="18" y="281"/>
                  <a:pt x="17" y="280"/>
                  <a:pt x="17" y="279"/>
                </a:cubicBezTo>
                <a:cubicBezTo>
                  <a:pt x="15" y="277"/>
                  <a:pt x="11" y="278"/>
                  <a:pt x="10" y="281"/>
                </a:cubicBezTo>
                <a:cubicBezTo>
                  <a:pt x="7" y="308"/>
                  <a:pt x="2" y="374"/>
                  <a:pt x="0" y="401"/>
                </a:cubicBezTo>
                <a:cubicBezTo>
                  <a:pt x="0" y="408"/>
                  <a:pt x="5" y="413"/>
                  <a:pt x="12" y="413"/>
                </a:cubicBezTo>
                <a:cubicBezTo>
                  <a:pt x="42" y="411"/>
                  <a:pt x="123" y="407"/>
                  <a:pt x="154" y="404"/>
                </a:cubicBezTo>
                <a:cubicBezTo>
                  <a:pt x="158" y="403"/>
                  <a:pt x="162" y="408"/>
                  <a:pt x="161" y="412"/>
                </a:cubicBezTo>
                <a:cubicBezTo>
                  <a:pt x="159" y="417"/>
                  <a:pt x="154" y="422"/>
                  <a:pt x="146" y="428"/>
                </a:cubicBezTo>
                <a:cubicBezTo>
                  <a:pt x="139" y="433"/>
                  <a:pt x="135" y="438"/>
                  <a:pt x="135" y="444"/>
                </a:cubicBezTo>
                <a:cubicBezTo>
                  <a:pt x="135" y="457"/>
                  <a:pt x="155" y="467"/>
                  <a:pt x="180" y="467"/>
                </a:cubicBezTo>
                <a:cubicBezTo>
                  <a:pt x="205" y="467"/>
                  <a:pt x="225" y="457"/>
                  <a:pt x="225" y="444"/>
                </a:cubicBezTo>
                <a:cubicBezTo>
                  <a:pt x="225" y="438"/>
                  <a:pt x="221" y="433"/>
                  <a:pt x="214" y="428"/>
                </a:cubicBezTo>
                <a:cubicBezTo>
                  <a:pt x="201" y="418"/>
                  <a:pt x="196" y="411"/>
                  <a:pt x="200" y="403"/>
                </a:cubicBezTo>
                <a:cubicBezTo>
                  <a:pt x="202" y="399"/>
                  <a:pt x="207" y="396"/>
                  <a:pt x="212" y="395"/>
                </a:cubicBezTo>
                <a:cubicBezTo>
                  <a:pt x="242" y="391"/>
                  <a:pt x="320" y="387"/>
                  <a:pt x="349" y="386"/>
                </a:cubicBezTo>
                <a:cubicBezTo>
                  <a:pt x="355" y="385"/>
                  <a:pt x="360" y="380"/>
                  <a:pt x="360" y="37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EC3F28E-C8A1-2875-6A72-7BA8DA233648}"/>
              </a:ext>
            </a:extLst>
          </p:cNvPr>
          <p:cNvSpPr>
            <a:spLocks/>
          </p:cNvSpPr>
          <p:nvPr/>
        </p:nvSpPr>
        <p:spPr bwMode="auto">
          <a:xfrm>
            <a:off x="4143510" y="1331599"/>
            <a:ext cx="1663700" cy="1368425"/>
          </a:xfrm>
          <a:custGeom>
            <a:avLst/>
            <a:gdLst>
              <a:gd name="T0" fmla="*/ 87563 w 437"/>
              <a:gd name="T1" fmla="*/ 541271 h 359"/>
              <a:gd name="T2" fmla="*/ 148477 w 437"/>
              <a:gd name="T3" fmla="*/ 579389 h 359"/>
              <a:gd name="T4" fmla="*/ 197969 w 437"/>
              <a:gd name="T5" fmla="*/ 632754 h 359"/>
              <a:gd name="T6" fmla="*/ 232233 w 437"/>
              <a:gd name="T7" fmla="*/ 609883 h 359"/>
              <a:gd name="T8" fmla="*/ 201776 w 437"/>
              <a:gd name="T9" fmla="*/ 137224 h 359"/>
              <a:gd name="T10" fmla="*/ 243654 w 437"/>
              <a:gd name="T11" fmla="*/ 95294 h 359"/>
              <a:gd name="T12" fmla="*/ 304568 w 437"/>
              <a:gd name="T13" fmla="*/ 95294 h 359"/>
              <a:gd name="T14" fmla="*/ 666241 w 437"/>
              <a:gd name="T15" fmla="*/ 83859 h 359"/>
              <a:gd name="T16" fmla="*/ 708119 w 437"/>
              <a:gd name="T17" fmla="*/ 102918 h 359"/>
              <a:gd name="T18" fmla="*/ 658627 w 437"/>
              <a:gd name="T19" fmla="*/ 205836 h 359"/>
              <a:gd name="T20" fmla="*/ 620556 w 437"/>
              <a:gd name="T21" fmla="*/ 266824 h 359"/>
              <a:gd name="T22" fmla="*/ 788068 w 437"/>
              <a:gd name="T23" fmla="*/ 354494 h 359"/>
              <a:gd name="T24" fmla="*/ 959388 w 437"/>
              <a:gd name="T25" fmla="*/ 266824 h 359"/>
              <a:gd name="T26" fmla="*/ 921317 w 437"/>
              <a:gd name="T27" fmla="*/ 205836 h 359"/>
              <a:gd name="T28" fmla="*/ 906088 w 437"/>
              <a:gd name="T29" fmla="*/ 68612 h 359"/>
              <a:gd name="T30" fmla="*/ 925124 w 437"/>
              <a:gd name="T31" fmla="*/ 60988 h 359"/>
              <a:gd name="T32" fmla="*/ 1069793 w 437"/>
              <a:gd name="T33" fmla="*/ 38118 h 359"/>
              <a:gd name="T34" fmla="*/ 1389589 w 437"/>
              <a:gd name="T35" fmla="*/ 3812 h 359"/>
              <a:gd name="T36" fmla="*/ 1435274 w 437"/>
              <a:gd name="T37" fmla="*/ 45741 h 359"/>
              <a:gd name="T38" fmla="*/ 1408625 w 437"/>
              <a:gd name="T39" fmla="*/ 594636 h 359"/>
              <a:gd name="T40" fmla="*/ 1465731 w 437"/>
              <a:gd name="T41" fmla="*/ 632754 h 359"/>
              <a:gd name="T42" fmla="*/ 1515223 w 437"/>
              <a:gd name="T43" fmla="*/ 579389 h 359"/>
              <a:gd name="T44" fmla="*/ 1572330 w 437"/>
              <a:gd name="T45" fmla="*/ 541271 h 359"/>
              <a:gd name="T46" fmla="*/ 1663700 w 437"/>
              <a:gd name="T47" fmla="*/ 708989 h 359"/>
              <a:gd name="T48" fmla="*/ 1572330 w 437"/>
              <a:gd name="T49" fmla="*/ 880519 h 359"/>
              <a:gd name="T50" fmla="*/ 1515223 w 437"/>
              <a:gd name="T51" fmla="*/ 842401 h 359"/>
              <a:gd name="T52" fmla="*/ 1397203 w 437"/>
              <a:gd name="T53" fmla="*/ 804283 h 359"/>
              <a:gd name="T54" fmla="*/ 1370554 w 437"/>
              <a:gd name="T55" fmla="*/ 853836 h 359"/>
              <a:gd name="T56" fmla="*/ 1336290 w 437"/>
              <a:gd name="T57" fmla="*/ 1246448 h 359"/>
              <a:gd name="T58" fmla="*/ 1302026 w 437"/>
              <a:gd name="T59" fmla="*/ 1284566 h 359"/>
              <a:gd name="T60" fmla="*/ 1062179 w 437"/>
              <a:gd name="T61" fmla="*/ 1315060 h 359"/>
              <a:gd name="T62" fmla="*/ 989844 w 437"/>
              <a:gd name="T63" fmla="*/ 1322684 h 359"/>
              <a:gd name="T64" fmla="*/ 944159 w 437"/>
              <a:gd name="T65" fmla="*/ 1303625 h 359"/>
              <a:gd name="T66" fmla="*/ 993651 w 437"/>
              <a:gd name="T67" fmla="*/ 1200707 h 359"/>
              <a:gd name="T68" fmla="*/ 1031722 w 437"/>
              <a:gd name="T69" fmla="*/ 1139719 h 359"/>
              <a:gd name="T70" fmla="*/ 860403 w 437"/>
              <a:gd name="T71" fmla="*/ 1052048 h 359"/>
              <a:gd name="T72" fmla="*/ 692891 w 437"/>
              <a:gd name="T73" fmla="*/ 1139719 h 359"/>
              <a:gd name="T74" fmla="*/ 730962 w 437"/>
              <a:gd name="T75" fmla="*/ 1200707 h 359"/>
              <a:gd name="T76" fmla="*/ 753805 w 437"/>
              <a:gd name="T77" fmla="*/ 1334119 h 359"/>
              <a:gd name="T78" fmla="*/ 696698 w 437"/>
              <a:gd name="T79" fmla="*/ 1356990 h 359"/>
              <a:gd name="T80" fmla="*/ 342638 w 437"/>
              <a:gd name="T81" fmla="*/ 1368425 h 359"/>
              <a:gd name="T82" fmla="*/ 304568 w 437"/>
              <a:gd name="T83" fmla="*/ 1330307 h 359"/>
              <a:gd name="T84" fmla="*/ 258882 w 437"/>
              <a:gd name="T85" fmla="*/ 819530 h 359"/>
              <a:gd name="T86" fmla="*/ 194162 w 437"/>
              <a:gd name="T87" fmla="*/ 792848 h 359"/>
              <a:gd name="T88" fmla="*/ 148477 w 437"/>
              <a:gd name="T89" fmla="*/ 842401 h 359"/>
              <a:gd name="T90" fmla="*/ 87563 w 437"/>
              <a:gd name="T91" fmla="*/ 880519 h 359"/>
              <a:gd name="T92" fmla="*/ 0 w 437"/>
              <a:gd name="T93" fmla="*/ 708989 h 359"/>
              <a:gd name="T94" fmla="*/ 87563 w 437"/>
              <a:gd name="T95" fmla="*/ 541271 h 3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37" h="359">
                <a:moveTo>
                  <a:pt x="23" y="142"/>
                </a:moveTo>
                <a:cubicBezTo>
                  <a:pt x="29" y="142"/>
                  <a:pt x="34" y="146"/>
                  <a:pt x="39" y="152"/>
                </a:cubicBezTo>
                <a:cubicBezTo>
                  <a:pt x="44" y="159"/>
                  <a:pt x="48" y="163"/>
                  <a:pt x="52" y="166"/>
                </a:cubicBezTo>
                <a:cubicBezTo>
                  <a:pt x="56" y="168"/>
                  <a:pt x="61" y="165"/>
                  <a:pt x="61" y="160"/>
                </a:cubicBezTo>
                <a:cubicBezTo>
                  <a:pt x="57" y="133"/>
                  <a:pt x="54" y="63"/>
                  <a:pt x="53" y="36"/>
                </a:cubicBezTo>
                <a:cubicBezTo>
                  <a:pt x="53" y="30"/>
                  <a:pt x="57" y="25"/>
                  <a:pt x="64" y="25"/>
                </a:cubicBezTo>
                <a:cubicBezTo>
                  <a:pt x="69" y="25"/>
                  <a:pt x="76" y="25"/>
                  <a:pt x="80" y="25"/>
                </a:cubicBezTo>
                <a:cubicBezTo>
                  <a:pt x="118" y="25"/>
                  <a:pt x="149" y="24"/>
                  <a:pt x="175" y="22"/>
                </a:cubicBezTo>
                <a:cubicBezTo>
                  <a:pt x="180" y="22"/>
                  <a:pt x="184" y="24"/>
                  <a:pt x="186" y="27"/>
                </a:cubicBezTo>
                <a:cubicBezTo>
                  <a:pt x="192" y="36"/>
                  <a:pt x="188" y="43"/>
                  <a:pt x="173" y="54"/>
                </a:cubicBezTo>
                <a:cubicBezTo>
                  <a:pt x="167" y="59"/>
                  <a:pt x="163" y="64"/>
                  <a:pt x="163" y="70"/>
                </a:cubicBezTo>
                <a:cubicBezTo>
                  <a:pt x="163" y="83"/>
                  <a:pt x="183" y="93"/>
                  <a:pt x="207" y="93"/>
                </a:cubicBezTo>
                <a:cubicBezTo>
                  <a:pt x="232" y="93"/>
                  <a:pt x="252" y="83"/>
                  <a:pt x="252" y="70"/>
                </a:cubicBezTo>
                <a:cubicBezTo>
                  <a:pt x="252" y="64"/>
                  <a:pt x="248" y="59"/>
                  <a:pt x="242" y="54"/>
                </a:cubicBezTo>
                <a:cubicBezTo>
                  <a:pt x="222" y="40"/>
                  <a:pt x="221" y="32"/>
                  <a:pt x="238" y="18"/>
                </a:cubicBezTo>
                <a:cubicBezTo>
                  <a:pt x="240" y="16"/>
                  <a:pt x="241" y="16"/>
                  <a:pt x="243" y="16"/>
                </a:cubicBezTo>
                <a:cubicBezTo>
                  <a:pt x="256" y="14"/>
                  <a:pt x="269" y="12"/>
                  <a:pt x="281" y="10"/>
                </a:cubicBezTo>
                <a:cubicBezTo>
                  <a:pt x="301" y="7"/>
                  <a:pt x="344" y="3"/>
                  <a:pt x="365" y="1"/>
                </a:cubicBezTo>
                <a:cubicBezTo>
                  <a:pt x="372" y="0"/>
                  <a:pt x="377" y="5"/>
                  <a:pt x="377" y="12"/>
                </a:cubicBezTo>
                <a:cubicBezTo>
                  <a:pt x="376" y="43"/>
                  <a:pt x="373" y="125"/>
                  <a:pt x="370" y="156"/>
                </a:cubicBezTo>
                <a:cubicBezTo>
                  <a:pt x="369" y="164"/>
                  <a:pt x="378" y="170"/>
                  <a:pt x="385" y="166"/>
                </a:cubicBezTo>
                <a:cubicBezTo>
                  <a:pt x="389" y="163"/>
                  <a:pt x="393" y="159"/>
                  <a:pt x="398" y="152"/>
                </a:cubicBezTo>
                <a:cubicBezTo>
                  <a:pt x="402" y="146"/>
                  <a:pt x="408" y="142"/>
                  <a:pt x="413" y="142"/>
                </a:cubicBezTo>
                <a:cubicBezTo>
                  <a:pt x="426" y="142"/>
                  <a:pt x="437" y="162"/>
                  <a:pt x="437" y="186"/>
                </a:cubicBezTo>
                <a:cubicBezTo>
                  <a:pt x="437" y="211"/>
                  <a:pt x="426" y="231"/>
                  <a:pt x="413" y="231"/>
                </a:cubicBezTo>
                <a:cubicBezTo>
                  <a:pt x="408" y="231"/>
                  <a:pt x="402" y="227"/>
                  <a:pt x="398" y="221"/>
                </a:cubicBezTo>
                <a:cubicBezTo>
                  <a:pt x="385" y="204"/>
                  <a:pt x="378" y="201"/>
                  <a:pt x="367" y="211"/>
                </a:cubicBezTo>
                <a:cubicBezTo>
                  <a:pt x="363" y="214"/>
                  <a:pt x="361" y="219"/>
                  <a:pt x="360" y="224"/>
                </a:cubicBezTo>
                <a:cubicBezTo>
                  <a:pt x="357" y="248"/>
                  <a:pt x="353" y="305"/>
                  <a:pt x="351" y="327"/>
                </a:cubicBezTo>
                <a:cubicBezTo>
                  <a:pt x="350" y="332"/>
                  <a:pt x="347" y="336"/>
                  <a:pt x="342" y="337"/>
                </a:cubicBezTo>
                <a:cubicBezTo>
                  <a:pt x="326" y="339"/>
                  <a:pt x="295" y="343"/>
                  <a:pt x="279" y="345"/>
                </a:cubicBezTo>
                <a:cubicBezTo>
                  <a:pt x="273" y="346"/>
                  <a:pt x="267" y="347"/>
                  <a:pt x="260" y="347"/>
                </a:cubicBezTo>
                <a:cubicBezTo>
                  <a:pt x="255" y="348"/>
                  <a:pt x="251" y="346"/>
                  <a:pt x="248" y="342"/>
                </a:cubicBezTo>
                <a:cubicBezTo>
                  <a:pt x="242" y="333"/>
                  <a:pt x="246" y="326"/>
                  <a:pt x="261" y="315"/>
                </a:cubicBezTo>
                <a:cubicBezTo>
                  <a:pt x="267" y="310"/>
                  <a:pt x="271" y="305"/>
                  <a:pt x="271" y="299"/>
                </a:cubicBezTo>
                <a:cubicBezTo>
                  <a:pt x="271" y="286"/>
                  <a:pt x="251" y="276"/>
                  <a:pt x="226" y="276"/>
                </a:cubicBezTo>
                <a:cubicBezTo>
                  <a:pt x="202" y="276"/>
                  <a:pt x="182" y="286"/>
                  <a:pt x="182" y="299"/>
                </a:cubicBezTo>
                <a:cubicBezTo>
                  <a:pt x="182" y="305"/>
                  <a:pt x="186" y="310"/>
                  <a:pt x="192" y="315"/>
                </a:cubicBezTo>
                <a:cubicBezTo>
                  <a:pt x="211" y="329"/>
                  <a:pt x="213" y="337"/>
                  <a:pt x="198" y="350"/>
                </a:cubicBezTo>
                <a:cubicBezTo>
                  <a:pt x="194" y="353"/>
                  <a:pt x="188" y="355"/>
                  <a:pt x="183" y="356"/>
                </a:cubicBezTo>
                <a:cubicBezTo>
                  <a:pt x="162" y="357"/>
                  <a:pt x="112" y="358"/>
                  <a:pt x="90" y="359"/>
                </a:cubicBezTo>
                <a:cubicBezTo>
                  <a:pt x="85" y="359"/>
                  <a:pt x="80" y="355"/>
                  <a:pt x="80" y="349"/>
                </a:cubicBezTo>
                <a:cubicBezTo>
                  <a:pt x="78" y="321"/>
                  <a:pt x="72" y="245"/>
                  <a:pt x="68" y="215"/>
                </a:cubicBezTo>
                <a:cubicBezTo>
                  <a:pt x="67" y="207"/>
                  <a:pt x="58" y="203"/>
                  <a:pt x="51" y="208"/>
                </a:cubicBezTo>
                <a:cubicBezTo>
                  <a:pt x="47" y="210"/>
                  <a:pt x="43" y="215"/>
                  <a:pt x="39" y="221"/>
                </a:cubicBezTo>
                <a:cubicBezTo>
                  <a:pt x="34" y="227"/>
                  <a:pt x="29" y="231"/>
                  <a:pt x="23" y="231"/>
                </a:cubicBezTo>
                <a:cubicBezTo>
                  <a:pt x="10" y="231"/>
                  <a:pt x="0" y="211"/>
                  <a:pt x="0" y="186"/>
                </a:cubicBezTo>
                <a:cubicBezTo>
                  <a:pt x="0" y="162"/>
                  <a:pt x="10" y="142"/>
                  <a:pt x="23" y="1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1AEC02-2287-2383-F96D-E5CBDB14CE0C}"/>
              </a:ext>
            </a:extLst>
          </p:cNvPr>
          <p:cNvGrpSpPr>
            <a:grpSpLocks/>
          </p:cNvGrpSpPr>
          <p:nvPr/>
        </p:nvGrpSpPr>
        <p:grpSpPr bwMode="auto">
          <a:xfrm>
            <a:off x="5924968" y="1344833"/>
            <a:ext cx="6184900" cy="1693745"/>
            <a:chOff x="4088684" y="923608"/>
            <a:chExt cx="6184766" cy="16944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1D7709-9065-0593-0F56-4460715AB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690" y="923608"/>
              <a:ext cx="3445420" cy="384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FINANCIAL SUPPORT </a:t>
              </a:r>
              <a:endPara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046BDCC2-1AEA-C524-96A8-BC7C05FAC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684" y="1340257"/>
              <a:ext cx="6184766" cy="1277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marL="1143000" marR="0" lvl="2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JIT</a:t>
              </a:r>
            </a:p>
            <a:p>
              <a:pPr marL="1143000" marR="0" lvl="2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Account financial oversight</a:t>
              </a:r>
            </a:p>
            <a:p>
              <a:pPr marL="1143000" marR="0" lvl="2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Budget and Cost monitoring &amp; tracking</a:t>
              </a:r>
            </a:p>
            <a:p>
              <a:pPr marL="1143000" marR="0" lvl="2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Salary allocations</a:t>
              </a:r>
            </a:p>
            <a:p>
              <a:pPr marL="1143000" marR="0" lvl="2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Payments</a:t>
              </a:r>
            </a:p>
            <a:p>
              <a:pPr marL="1143000" marR="0" lvl="2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Purchasing</a:t>
              </a:r>
            </a:p>
            <a:p>
              <a:pPr marL="1143000" marR="0" lvl="2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Job Posting</a:t>
              </a:r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075FD2BF-EF7D-1743-BBDA-937D4538CEF5}"/>
              </a:ext>
            </a:extLst>
          </p:cNvPr>
          <p:cNvSpPr>
            <a:spLocks noEditPoints="1"/>
          </p:cNvSpPr>
          <p:nvPr/>
        </p:nvSpPr>
        <p:spPr bwMode="auto">
          <a:xfrm>
            <a:off x="4698053" y="1728591"/>
            <a:ext cx="554614" cy="470807"/>
          </a:xfrm>
          <a:custGeom>
            <a:avLst/>
            <a:gdLst>
              <a:gd name="T0" fmla="*/ 101 w 145"/>
              <a:gd name="T1" fmla="*/ 65 h 125"/>
              <a:gd name="T2" fmla="*/ 101 w 145"/>
              <a:gd name="T3" fmla="*/ 71 h 125"/>
              <a:gd name="T4" fmla="*/ 91 w 145"/>
              <a:gd name="T5" fmla="*/ 71 h 125"/>
              <a:gd name="T6" fmla="*/ 91 w 145"/>
              <a:gd name="T7" fmla="*/ 65 h 125"/>
              <a:gd name="T8" fmla="*/ 72 w 145"/>
              <a:gd name="T9" fmla="*/ 52 h 125"/>
              <a:gd name="T10" fmla="*/ 80 w 145"/>
              <a:gd name="T11" fmla="*/ 47 h 125"/>
              <a:gd name="T12" fmla="*/ 96 w 145"/>
              <a:gd name="T13" fmla="*/ 56 h 125"/>
              <a:gd name="T14" fmla="*/ 109 w 145"/>
              <a:gd name="T15" fmla="*/ 48 h 125"/>
              <a:gd name="T16" fmla="*/ 96 w 145"/>
              <a:gd name="T17" fmla="*/ 39 h 125"/>
              <a:gd name="T18" fmla="*/ 74 w 145"/>
              <a:gd name="T19" fmla="*/ 22 h 125"/>
              <a:gd name="T20" fmla="*/ 91 w 145"/>
              <a:gd name="T21" fmla="*/ 6 h 125"/>
              <a:gd name="T22" fmla="*/ 91 w 145"/>
              <a:gd name="T23" fmla="*/ 0 h 125"/>
              <a:gd name="T24" fmla="*/ 101 w 145"/>
              <a:gd name="T25" fmla="*/ 0 h 125"/>
              <a:gd name="T26" fmla="*/ 101 w 145"/>
              <a:gd name="T27" fmla="*/ 6 h 125"/>
              <a:gd name="T28" fmla="*/ 118 w 145"/>
              <a:gd name="T29" fmla="*/ 17 h 125"/>
              <a:gd name="T30" fmla="*/ 110 w 145"/>
              <a:gd name="T31" fmla="*/ 21 h 125"/>
              <a:gd name="T32" fmla="*/ 96 w 145"/>
              <a:gd name="T33" fmla="*/ 15 h 125"/>
              <a:gd name="T34" fmla="*/ 85 w 145"/>
              <a:gd name="T35" fmla="*/ 22 h 125"/>
              <a:gd name="T36" fmla="*/ 97 w 145"/>
              <a:gd name="T37" fmla="*/ 30 h 125"/>
              <a:gd name="T38" fmla="*/ 120 w 145"/>
              <a:gd name="T39" fmla="*/ 48 h 125"/>
              <a:gd name="T40" fmla="*/ 101 w 145"/>
              <a:gd name="T41" fmla="*/ 65 h 125"/>
              <a:gd name="T42" fmla="*/ 139 w 145"/>
              <a:gd name="T43" fmla="*/ 93 h 125"/>
              <a:gd name="T44" fmla="*/ 103 w 145"/>
              <a:gd name="T45" fmla="*/ 104 h 125"/>
              <a:gd name="T46" fmla="*/ 74 w 145"/>
              <a:gd name="T47" fmla="*/ 92 h 125"/>
              <a:gd name="T48" fmla="*/ 105 w 145"/>
              <a:gd name="T49" fmla="*/ 91 h 125"/>
              <a:gd name="T50" fmla="*/ 86 w 145"/>
              <a:gd name="T51" fmla="*/ 79 h 125"/>
              <a:gd name="T52" fmla="*/ 62 w 145"/>
              <a:gd name="T53" fmla="*/ 75 h 125"/>
              <a:gd name="T54" fmla="*/ 29 w 145"/>
              <a:gd name="T55" fmla="*/ 83 h 125"/>
              <a:gd name="T56" fmla="*/ 29 w 145"/>
              <a:gd name="T57" fmla="*/ 117 h 125"/>
              <a:gd name="T58" fmla="*/ 50 w 145"/>
              <a:gd name="T59" fmla="*/ 121 h 125"/>
              <a:gd name="T60" fmla="*/ 107 w 145"/>
              <a:gd name="T61" fmla="*/ 123 h 125"/>
              <a:gd name="T62" fmla="*/ 143 w 145"/>
              <a:gd name="T63" fmla="*/ 98 h 125"/>
              <a:gd name="T64" fmla="*/ 139 w 145"/>
              <a:gd name="T65" fmla="*/ 93 h 125"/>
              <a:gd name="T66" fmla="*/ 0 w 145"/>
              <a:gd name="T67" fmla="*/ 125 h 125"/>
              <a:gd name="T68" fmla="*/ 24 w 145"/>
              <a:gd name="T69" fmla="*/ 125 h 125"/>
              <a:gd name="T70" fmla="*/ 24 w 145"/>
              <a:gd name="T71" fmla="*/ 83 h 125"/>
              <a:gd name="T72" fmla="*/ 0 w 145"/>
              <a:gd name="T73" fmla="*/ 83 h 125"/>
              <a:gd name="T74" fmla="*/ 0 w 145"/>
              <a:gd name="T75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5" h="125">
                <a:moveTo>
                  <a:pt x="101" y="65"/>
                </a:moveTo>
                <a:cubicBezTo>
                  <a:pt x="101" y="71"/>
                  <a:pt x="101" y="71"/>
                  <a:pt x="101" y="71"/>
                </a:cubicBezTo>
                <a:cubicBezTo>
                  <a:pt x="91" y="71"/>
                  <a:pt x="91" y="71"/>
                  <a:pt x="91" y="71"/>
                </a:cubicBezTo>
                <a:cubicBezTo>
                  <a:pt x="91" y="65"/>
                  <a:pt x="91" y="65"/>
                  <a:pt x="91" y="65"/>
                </a:cubicBezTo>
                <a:cubicBezTo>
                  <a:pt x="82" y="64"/>
                  <a:pt x="75" y="60"/>
                  <a:pt x="72" y="52"/>
                </a:cubicBezTo>
                <a:cubicBezTo>
                  <a:pt x="80" y="47"/>
                  <a:pt x="80" y="47"/>
                  <a:pt x="80" y="47"/>
                </a:cubicBezTo>
                <a:cubicBezTo>
                  <a:pt x="83" y="53"/>
                  <a:pt x="90" y="56"/>
                  <a:pt x="96" y="56"/>
                </a:cubicBezTo>
                <a:cubicBezTo>
                  <a:pt x="103" y="56"/>
                  <a:pt x="109" y="54"/>
                  <a:pt x="109" y="48"/>
                </a:cubicBezTo>
                <a:cubicBezTo>
                  <a:pt x="109" y="42"/>
                  <a:pt x="104" y="40"/>
                  <a:pt x="96" y="39"/>
                </a:cubicBezTo>
                <a:cubicBezTo>
                  <a:pt x="85" y="38"/>
                  <a:pt x="74" y="35"/>
                  <a:pt x="74" y="22"/>
                </a:cubicBezTo>
                <a:cubicBezTo>
                  <a:pt x="74" y="12"/>
                  <a:pt x="82" y="8"/>
                  <a:pt x="91" y="6"/>
                </a:cubicBezTo>
                <a:cubicBezTo>
                  <a:pt x="91" y="0"/>
                  <a:pt x="91" y="0"/>
                  <a:pt x="91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1" y="6"/>
                  <a:pt x="101" y="6"/>
                  <a:pt x="101" y="6"/>
                </a:cubicBezTo>
                <a:cubicBezTo>
                  <a:pt x="108" y="7"/>
                  <a:pt x="115" y="10"/>
                  <a:pt x="118" y="17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08" y="18"/>
                  <a:pt x="102" y="15"/>
                  <a:pt x="96" y="15"/>
                </a:cubicBezTo>
                <a:cubicBezTo>
                  <a:pt x="88" y="15"/>
                  <a:pt x="85" y="18"/>
                  <a:pt x="85" y="22"/>
                </a:cubicBezTo>
                <a:cubicBezTo>
                  <a:pt x="85" y="27"/>
                  <a:pt x="90" y="29"/>
                  <a:pt x="97" y="30"/>
                </a:cubicBezTo>
                <a:cubicBezTo>
                  <a:pt x="109" y="31"/>
                  <a:pt x="120" y="34"/>
                  <a:pt x="120" y="48"/>
                </a:cubicBezTo>
                <a:cubicBezTo>
                  <a:pt x="120" y="59"/>
                  <a:pt x="111" y="64"/>
                  <a:pt x="101" y="65"/>
                </a:cubicBezTo>
                <a:close/>
                <a:moveTo>
                  <a:pt x="139" y="93"/>
                </a:moveTo>
                <a:cubicBezTo>
                  <a:pt x="128" y="90"/>
                  <a:pt x="121" y="98"/>
                  <a:pt x="103" y="104"/>
                </a:cubicBezTo>
                <a:cubicBezTo>
                  <a:pt x="100" y="105"/>
                  <a:pt x="75" y="97"/>
                  <a:pt x="74" y="92"/>
                </a:cubicBezTo>
                <a:cubicBezTo>
                  <a:pt x="73" y="90"/>
                  <a:pt x="99" y="95"/>
                  <a:pt x="105" y="91"/>
                </a:cubicBezTo>
                <a:cubicBezTo>
                  <a:pt x="115" y="83"/>
                  <a:pt x="104" y="80"/>
                  <a:pt x="86" y="79"/>
                </a:cubicBezTo>
                <a:cubicBezTo>
                  <a:pt x="86" y="79"/>
                  <a:pt x="77" y="78"/>
                  <a:pt x="62" y="75"/>
                </a:cubicBezTo>
                <a:cubicBezTo>
                  <a:pt x="53" y="73"/>
                  <a:pt x="29" y="83"/>
                  <a:pt x="29" y="83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29" y="117"/>
                  <a:pt x="45" y="120"/>
                  <a:pt x="50" y="121"/>
                </a:cubicBezTo>
                <a:cubicBezTo>
                  <a:pt x="59" y="123"/>
                  <a:pt x="101" y="124"/>
                  <a:pt x="107" y="123"/>
                </a:cubicBezTo>
                <a:cubicBezTo>
                  <a:pt x="112" y="123"/>
                  <a:pt x="142" y="99"/>
                  <a:pt x="143" y="98"/>
                </a:cubicBezTo>
                <a:cubicBezTo>
                  <a:pt x="145" y="97"/>
                  <a:pt x="145" y="95"/>
                  <a:pt x="139" y="93"/>
                </a:cubicBezTo>
                <a:close/>
                <a:moveTo>
                  <a:pt x="0" y="125"/>
                </a:moveTo>
                <a:cubicBezTo>
                  <a:pt x="24" y="125"/>
                  <a:pt x="24" y="125"/>
                  <a:pt x="24" y="125"/>
                </a:cubicBezTo>
                <a:cubicBezTo>
                  <a:pt x="24" y="83"/>
                  <a:pt x="24" y="83"/>
                  <a:pt x="24" y="83"/>
                </a:cubicBezTo>
                <a:cubicBezTo>
                  <a:pt x="0" y="83"/>
                  <a:pt x="0" y="83"/>
                  <a:pt x="0" y="83"/>
                </a:cubicBezTo>
                <a:lnTo>
                  <a:pt x="0" y="1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BB7ADCBF-CD83-8E4B-91EE-F094CFE428AF}"/>
              </a:ext>
            </a:extLst>
          </p:cNvPr>
          <p:cNvSpPr>
            <a:spLocks/>
          </p:cNvSpPr>
          <p:nvPr/>
        </p:nvSpPr>
        <p:spPr bwMode="auto">
          <a:xfrm>
            <a:off x="430656" y="1761306"/>
            <a:ext cx="2905125" cy="2595562"/>
          </a:xfrm>
          <a:custGeom>
            <a:avLst/>
            <a:gdLst>
              <a:gd name="T0" fmla="*/ 11423 w 763"/>
              <a:gd name="T1" fmla="*/ 1772301 h 681"/>
              <a:gd name="T2" fmla="*/ 83765 w 763"/>
              <a:gd name="T3" fmla="*/ 1844717 h 681"/>
              <a:gd name="T4" fmla="*/ 163723 w 763"/>
              <a:gd name="T5" fmla="*/ 1798981 h 681"/>
              <a:gd name="T6" fmla="*/ 312215 w 763"/>
              <a:gd name="T7" fmla="*/ 1848529 h 681"/>
              <a:gd name="T8" fmla="*/ 312215 w 763"/>
              <a:gd name="T9" fmla="*/ 2595563 h 681"/>
              <a:gd name="T10" fmla="*/ 574933 w 763"/>
              <a:gd name="T11" fmla="*/ 2595563 h 681"/>
              <a:gd name="T12" fmla="*/ 658698 w 763"/>
              <a:gd name="T13" fmla="*/ 2191555 h 681"/>
              <a:gd name="T14" fmla="*/ 1043256 w 763"/>
              <a:gd name="T15" fmla="*/ 2088647 h 681"/>
              <a:gd name="T16" fmla="*/ 1317396 w 763"/>
              <a:gd name="T17" fmla="*/ 2393559 h 681"/>
              <a:gd name="T18" fmla="*/ 1850447 w 763"/>
              <a:gd name="T19" fmla="*/ 2084835 h 681"/>
              <a:gd name="T20" fmla="*/ 1724799 w 763"/>
              <a:gd name="T21" fmla="*/ 1696073 h 681"/>
              <a:gd name="T22" fmla="*/ 2006554 w 763"/>
              <a:gd name="T23" fmla="*/ 1414029 h 681"/>
              <a:gd name="T24" fmla="*/ 2394920 w 763"/>
              <a:gd name="T25" fmla="*/ 1539805 h 681"/>
              <a:gd name="T26" fmla="*/ 2703327 w 763"/>
              <a:gd name="T27" fmla="*/ 1006209 h 681"/>
              <a:gd name="T28" fmla="*/ 2398727 w 763"/>
              <a:gd name="T29" fmla="*/ 731789 h 681"/>
              <a:gd name="T30" fmla="*/ 2501530 w 763"/>
              <a:gd name="T31" fmla="*/ 346837 h 681"/>
              <a:gd name="T32" fmla="*/ 2905125 w 763"/>
              <a:gd name="T33" fmla="*/ 262987 h 681"/>
              <a:gd name="T34" fmla="*/ 2905125 w 763"/>
              <a:gd name="T35" fmla="*/ 0 h 681"/>
              <a:gd name="T36" fmla="*/ 2185507 w 763"/>
              <a:gd name="T37" fmla="*/ 0 h 681"/>
              <a:gd name="T38" fmla="*/ 2246427 w 763"/>
              <a:gd name="T39" fmla="*/ 152456 h 681"/>
              <a:gd name="T40" fmla="*/ 2113164 w 763"/>
              <a:gd name="T41" fmla="*/ 297289 h 681"/>
              <a:gd name="T42" fmla="*/ 2017977 w 763"/>
              <a:gd name="T43" fmla="*/ 312535 h 681"/>
              <a:gd name="T44" fmla="*/ 2017977 w 763"/>
              <a:gd name="T45" fmla="*/ 312535 h 681"/>
              <a:gd name="T46" fmla="*/ 1922789 w 763"/>
              <a:gd name="T47" fmla="*/ 297289 h 681"/>
              <a:gd name="T48" fmla="*/ 1793334 w 763"/>
              <a:gd name="T49" fmla="*/ 152456 h 681"/>
              <a:gd name="T50" fmla="*/ 1854254 w 763"/>
              <a:gd name="T51" fmla="*/ 0 h 681"/>
              <a:gd name="T52" fmla="*/ 1462081 w 763"/>
              <a:gd name="T53" fmla="*/ 0 h 681"/>
              <a:gd name="T54" fmla="*/ 312215 w 763"/>
              <a:gd name="T55" fmla="*/ 1151043 h 681"/>
              <a:gd name="T56" fmla="*/ 312215 w 763"/>
              <a:gd name="T57" fmla="*/ 1570297 h 681"/>
              <a:gd name="T58" fmla="*/ 163723 w 763"/>
              <a:gd name="T59" fmla="*/ 1619845 h 681"/>
              <a:gd name="T60" fmla="*/ 83765 w 763"/>
              <a:gd name="T61" fmla="*/ 1570297 h 681"/>
              <a:gd name="T62" fmla="*/ 11423 w 763"/>
              <a:gd name="T63" fmla="*/ 1642713 h 681"/>
              <a:gd name="T64" fmla="*/ 0 w 763"/>
              <a:gd name="T65" fmla="*/ 1707507 h 681"/>
              <a:gd name="T66" fmla="*/ 11423 w 763"/>
              <a:gd name="T67" fmla="*/ 1772301 h 6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63" h="681">
                <a:moveTo>
                  <a:pt x="3" y="465"/>
                </a:moveTo>
                <a:cubicBezTo>
                  <a:pt x="6" y="474"/>
                  <a:pt x="12" y="483"/>
                  <a:pt x="22" y="484"/>
                </a:cubicBezTo>
                <a:cubicBezTo>
                  <a:pt x="30" y="486"/>
                  <a:pt x="38" y="479"/>
                  <a:pt x="43" y="472"/>
                </a:cubicBezTo>
                <a:cubicBezTo>
                  <a:pt x="55" y="455"/>
                  <a:pt x="82" y="464"/>
                  <a:pt x="82" y="485"/>
                </a:cubicBezTo>
                <a:cubicBezTo>
                  <a:pt x="82" y="681"/>
                  <a:pt x="82" y="681"/>
                  <a:pt x="82" y="681"/>
                </a:cubicBezTo>
                <a:cubicBezTo>
                  <a:pt x="151" y="681"/>
                  <a:pt x="151" y="681"/>
                  <a:pt x="151" y="681"/>
                </a:cubicBezTo>
                <a:cubicBezTo>
                  <a:pt x="173" y="575"/>
                  <a:pt x="173" y="575"/>
                  <a:pt x="173" y="575"/>
                </a:cubicBezTo>
                <a:cubicBezTo>
                  <a:pt x="208" y="569"/>
                  <a:pt x="242" y="560"/>
                  <a:pt x="274" y="548"/>
                </a:cubicBezTo>
                <a:cubicBezTo>
                  <a:pt x="346" y="628"/>
                  <a:pt x="346" y="628"/>
                  <a:pt x="346" y="628"/>
                </a:cubicBezTo>
                <a:cubicBezTo>
                  <a:pt x="486" y="547"/>
                  <a:pt x="486" y="547"/>
                  <a:pt x="486" y="547"/>
                </a:cubicBezTo>
                <a:cubicBezTo>
                  <a:pt x="453" y="445"/>
                  <a:pt x="453" y="445"/>
                  <a:pt x="453" y="445"/>
                </a:cubicBezTo>
                <a:cubicBezTo>
                  <a:pt x="480" y="422"/>
                  <a:pt x="504" y="398"/>
                  <a:pt x="527" y="371"/>
                </a:cubicBezTo>
                <a:cubicBezTo>
                  <a:pt x="629" y="404"/>
                  <a:pt x="629" y="404"/>
                  <a:pt x="629" y="404"/>
                </a:cubicBezTo>
                <a:cubicBezTo>
                  <a:pt x="710" y="264"/>
                  <a:pt x="710" y="264"/>
                  <a:pt x="710" y="264"/>
                </a:cubicBezTo>
                <a:cubicBezTo>
                  <a:pt x="630" y="192"/>
                  <a:pt x="630" y="192"/>
                  <a:pt x="630" y="192"/>
                </a:cubicBezTo>
                <a:cubicBezTo>
                  <a:pt x="642" y="160"/>
                  <a:pt x="651" y="126"/>
                  <a:pt x="657" y="91"/>
                </a:cubicBezTo>
                <a:cubicBezTo>
                  <a:pt x="763" y="69"/>
                  <a:pt x="763" y="69"/>
                  <a:pt x="763" y="69"/>
                </a:cubicBezTo>
                <a:cubicBezTo>
                  <a:pt x="763" y="0"/>
                  <a:pt x="763" y="0"/>
                  <a:pt x="763" y="0"/>
                </a:cubicBezTo>
                <a:cubicBezTo>
                  <a:pt x="574" y="0"/>
                  <a:pt x="574" y="0"/>
                  <a:pt x="574" y="0"/>
                </a:cubicBezTo>
                <a:cubicBezTo>
                  <a:pt x="586" y="11"/>
                  <a:pt x="592" y="26"/>
                  <a:pt x="590" y="40"/>
                </a:cubicBezTo>
                <a:cubicBezTo>
                  <a:pt x="587" y="57"/>
                  <a:pt x="574" y="71"/>
                  <a:pt x="555" y="78"/>
                </a:cubicBezTo>
                <a:cubicBezTo>
                  <a:pt x="548" y="80"/>
                  <a:pt x="539" y="82"/>
                  <a:pt x="530" y="82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1" y="82"/>
                  <a:pt x="513" y="80"/>
                  <a:pt x="505" y="78"/>
                </a:cubicBezTo>
                <a:cubicBezTo>
                  <a:pt x="486" y="71"/>
                  <a:pt x="473" y="57"/>
                  <a:pt x="471" y="40"/>
                </a:cubicBezTo>
                <a:cubicBezTo>
                  <a:pt x="468" y="26"/>
                  <a:pt x="474" y="11"/>
                  <a:pt x="487" y="0"/>
                </a:cubicBezTo>
                <a:cubicBezTo>
                  <a:pt x="384" y="0"/>
                  <a:pt x="384" y="0"/>
                  <a:pt x="384" y="0"/>
                </a:cubicBezTo>
                <a:cubicBezTo>
                  <a:pt x="377" y="164"/>
                  <a:pt x="246" y="295"/>
                  <a:pt x="82" y="302"/>
                </a:cubicBezTo>
                <a:cubicBezTo>
                  <a:pt x="82" y="412"/>
                  <a:pt x="82" y="412"/>
                  <a:pt x="82" y="412"/>
                </a:cubicBezTo>
                <a:cubicBezTo>
                  <a:pt x="82" y="432"/>
                  <a:pt x="55" y="441"/>
                  <a:pt x="43" y="425"/>
                </a:cubicBezTo>
                <a:cubicBezTo>
                  <a:pt x="38" y="418"/>
                  <a:pt x="30" y="411"/>
                  <a:pt x="22" y="412"/>
                </a:cubicBezTo>
                <a:cubicBezTo>
                  <a:pt x="12" y="414"/>
                  <a:pt x="6" y="423"/>
                  <a:pt x="3" y="431"/>
                </a:cubicBezTo>
                <a:cubicBezTo>
                  <a:pt x="1" y="436"/>
                  <a:pt x="0" y="442"/>
                  <a:pt x="0" y="448"/>
                </a:cubicBezTo>
                <a:cubicBezTo>
                  <a:pt x="0" y="454"/>
                  <a:pt x="1" y="460"/>
                  <a:pt x="3" y="4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2ACFA-5747-9BA3-C752-C5FDAF1A3990}"/>
              </a:ext>
            </a:extLst>
          </p:cNvPr>
          <p:cNvSpPr txBox="1"/>
          <p:nvPr/>
        </p:nvSpPr>
        <p:spPr>
          <a:xfrm>
            <a:off x="983787" y="2862941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 Partner</a:t>
            </a:r>
          </a:p>
        </p:txBody>
      </p:sp>
      <p:pic>
        <p:nvPicPr>
          <p:cNvPr id="18" name="Picture 17" descr="A white line drawing of a person with a headset&#10;&#10;Description automatically generated">
            <a:extLst>
              <a:ext uri="{FF2B5EF4-FFF2-40B4-BE49-F238E27FC236}">
                <a16:creationId xmlns:a16="http://schemas.microsoft.com/office/drawing/2014/main" id="{F26D9EF4-2936-ED7E-3910-C4FB2DD08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218" y="2230665"/>
            <a:ext cx="542718" cy="5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3061-26F5-0579-A9E2-5084B8F3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/>
                <a:ea typeface="Verdana"/>
                <a:cs typeface="Arial"/>
              </a:rPr>
              <a:t>Announcements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6D97-126D-BFC2-5065-80FFFA2F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59" y="1136078"/>
            <a:ext cx="10844029" cy="48884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en-US" sz="2400" dirty="0">
                <a:latin typeface="Arial"/>
                <a:cs typeface="Arial"/>
              </a:rPr>
              <a:t>Welcome to Jennifer Kennedy, Director of Sponsored Programs Admin</a:t>
            </a:r>
          </a:p>
          <a:p>
            <a:pPr marL="285750" indent="-285750">
              <a:buChar char="•"/>
            </a:pPr>
            <a:r>
              <a:rPr lang="en-US" sz="2400" dirty="0">
                <a:latin typeface="Arial"/>
                <a:cs typeface="Arial"/>
              </a:rPr>
              <a:t>Welcome to Research Foundations and Government Grants group</a:t>
            </a:r>
          </a:p>
          <a:p>
            <a:pPr marL="285750" indent="-285750">
              <a:buChar char="•"/>
            </a:pPr>
            <a:r>
              <a:rPr lang="en-US" sz="2400" dirty="0">
                <a:latin typeface="Arial"/>
                <a:cs typeface="Arial"/>
              </a:rPr>
              <a:t>Welcome to Mike Fischer</a:t>
            </a:r>
          </a:p>
          <a:p>
            <a:pPr marL="285750" indent="-285750">
              <a:buChar char="•"/>
            </a:pPr>
            <a:r>
              <a:rPr lang="en-US" sz="2400" dirty="0">
                <a:latin typeface="Arial"/>
                <a:cs typeface="Arial"/>
              </a:rPr>
              <a:t>Check out our new landing page (website still a work in progress): </a:t>
            </a:r>
            <a:r>
              <a:rPr lang="en-US" sz="2400" dirty="0">
                <a:latin typeface="Arial"/>
                <a:cs typeface="Arial"/>
                <a:hlinkClick r:id="rId2"/>
              </a:rPr>
              <a:t>https://www.bmc.org/research</a:t>
            </a:r>
            <a:endParaRPr lang="en-US"/>
          </a:p>
          <a:p>
            <a:pPr marL="285750" indent="-285750">
              <a:buChar char="•"/>
            </a:pPr>
            <a:r>
              <a:rPr lang="en-US" sz="2400" dirty="0">
                <a:latin typeface="Arial"/>
                <a:cs typeface="Arial"/>
              </a:rPr>
              <a:t>We received 31 applications for pilot awards!!</a:t>
            </a:r>
            <a:endParaRPr lang="en-US" sz="2400" dirty="0"/>
          </a:p>
          <a:p>
            <a:pPr marL="285750" indent="-285750">
              <a:buChar char="•"/>
            </a:pPr>
            <a:r>
              <a:rPr lang="en-US" sz="2400" dirty="0">
                <a:latin typeface="Arial"/>
                <a:cs typeface="Arial"/>
              </a:rPr>
              <a:t>Stay tuned for Learning Health System scholar application</a:t>
            </a:r>
            <a:endParaRPr lang="en-US" sz="2400" dirty="0"/>
          </a:p>
          <a:p>
            <a:pPr marL="285750" indent="-285750">
              <a:buChar char="•"/>
            </a:pPr>
            <a:r>
              <a:rPr lang="en-US" sz="2400" dirty="0">
                <a:latin typeface="Arial"/>
                <a:cs typeface="Arial"/>
              </a:rPr>
              <a:t>Stay tuned for the next Bridge Funding announcement</a:t>
            </a:r>
            <a:endParaRPr lang="en-US" sz="2400" dirty="0"/>
          </a:p>
          <a:p>
            <a:pPr marL="285750" indent="-285750">
              <a:buChar char="•"/>
            </a:pPr>
            <a:r>
              <a:rPr lang="en-US" sz="2400" dirty="0">
                <a:latin typeface="Arial"/>
                <a:cs typeface="Arial"/>
              </a:rPr>
              <a:t>THANK YOU to all who provided commentary for our IDC policy</a:t>
            </a:r>
          </a:p>
          <a:p>
            <a:pPr marL="515620" lvl="1" indent="-285750">
              <a:buFont typeface="Courier New" panose="020B0604020202020204" pitchFamily="34" charset="0"/>
              <a:buChar char="o"/>
            </a:pPr>
            <a:r>
              <a:rPr lang="en-US" sz="2200" dirty="0">
                <a:latin typeface="Arial"/>
                <a:cs typeface="Arial"/>
              </a:rPr>
              <a:t>Analyzing themes</a:t>
            </a:r>
          </a:p>
          <a:p>
            <a:pPr marL="515620" lvl="1" indent="-285750">
              <a:buFont typeface="Courier New" panose="020B0604020202020204" pitchFamily="34" charset="0"/>
              <a:buChar char="o"/>
            </a:pPr>
            <a:r>
              <a:rPr lang="en-US" sz="2200" dirty="0">
                <a:latin typeface="Arial"/>
                <a:cs typeface="Arial"/>
              </a:rPr>
              <a:t>Planning on having some IDC related info sessions</a:t>
            </a:r>
          </a:p>
          <a:p>
            <a:pPr marL="515620" lvl="1" indent="-285750">
              <a:buFont typeface="Courier New" panose="020B0604020202020204" pitchFamily="34" charset="0"/>
              <a:buChar char="o"/>
            </a:pPr>
            <a:r>
              <a:rPr lang="en-US" sz="2200" dirty="0">
                <a:latin typeface="Arial"/>
                <a:cs typeface="Arial"/>
              </a:rPr>
              <a:t>Will post FAQs/responses</a:t>
            </a:r>
          </a:p>
          <a:p>
            <a:pPr marL="515620" lvl="1" indent="-285750">
              <a:buFont typeface="Courier New" panose="020B0604020202020204" pitchFamily="34" charset="0"/>
              <a:buChar char="o"/>
            </a:pPr>
            <a:endParaRPr lang="en-US" sz="2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64C33-A01D-0AC9-C426-46033522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47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70CCD-72D1-9726-D9FC-7E080D20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75101" y="6492875"/>
            <a:ext cx="40548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E818-7367-6A4C-AA8A-8ACF11B152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24DA779-3B24-E43B-8414-11F6BE1D9023}"/>
              </a:ext>
            </a:extLst>
          </p:cNvPr>
          <p:cNvSpPr>
            <a:spLocks/>
          </p:cNvSpPr>
          <p:nvPr/>
        </p:nvSpPr>
        <p:spPr bwMode="auto">
          <a:xfrm>
            <a:off x="3484468" y="4767262"/>
            <a:ext cx="2249488" cy="1725613"/>
          </a:xfrm>
          <a:custGeom>
            <a:avLst/>
            <a:gdLst>
              <a:gd name="T0" fmla="*/ 579 w 591"/>
              <a:gd name="T1" fmla="*/ 219 h 453"/>
              <a:gd name="T2" fmla="*/ 553 w 591"/>
              <a:gd name="T3" fmla="*/ 226 h 453"/>
              <a:gd name="T4" fmla="*/ 553 w 591"/>
              <a:gd name="T5" fmla="*/ 227 h 453"/>
              <a:gd name="T6" fmla="*/ 553 w 591"/>
              <a:gd name="T7" fmla="*/ 227 h 453"/>
              <a:gd name="T8" fmla="*/ 519 w 591"/>
              <a:gd name="T9" fmla="*/ 233 h 453"/>
              <a:gd name="T10" fmla="*/ 518 w 591"/>
              <a:gd name="T11" fmla="*/ 231 h 453"/>
              <a:gd name="T12" fmla="*/ 518 w 591"/>
              <a:gd name="T13" fmla="*/ 73 h 453"/>
              <a:gd name="T14" fmla="*/ 330 w 591"/>
              <a:gd name="T15" fmla="*/ 73 h 453"/>
              <a:gd name="T16" fmla="*/ 335 w 591"/>
              <a:gd name="T17" fmla="*/ 38 h 453"/>
              <a:gd name="T18" fmla="*/ 335 w 591"/>
              <a:gd name="T19" fmla="*/ 38 h 453"/>
              <a:gd name="T20" fmla="*/ 335 w 591"/>
              <a:gd name="T21" fmla="*/ 38 h 453"/>
              <a:gd name="T22" fmla="*/ 343 w 591"/>
              <a:gd name="T23" fmla="*/ 12 h 453"/>
              <a:gd name="T24" fmla="*/ 314 w 591"/>
              <a:gd name="T25" fmla="*/ 0 h 453"/>
              <a:gd name="T26" fmla="*/ 285 w 591"/>
              <a:gd name="T27" fmla="*/ 12 h 453"/>
              <a:gd name="T28" fmla="*/ 292 w 591"/>
              <a:gd name="T29" fmla="*/ 38 h 453"/>
              <a:gd name="T30" fmla="*/ 292 w 591"/>
              <a:gd name="T31" fmla="*/ 38 h 453"/>
              <a:gd name="T32" fmla="*/ 293 w 591"/>
              <a:gd name="T33" fmla="*/ 38 h 453"/>
              <a:gd name="T34" fmla="*/ 298 w 591"/>
              <a:gd name="T35" fmla="*/ 72 h 453"/>
              <a:gd name="T36" fmla="*/ 297 w 591"/>
              <a:gd name="T37" fmla="*/ 73 h 453"/>
              <a:gd name="T38" fmla="*/ 7 w 591"/>
              <a:gd name="T39" fmla="*/ 73 h 453"/>
              <a:gd name="T40" fmla="*/ 42 w 591"/>
              <a:gd name="T41" fmla="*/ 129 h 453"/>
              <a:gd name="T42" fmla="*/ 33 w 591"/>
              <a:gd name="T43" fmla="*/ 251 h 453"/>
              <a:gd name="T44" fmla="*/ 181 w 591"/>
              <a:gd name="T45" fmla="*/ 321 h 453"/>
              <a:gd name="T46" fmla="*/ 373 w 591"/>
              <a:gd name="T47" fmla="*/ 298 h 453"/>
              <a:gd name="T48" fmla="*/ 329 w 591"/>
              <a:gd name="T49" fmla="*/ 453 h 453"/>
              <a:gd name="T50" fmla="*/ 518 w 591"/>
              <a:gd name="T51" fmla="*/ 453 h 453"/>
              <a:gd name="T52" fmla="*/ 518 w 591"/>
              <a:gd name="T53" fmla="*/ 264 h 453"/>
              <a:gd name="T54" fmla="*/ 553 w 591"/>
              <a:gd name="T55" fmla="*/ 269 h 453"/>
              <a:gd name="T56" fmla="*/ 553 w 591"/>
              <a:gd name="T57" fmla="*/ 269 h 453"/>
              <a:gd name="T58" fmla="*/ 553 w 591"/>
              <a:gd name="T59" fmla="*/ 270 h 453"/>
              <a:gd name="T60" fmla="*/ 580 w 591"/>
              <a:gd name="T61" fmla="*/ 277 h 453"/>
              <a:gd name="T62" fmla="*/ 591 w 591"/>
              <a:gd name="T63" fmla="*/ 248 h 453"/>
              <a:gd name="T64" fmla="*/ 579 w 591"/>
              <a:gd name="T65" fmla="*/ 21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1" h="453">
                <a:moveTo>
                  <a:pt x="579" y="219"/>
                </a:moveTo>
                <a:cubicBezTo>
                  <a:pt x="570" y="212"/>
                  <a:pt x="559" y="217"/>
                  <a:pt x="553" y="226"/>
                </a:cubicBezTo>
                <a:cubicBezTo>
                  <a:pt x="553" y="227"/>
                  <a:pt x="553" y="227"/>
                  <a:pt x="553" y="227"/>
                </a:cubicBezTo>
                <a:cubicBezTo>
                  <a:pt x="553" y="227"/>
                  <a:pt x="553" y="227"/>
                  <a:pt x="553" y="227"/>
                </a:cubicBezTo>
                <a:cubicBezTo>
                  <a:pt x="544" y="237"/>
                  <a:pt x="531" y="242"/>
                  <a:pt x="519" y="233"/>
                </a:cubicBezTo>
                <a:cubicBezTo>
                  <a:pt x="518" y="231"/>
                  <a:pt x="518" y="231"/>
                  <a:pt x="518" y="231"/>
                </a:cubicBezTo>
                <a:cubicBezTo>
                  <a:pt x="518" y="73"/>
                  <a:pt x="518" y="73"/>
                  <a:pt x="518" y="73"/>
                </a:cubicBezTo>
                <a:cubicBezTo>
                  <a:pt x="330" y="73"/>
                  <a:pt x="330" y="73"/>
                  <a:pt x="330" y="73"/>
                </a:cubicBezTo>
                <a:cubicBezTo>
                  <a:pt x="320" y="61"/>
                  <a:pt x="324" y="48"/>
                  <a:pt x="335" y="38"/>
                </a:cubicBezTo>
                <a:cubicBezTo>
                  <a:pt x="335" y="38"/>
                  <a:pt x="335" y="38"/>
                  <a:pt x="335" y="38"/>
                </a:cubicBezTo>
                <a:cubicBezTo>
                  <a:pt x="335" y="38"/>
                  <a:pt x="335" y="38"/>
                  <a:pt x="335" y="38"/>
                </a:cubicBezTo>
                <a:cubicBezTo>
                  <a:pt x="345" y="32"/>
                  <a:pt x="350" y="21"/>
                  <a:pt x="343" y="12"/>
                </a:cubicBezTo>
                <a:cubicBezTo>
                  <a:pt x="336" y="3"/>
                  <a:pt x="324" y="0"/>
                  <a:pt x="314" y="0"/>
                </a:cubicBezTo>
                <a:cubicBezTo>
                  <a:pt x="303" y="0"/>
                  <a:pt x="291" y="3"/>
                  <a:pt x="285" y="12"/>
                </a:cubicBezTo>
                <a:cubicBezTo>
                  <a:pt x="278" y="22"/>
                  <a:pt x="283" y="33"/>
                  <a:pt x="292" y="38"/>
                </a:cubicBezTo>
                <a:cubicBezTo>
                  <a:pt x="292" y="38"/>
                  <a:pt x="292" y="38"/>
                  <a:pt x="292" y="38"/>
                </a:cubicBezTo>
                <a:cubicBezTo>
                  <a:pt x="293" y="38"/>
                  <a:pt x="293" y="38"/>
                  <a:pt x="293" y="38"/>
                </a:cubicBezTo>
                <a:cubicBezTo>
                  <a:pt x="303" y="47"/>
                  <a:pt x="308" y="60"/>
                  <a:pt x="298" y="72"/>
                </a:cubicBezTo>
                <a:cubicBezTo>
                  <a:pt x="297" y="73"/>
                  <a:pt x="297" y="73"/>
                  <a:pt x="297" y="73"/>
                </a:cubicBezTo>
                <a:cubicBezTo>
                  <a:pt x="7" y="73"/>
                  <a:pt x="7" y="73"/>
                  <a:pt x="7" y="73"/>
                </a:cubicBezTo>
                <a:cubicBezTo>
                  <a:pt x="0" y="83"/>
                  <a:pt x="5" y="100"/>
                  <a:pt x="42" y="129"/>
                </a:cubicBezTo>
                <a:cubicBezTo>
                  <a:pt x="63" y="145"/>
                  <a:pt x="19" y="215"/>
                  <a:pt x="33" y="251"/>
                </a:cubicBezTo>
                <a:cubicBezTo>
                  <a:pt x="62" y="324"/>
                  <a:pt x="109" y="331"/>
                  <a:pt x="181" y="321"/>
                </a:cubicBezTo>
                <a:cubicBezTo>
                  <a:pt x="254" y="312"/>
                  <a:pt x="350" y="286"/>
                  <a:pt x="373" y="298"/>
                </a:cubicBezTo>
                <a:cubicBezTo>
                  <a:pt x="421" y="388"/>
                  <a:pt x="373" y="425"/>
                  <a:pt x="329" y="453"/>
                </a:cubicBezTo>
                <a:cubicBezTo>
                  <a:pt x="518" y="453"/>
                  <a:pt x="518" y="453"/>
                  <a:pt x="518" y="453"/>
                </a:cubicBezTo>
                <a:cubicBezTo>
                  <a:pt x="518" y="264"/>
                  <a:pt x="518" y="264"/>
                  <a:pt x="518" y="264"/>
                </a:cubicBezTo>
                <a:cubicBezTo>
                  <a:pt x="530" y="254"/>
                  <a:pt x="543" y="258"/>
                  <a:pt x="553" y="269"/>
                </a:cubicBezTo>
                <a:cubicBezTo>
                  <a:pt x="553" y="269"/>
                  <a:pt x="553" y="269"/>
                  <a:pt x="553" y="269"/>
                </a:cubicBezTo>
                <a:cubicBezTo>
                  <a:pt x="553" y="270"/>
                  <a:pt x="553" y="270"/>
                  <a:pt x="553" y="270"/>
                </a:cubicBezTo>
                <a:cubicBezTo>
                  <a:pt x="559" y="279"/>
                  <a:pt x="570" y="284"/>
                  <a:pt x="580" y="277"/>
                </a:cubicBezTo>
                <a:cubicBezTo>
                  <a:pt x="588" y="270"/>
                  <a:pt x="591" y="258"/>
                  <a:pt x="591" y="248"/>
                </a:cubicBezTo>
                <a:cubicBezTo>
                  <a:pt x="591" y="237"/>
                  <a:pt x="588" y="225"/>
                  <a:pt x="579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004A767-DF66-D586-5695-A5C869626225}"/>
              </a:ext>
            </a:extLst>
          </p:cNvPr>
          <p:cNvSpPr>
            <a:spLocks/>
          </p:cNvSpPr>
          <p:nvPr/>
        </p:nvSpPr>
        <p:spPr bwMode="auto">
          <a:xfrm>
            <a:off x="5532343" y="5045074"/>
            <a:ext cx="2468563" cy="1447800"/>
          </a:xfrm>
          <a:custGeom>
            <a:avLst/>
            <a:gdLst>
              <a:gd name="T0" fmla="*/ 399 w 649"/>
              <a:gd name="T1" fmla="*/ 23 h 380"/>
              <a:gd name="T2" fmla="*/ 402 w 649"/>
              <a:gd name="T3" fmla="*/ 0 h 380"/>
              <a:gd name="T4" fmla="*/ 302 w 649"/>
              <a:gd name="T5" fmla="*/ 0 h 380"/>
              <a:gd name="T6" fmla="*/ 318 w 649"/>
              <a:gd name="T7" fmla="*/ 25 h 380"/>
              <a:gd name="T8" fmla="*/ 312 w 649"/>
              <a:gd name="T9" fmla="*/ 53 h 380"/>
              <a:gd name="T10" fmla="*/ 267 w 649"/>
              <a:gd name="T11" fmla="*/ 73 h 380"/>
              <a:gd name="T12" fmla="*/ 222 w 649"/>
              <a:gd name="T13" fmla="*/ 54 h 380"/>
              <a:gd name="T14" fmla="*/ 215 w 649"/>
              <a:gd name="T15" fmla="*/ 25 h 380"/>
              <a:gd name="T16" fmla="*/ 231 w 649"/>
              <a:gd name="T17" fmla="*/ 0 h 380"/>
              <a:gd name="T18" fmla="*/ 92 w 649"/>
              <a:gd name="T19" fmla="*/ 0 h 380"/>
              <a:gd name="T20" fmla="*/ 0 w 649"/>
              <a:gd name="T21" fmla="*/ 0 h 380"/>
              <a:gd name="T22" fmla="*/ 0 w 649"/>
              <a:gd name="T23" fmla="*/ 140 h 380"/>
              <a:gd name="T24" fmla="*/ 32 w 649"/>
              <a:gd name="T25" fmla="*/ 122 h 380"/>
              <a:gd name="T26" fmla="*/ 53 w 649"/>
              <a:gd name="T27" fmla="*/ 130 h 380"/>
              <a:gd name="T28" fmla="*/ 73 w 649"/>
              <a:gd name="T29" fmla="*/ 175 h 380"/>
              <a:gd name="T30" fmla="*/ 54 w 649"/>
              <a:gd name="T31" fmla="*/ 220 h 380"/>
              <a:gd name="T32" fmla="*/ 32 w 649"/>
              <a:gd name="T33" fmla="*/ 227 h 380"/>
              <a:gd name="T34" fmla="*/ 0 w 649"/>
              <a:gd name="T35" fmla="*/ 210 h 380"/>
              <a:gd name="T36" fmla="*/ 0 w 649"/>
              <a:gd name="T37" fmla="*/ 380 h 380"/>
              <a:gd name="T38" fmla="*/ 649 w 649"/>
              <a:gd name="T39" fmla="*/ 380 h 380"/>
              <a:gd name="T40" fmla="*/ 399 w 649"/>
              <a:gd name="T41" fmla="*/ 23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9" h="380">
                <a:moveTo>
                  <a:pt x="399" y="23"/>
                </a:moveTo>
                <a:cubicBezTo>
                  <a:pt x="399" y="16"/>
                  <a:pt x="400" y="8"/>
                  <a:pt x="402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310" y="7"/>
                  <a:pt x="316" y="15"/>
                  <a:pt x="318" y="25"/>
                </a:cubicBezTo>
                <a:cubicBezTo>
                  <a:pt x="320" y="35"/>
                  <a:pt x="318" y="45"/>
                  <a:pt x="312" y="53"/>
                </a:cubicBezTo>
                <a:cubicBezTo>
                  <a:pt x="303" y="66"/>
                  <a:pt x="286" y="73"/>
                  <a:pt x="267" y="73"/>
                </a:cubicBezTo>
                <a:cubicBezTo>
                  <a:pt x="248" y="73"/>
                  <a:pt x="231" y="66"/>
                  <a:pt x="222" y="54"/>
                </a:cubicBezTo>
                <a:cubicBezTo>
                  <a:pt x="215" y="46"/>
                  <a:pt x="213" y="35"/>
                  <a:pt x="215" y="25"/>
                </a:cubicBezTo>
                <a:cubicBezTo>
                  <a:pt x="217" y="16"/>
                  <a:pt x="223" y="7"/>
                  <a:pt x="231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0"/>
                  <a:pt x="0" y="140"/>
                  <a:pt x="0" y="140"/>
                </a:cubicBezTo>
                <a:cubicBezTo>
                  <a:pt x="8" y="129"/>
                  <a:pt x="20" y="122"/>
                  <a:pt x="32" y="122"/>
                </a:cubicBezTo>
                <a:cubicBezTo>
                  <a:pt x="39" y="122"/>
                  <a:pt x="47" y="125"/>
                  <a:pt x="53" y="130"/>
                </a:cubicBezTo>
                <a:cubicBezTo>
                  <a:pt x="66" y="139"/>
                  <a:pt x="73" y="156"/>
                  <a:pt x="73" y="175"/>
                </a:cubicBezTo>
                <a:cubicBezTo>
                  <a:pt x="73" y="194"/>
                  <a:pt x="66" y="210"/>
                  <a:pt x="54" y="220"/>
                </a:cubicBezTo>
                <a:cubicBezTo>
                  <a:pt x="47" y="225"/>
                  <a:pt x="40" y="227"/>
                  <a:pt x="32" y="227"/>
                </a:cubicBezTo>
                <a:cubicBezTo>
                  <a:pt x="20" y="227"/>
                  <a:pt x="8" y="221"/>
                  <a:pt x="0" y="210"/>
                </a:cubicBezTo>
                <a:cubicBezTo>
                  <a:pt x="0" y="380"/>
                  <a:pt x="0" y="380"/>
                  <a:pt x="0" y="380"/>
                </a:cubicBezTo>
                <a:cubicBezTo>
                  <a:pt x="649" y="380"/>
                  <a:pt x="649" y="380"/>
                  <a:pt x="649" y="380"/>
                </a:cubicBezTo>
                <a:cubicBezTo>
                  <a:pt x="595" y="292"/>
                  <a:pt x="394" y="221"/>
                  <a:pt x="399" y="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4578F0F-B269-8E9C-0BEF-25E9A2073672}"/>
              </a:ext>
            </a:extLst>
          </p:cNvPr>
          <p:cNvSpPr>
            <a:spLocks/>
          </p:cNvSpPr>
          <p:nvPr/>
        </p:nvSpPr>
        <p:spPr bwMode="auto">
          <a:xfrm>
            <a:off x="4914806" y="2079624"/>
            <a:ext cx="1697038" cy="1408113"/>
          </a:xfrm>
          <a:custGeom>
            <a:avLst/>
            <a:gdLst>
              <a:gd name="T0" fmla="*/ 392 w 446"/>
              <a:gd name="T1" fmla="*/ 135 h 370"/>
              <a:gd name="T2" fmla="*/ 414 w 446"/>
              <a:gd name="T3" fmla="*/ 128 h 370"/>
              <a:gd name="T4" fmla="*/ 446 w 446"/>
              <a:gd name="T5" fmla="*/ 145 h 370"/>
              <a:gd name="T6" fmla="*/ 446 w 446"/>
              <a:gd name="T7" fmla="*/ 0 h 370"/>
              <a:gd name="T8" fmla="*/ 0 w 446"/>
              <a:gd name="T9" fmla="*/ 0 h 370"/>
              <a:gd name="T10" fmla="*/ 0 w 446"/>
              <a:gd name="T11" fmla="*/ 143 h 370"/>
              <a:gd name="T12" fmla="*/ 32 w 446"/>
              <a:gd name="T13" fmla="*/ 126 h 370"/>
              <a:gd name="T14" fmla="*/ 53 w 446"/>
              <a:gd name="T15" fmla="*/ 133 h 370"/>
              <a:gd name="T16" fmla="*/ 73 w 446"/>
              <a:gd name="T17" fmla="*/ 178 h 370"/>
              <a:gd name="T18" fmla="*/ 54 w 446"/>
              <a:gd name="T19" fmla="*/ 223 h 370"/>
              <a:gd name="T20" fmla="*/ 32 w 446"/>
              <a:gd name="T21" fmla="*/ 231 h 370"/>
              <a:gd name="T22" fmla="*/ 0 w 446"/>
              <a:gd name="T23" fmla="*/ 213 h 370"/>
              <a:gd name="T24" fmla="*/ 0 w 446"/>
              <a:gd name="T25" fmla="*/ 370 h 370"/>
              <a:gd name="T26" fmla="*/ 104 w 446"/>
              <a:gd name="T27" fmla="*/ 370 h 370"/>
              <a:gd name="T28" fmla="*/ 87 w 446"/>
              <a:gd name="T29" fmla="*/ 345 h 370"/>
              <a:gd name="T30" fmla="*/ 94 w 446"/>
              <a:gd name="T31" fmla="*/ 317 h 370"/>
              <a:gd name="T32" fmla="*/ 139 w 446"/>
              <a:gd name="T33" fmla="*/ 296 h 370"/>
              <a:gd name="T34" fmla="*/ 184 w 446"/>
              <a:gd name="T35" fmla="*/ 316 h 370"/>
              <a:gd name="T36" fmla="*/ 191 w 446"/>
              <a:gd name="T37" fmla="*/ 344 h 370"/>
              <a:gd name="T38" fmla="*/ 174 w 446"/>
              <a:gd name="T39" fmla="*/ 370 h 370"/>
              <a:gd name="T40" fmla="*/ 274 w 446"/>
              <a:gd name="T41" fmla="*/ 370 h 370"/>
              <a:gd name="T42" fmla="*/ 446 w 446"/>
              <a:gd name="T43" fmla="*/ 370 h 370"/>
              <a:gd name="T44" fmla="*/ 446 w 446"/>
              <a:gd name="T45" fmla="*/ 215 h 370"/>
              <a:gd name="T46" fmla="*/ 414 w 446"/>
              <a:gd name="T47" fmla="*/ 233 h 370"/>
              <a:gd name="T48" fmla="*/ 393 w 446"/>
              <a:gd name="T49" fmla="*/ 225 h 370"/>
              <a:gd name="T50" fmla="*/ 373 w 446"/>
              <a:gd name="T51" fmla="*/ 180 h 370"/>
              <a:gd name="T52" fmla="*/ 392 w 446"/>
              <a:gd name="T53" fmla="*/ 13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6" h="370">
                <a:moveTo>
                  <a:pt x="392" y="135"/>
                </a:moveTo>
                <a:cubicBezTo>
                  <a:pt x="399" y="130"/>
                  <a:pt x="406" y="128"/>
                  <a:pt x="414" y="128"/>
                </a:cubicBezTo>
                <a:cubicBezTo>
                  <a:pt x="426" y="128"/>
                  <a:pt x="438" y="134"/>
                  <a:pt x="446" y="145"/>
                </a:cubicBezTo>
                <a:cubicBezTo>
                  <a:pt x="446" y="0"/>
                  <a:pt x="446" y="0"/>
                  <a:pt x="44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3"/>
                  <a:pt x="0" y="143"/>
                  <a:pt x="0" y="143"/>
                </a:cubicBezTo>
                <a:cubicBezTo>
                  <a:pt x="8" y="133"/>
                  <a:pt x="19" y="126"/>
                  <a:pt x="32" y="126"/>
                </a:cubicBezTo>
                <a:cubicBezTo>
                  <a:pt x="39" y="126"/>
                  <a:pt x="47" y="128"/>
                  <a:pt x="53" y="133"/>
                </a:cubicBezTo>
                <a:cubicBezTo>
                  <a:pt x="66" y="142"/>
                  <a:pt x="73" y="159"/>
                  <a:pt x="73" y="178"/>
                </a:cubicBezTo>
                <a:cubicBezTo>
                  <a:pt x="73" y="197"/>
                  <a:pt x="66" y="213"/>
                  <a:pt x="54" y="223"/>
                </a:cubicBezTo>
                <a:cubicBezTo>
                  <a:pt x="47" y="228"/>
                  <a:pt x="40" y="231"/>
                  <a:pt x="32" y="231"/>
                </a:cubicBezTo>
                <a:cubicBezTo>
                  <a:pt x="19" y="231"/>
                  <a:pt x="8" y="224"/>
                  <a:pt x="0" y="213"/>
                </a:cubicBezTo>
                <a:cubicBezTo>
                  <a:pt x="0" y="370"/>
                  <a:pt x="0" y="370"/>
                  <a:pt x="0" y="370"/>
                </a:cubicBezTo>
                <a:cubicBezTo>
                  <a:pt x="104" y="370"/>
                  <a:pt x="104" y="370"/>
                  <a:pt x="104" y="370"/>
                </a:cubicBezTo>
                <a:cubicBezTo>
                  <a:pt x="95" y="363"/>
                  <a:pt x="89" y="355"/>
                  <a:pt x="87" y="345"/>
                </a:cubicBezTo>
                <a:cubicBezTo>
                  <a:pt x="85" y="335"/>
                  <a:pt x="87" y="325"/>
                  <a:pt x="94" y="317"/>
                </a:cubicBezTo>
                <a:cubicBezTo>
                  <a:pt x="103" y="304"/>
                  <a:pt x="120" y="296"/>
                  <a:pt x="139" y="296"/>
                </a:cubicBezTo>
                <a:cubicBezTo>
                  <a:pt x="158" y="296"/>
                  <a:pt x="174" y="303"/>
                  <a:pt x="184" y="316"/>
                </a:cubicBezTo>
                <a:cubicBezTo>
                  <a:pt x="190" y="324"/>
                  <a:pt x="193" y="334"/>
                  <a:pt x="191" y="344"/>
                </a:cubicBezTo>
                <a:cubicBezTo>
                  <a:pt x="189" y="354"/>
                  <a:pt x="183" y="363"/>
                  <a:pt x="174" y="370"/>
                </a:cubicBezTo>
                <a:cubicBezTo>
                  <a:pt x="274" y="370"/>
                  <a:pt x="274" y="370"/>
                  <a:pt x="274" y="370"/>
                </a:cubicBezTo>
                <a:cubicBezTo>
                  <a:pt x="446" y="370"/>
                  <a:pt x="446" y="370"/>
                  <a:pt x="446" y="370"/>
                </a:cubicBezTo>
                <a:cubicBezTo>
                  <a:pt x="446" y="215"/>
                  <a:pt x="446" y="215"/>
                  <a:pt x="446" y="215"/>
                </a:cubicBezTo>
                <a:cubicBezTo>
                  <a:pt x="438" y="226"/>
                  <a:pt x="426" y="233"/>
                  <a:pt x="414" y="233"/>
                </a:cubicBezTo>
                <a:cubicBezTo>
                  <a:pt x="407" y="233"/>
                  <a:pt x="399" y="230"/>
                  <a:pt x="393" y="225"/>
                </a:cubicBezTo>
                <a:cubicBezTo>
                  <a:pt x="380" y="216"/>
                  <a:pt x="373" y="199"/>
                  <a:pt x="373" y="180"/>
                </a:cubicBezTo>
                <a:cubicBezTo>
                  <a:pt x="373" y="161"/>
                  <a:pt x="380" y="145"/>
                  <a:pt x="392" y="1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77510FC-03F5-6FF7-08F0-80C4FE29ED91}"/>
              </a:ext>
            </a:extLst>
          </p:cNvPr>
          <p:cNvSpPr>
            <a:spLocks/>
          </p:cNvSpPr>
          <p:nvPr/>
        </p:nvSpPr>
        <p:spPr bwMode="auto">
          <a:xfrm>
            <a:off x="3571781" y="517524"/>
            <a:ext cx="2241550" cy="1485900"/>
          </a:xfrm>
          <a:custGeom>
            <a:avLst/>
            <a:gdLst>
              <a:gd name="T0" fmla="*/ 232 w 589"/>
              <a:gd name="T1" fmla="*/ 390 h 390"/>
              <a:gd name="T2" fmla="*/ 589 w 589"/>
              <a:gd name="T3" fmla="*/ 390 h 390"/>
              <a:gd name="T4" fmla="*/ 589 w 589"/>
              <a:gd name="T5" fmla="*/ 231 h 390"/>
              <a:gd name="T6" fmla="*/ 557 w 589"/>
              <a:gd name="T7" fmla="*/ 249 h 390"/>
              <a:gd name="T8" fmla="*/ 536 w 589"/>
              <a:gd name="T9" fmla="*/ 242 h 390"/>
              <a:gd name="T10" fmla="*/ 516 w 589"/>
              <a:gd name="T11" fmla="*/ 196 h 390"/>
              <a:gd name="T12" fmla="*/ 535 w 589"/>
              <a:gd name="T13" fmla="*/ 152 h 390"/>
              <a:gd name="T14" fmla="*/ 557 w 589"/>
              <a:gd name="T15" fmla="*/ 144 h 390"/>
              <a:gd name="T16" fmla="*/ 589 w 589"/>
              <a:gd name="T17" fmla="*/ 161 h 390"/>
              <a:gd name="T18" fmla="*/ 589 w 589"/>
              <a:gd name="T19" fmla="*/ 12 h 390"/>
              <a:gd name="T20" fmla="*/ 65 w 589"/>
              <a:gd name="T21" fmla="*/ 236 h 390"/>
              <a:gd name="T22" fmla="*/ 0 w 589"/>
              <a:gd name="T23" fmla="*/ 390 h 390"/>
              <a:gd name="T24" fmla="*/ 162 w 589"/>
              <a:gd name="T25" fmla="*/ 390 h 390"/>
              <a:gd name="T26" fmla="*/ 145 w 589"/>
              <a:gd name="T27" fmla="*/ 365 h 390"/>
              <a:gd name="T28" fmla="*/ 152 w 589"/>
              <a:gd name="T29" fmla="*/ 337 h 390"/>
              <a:gd name="T30" fmla="*/ 197 w 589"/>
              <a:gd name="T31" fmla="*/ 317 h 390"/>
              <a:gd name="T32" fmla="*/ 242 w 589"/>
              <a:gd name="T33" fmla="*/ 336 h 390"/>
              <a:gd name="T34" fmla="*/ 249 w 589"/>
              <a:gd name="T35" fmla="*/ 365 h 390"/>
              <a:gd name="T36" fmla="*/ 232 w 589"/>
              <a:gd name="T37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9" h="390">
                <a:moveTo>
                  <a:pt x="232" y="390"/>
                </a:moveTo>
                <a:cubicBezTo>
                  <a:pt x="589" y="390"/>
                  <a:pt x="589" y="390"/>
                  <a:pt x="589" y="390"/>
                </a:cubicBezTo>
                <a:cubicBezTo>
                  <a:pt x="589" y="231"/>
                  <a:pt x="589" y="231"/>
                  <a:pt x="589" y="231"/>
                </a:cubicBezTo>
                <a:cubicBezTo>
                  <a:pt x="581" y="242"/>
                  <a:pt x="569" y="249"/>
                  <a:pt x="557" y="249"/>
                </a:cubicBezTo>
                <a:cubicBezTo>
                  <a:pt x="550" y="249"/>
                  <a:pt x="542" y="246"/>
                  <a:pt x="536" y="242"/>
                </a:cubicBezTo>
                <a:cubicBezTo>
                  <a:pt x="523" y="232"/>
                  <a:pt x="516" y="215"/>
                  <a:pt x="516" y="196"/>
                </a:cubicBezTo>
                <a:cubicBezTo>
                  <a:pt x="516" y="178"/>
                  <a:pt x="523" y="161"/>
                  <a:pt x="535" y="152"/>
                </a:cubicBezTo>
                <a:cubicBezTo>
                  <a:pt x="542" y="147"/>
                  <a:pt x="549" y="144"/>
                  <a:pt x="557" y="144"/>
                </a:cubicBezTo>
                <a:cubicBezTo>
                  <a:pt x="569" y="144"/>
                  <a:pt x="581" y="151"/>
                  <a:pt x="589" y="161"/>
                </a:cubicBezTo>
                <a:cubicBezTo>
                  <a:pt x="589" y="12"/>
                  <a:pt x="589" y="12"/>
                  <a:pt x="589" y="12"/>
                </a:cubicBezTo>
                <a:cubicBezTo>
                  <a:pt x="339" y="0"/>
                  <a:pt x="152" y="71"/>
                  <a:pt x="65" y="236"/>
                </a:cubicBezTo>
                <a:cubicBezTo>
                  <a:pt x="36" y="290"/>
                  <a:pt x="15" y="342"/>
                  <a:pt x="0" y="390"/>
                </a:cubicBezTo>
                <a:cubicBezTo>
                  <a:pt x="162" y="390"/>
                  <a:pt x="162" y="390"/>
                  <a:pt x="162" y="390"/>
                </a:cubicBezTo>
                <a:cubicBezTo>
                  <a:pt x="153" y="384"/>
                  <a:pt x="147" y="375"/>
                  <a:pt x="145" y="365"/>
                </a:cubicBezTo>
                <a:cubicBezTo>
                  <a:pt x="143" y="355"/>
                  <a:pt x="145" y="345"/>
                  <a:pt x="152" y="337"/>
                </a:cubicBezTo>
                <a:cubicBezTo>
                  <a:pt x="161" y="324"/>
                  <a:pt x="178" y="317"/>
                  <a:pt x="197" y="317"/>
                </a:cubicBezTo>
                <a:cubicBezTo>
                  <a:pt x="216" y="317"/>
                  <a:pt x="232" y="324"/>
                  <a:pt x="242" y="336"/>
                </a:cubicBezTo>
                <a:cubicBezTo>
                  <a:pt x="248" y="345"/>
                  <a:pt x="251" y="355"/>
                  <a:pt x="249" y="365"/>
                </a:cubicBezTo>
                <a:cubicBezTo>
                  <a:pt x="247" y="375"/>
                  <a:pt x="241" y="384"/>
                  <a:pt x="232" y="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D60736E-48A2-64C3-C916-7F69BFD51CDB}"/>
              </a:ext>
            </a:extLst>
          </p:cNvPr>
          <p:cNvSpPr>
            <a:spLocks/>
          </p:cNvSpPr>
          <p:nvPr/>
        </p:nvSpPr>
        <p:spPr bwMode="auto">
          <a:xfrm>
            <a:off x="5611718" y="566737"/>
            <a:ext cx="2301875" cy="1436688"/>
          </a:xfrm>
          <a:custGeom>
            <a:avLst/>
            <a:gdLst>
              <a:gd name="T0" fmla="*/ 263 w 605"/>
              <a:gd name="T1" fmla="*/ 377 h 377"/>
              <a:gd name="T2" fmla="*/ 408 w 605"/>
              <a:gd name="T3" fmla="*/ 377 h 377"/>
              <a:gd name="T4" fmla="*/ 391 w 605"/>
              <a:gd name="T5" fmla="*/ 352 h 377"/>
              <a:gd name="T6" fmla="*/ 397 w 605"/>
              <a:gd name="T7" fmla="*/ 324 h 377"/>
              <a:gd name="T8" fmla="*/ 443 w 605"/>
              <a:gd name="T9" fmla="*/ 304 h 377"/>
              <a:gd name="T10" fmla="*/ 487 w 605"/>
              <a:gd name="T11" fmla="*/ 323 h 377"/>
              <a:gd name="T12" fmla="*/ 494 w 605"/>
              <a:gd name="T13" fmla="*/ 352 h 377"/>
              <a:gd name="T14" fmla="*/ 478 w 605"/>
              <a:gd name="T15" fmla="*/ 377 h 377"/>
              <a:gd name="T16" fmla="*/ 605 w 605"/>
              <a:gd name="T17" fmla="*/ 377 h 377"/>
              <a:gd name="T18" fmla="*/ 157 w 605"/>
              <a:gd name="T19" fmla="*/ 8 h 377"/>
              <a:gd name="T20" fmla="*/ 73 w 605"/>
              <a:gd name="T21" fmla="*/ 0 h 377"/>
              <a:gd name="T22" fmla="*/ 73 w 605"/>
              <a:gd name="T23" fmla="*/ 167 h 377"/>
              <a:gd name="T24" fmla="*/ 38 w 605"/>
              <a:gd name="T25" fmla="*/ 162 h 377"/>
              <a:gd name="T26" fmla="*/ 38 w 605"/>
              <a:gd name="T27" fmla="*/ 162 h 377"/>
              <a:gd name="T28" fmla="*/ 38 w 605"/>
              <a:gd name="T29" fmla="*/ 162 h 377"/>
              <a:gd name="T30" fmla="*/ 11 w 605"/>
              <a:gd name="T31" fmla="*/ 154 h 377"/>
              <a:gd name="T32" fmla="*/ 0 w 605"/>
              <a:gd name="T33" fmla="*/ 183 h 377"/>
              <a:gd name="T34" fmla="*/ 12 w 605"/>
              <a:gd name="T35" fmla="*/ 213 h 377"/>
              <a:gd name="T36" fmla="*/ 38 w 605"/>
              <a:gd name="T37" fmla="*/ 205 h 377"/>
              <a:gd name="T38" fmla="*/ 38 w 605"/>
              <a:gd name="T39" fmla="*/ 205 h 377"/>
              <a:gd name="T40" fmla="*/ 38 w 605"/>
              <a:gd name="T41" fmla="*/ 205 h 377"/>
              <a:gd name="T42" fmla="*/ 72 w 605"/>
              <a:gd name="T43" fmla="*/ 199 h 377"/>
              <a:gd name="T44" fmla="*/ 73 w 605"/>
              <a:gd name="T45" fmla="*/ 200 h 377"/>
              <a:gd name="T46" fmla="*/ 73 w 605"/>
              <a:gd name="T47" fmla="*/ 377 h 377"/>
              <a:gd name="T48" fmla="*/ 263 w 605"/>
              <a:gd name="T49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5" h="377">
                <a:moveTo>
                  <a:pt x="263" y="377"/>
                </a:moveTo>
                <a:cubicBezTo>
                  <a:pt x="408" y="377"/>
                  <a:pt x="408" y="377"/>
                  <a:pt x="408" y="377"/>
                </a:cubicBezTo>
                <a:cubicBezTo>
                  <a:pt x="399" y="371"/>
                  <a:pt x="393" y="362"/>
                  <a:pt x="391" y="352"/>
                </a:cubicBezTo>
                <a:cubicBezTo>
                  <a:pt x="389" y="342"/>
                  <a:pt x="391" y="332"/>
                  <a:pt x="397" y="324"/>
                </a:cubicBezTo>
                <a:cubicBezTo>
                  <a:pt x="407" y="311"/>
                  <a:pt x="424" y="304"/>
                  <a:pt x="443" y="304"/>
                </a:cubicBezTo>
                <a:cubicBezTo>
                  <a:pt x="461" y="304"/>
                  <a:pt x="478" y="311"/>
                  <a:pt x="487" y="323"/>
                </a:cubicBezTo>
                <a:cubicBezTo>
                  <a:pt x="494" y="332"/>
                  <a:pt x="496" y="342"/>
                  <a:pt x="494" y="352"/>
                </a:cubicBezTo>
                <a:cubicBezTo>
                  <a:pt x="493" y="362"/>
                  <a:pt x="487" y="371"/>
                  <a:pt x="478" y="377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539" y="213"/>
                  <a:pt x="383" y="36"/>
                  <a:pt x="157" y="8"/>
                </a:cubicBezTo>
                <a:cubicBezTo>
                  <a:pt x="128" y="4"/>
                  <a:pt x="100" y="1"/>
                  <a:pt x="73" y="0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61" y="177"/>
                  <a:pt x="48" y="173"/>
                  <a:pt x="38" y="162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32" y="152"/>
                  <a:pt x="21" y="147"/>
                  <a:pt x="11" y="154"/>
                </a:cubicBezTo>
                <a:cubicBezTo>
                  <a:pt x="3" y="161"/>
                  <a:pt x="0" y="173"/>
                  <a:pt x="0" y="183"/>
                </a:cubicBezTo>
                <a:cubicBezTo>
                  <a:pt x="0" y="194"/>
                  <a:pt x="3" y="206"/>
                  <a:pt x="12" y="213"/>
                </a:cubicBezTo>
                <a:cubicBezTo>
                  <a:pt x="21" y="220"/>
                  <a:pt x="32" y="214"/>
                  <a:pt x="38" y="205"/>
                </a:cubicBezTo>
                <a:cubicBezTo>
                  <a:pt x="38" y="205"/>
                  <a:pt x="38" y="205"/>
                  <a:pt x="38" y="205"/>
                </a:cubicBezTo>
                <a:cubicBezTo>
                  <a:pt x="38" y="205"/>
                  <a:pt x="38" y="205"/>
                  <a:pt x="38" y="205"/>
                </a:cubicBezTo>
                <a:cubicBezTo>
                  <a:pt x="47" y="194"/>
                  <a:pt x="60" y="189"/>
                  <a:pt x="72" y="199"/>
                </a:cubicBezTo>
                <a:cubicBezTo>
                  <a:pt x="73" y="200"/>
                  <a:pt x="73" y="200"/>
                  <a:pt x="73" y="200"/>
                </a:cubicBezTo>
                <a:cubicBezTo>
                  <a:pt x="73" y="377"/>
                  <a:pt x="73" y="377"/>
                  <a:pt x="73" y="377"/>
                </a:cubicBezTo>
                <a:lnTo>
                  <a:pt x="263" y="3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20338C3-D266-0D3F-507E-0F02221C6D11}"/>
              </a:ext>
            </a:extLst>
          </p:cNvPr>
          <p:cNvSpPr>
            <a:spLocks/>
          </p:cNvSpPr>
          <p:nvPr/>
        </p:nvSpPr>
        <p:spPr bwMode="auto">
          <a:xfrm>
            <a:off x="5679981" y="3563937"/>
            <a:ext cx="2195513" cy="1684338"/>
          </a:xfrm>
          <a:custGeom>
            <a:avLst/>
            <a:gdLst>
              <a:gd name="T0" fmla="*/ 474 w 577"/>
              <a:gd name="T1" fmla="*/ 25 h 442"/>
              <a:gd name="T2" fmla="*/ 468 w 577"/>
              <a:gd name="T3" fmla="*/ 53 h 442"/>
              <a:gd name="T4" fmla="*/ 422 w 577"/>
              <a:gd name="T5" fmla="*/ 73 h 442"/>
              <a:gd name="T6" fmla="*/ 378 w 577"/>
              <a:gd name="T7" fmla="*/ 54 h 442"/>
              <a:gd name="T8" fmla="*/ 370 w 577"/>
              <a:gd name="T9" fmla="*/ 25 h 442"/>
              <a:gd name="T10" fmla="*/ 387 w 577"/>
              <a:gd name="T11" fmla="*/ 0 h 442"/>
              <a:gd name="T12" fmla="*/ 73 w 577"/>
              <a:gd name="T13" fmla="*/ 0 h 442"/>
              <a:gd name="T14" fmla="*/ 73 w 577"/>
              <a:gd name="T15" fmla="*/ 156 h 442"/>
              <a:gd name="T16" fmla="*/ 38 w 577"/>
              <a:gd name="T17" fmla="*/ 151 h 442"/>
              <a:gd name="T18" fmla="*/ 38 w 577"/>
              <a:gd name="T19" fmla="*/ 151 h 442"/>
              <a:gd name="T20" fmla="*/ 38 w 577"/>
              <a:gd name="T21" fmla="*/ 151 h 442"/>
              <a:gd name="T22" fmla="*/ 12 w 577"/>
              <a:gd name="T23" fmla="*/ 143 h 442"/>
              <a:gd name="T24" fmla="*/ 0 w 577"/>
              <a:gd name="T25" fmla="*/ 172 h 442"/>
              <a:gd name="T26" fmla="*/ 12 w 577"/>
              <a:gd name="T27" fmla="*/ 201 h 442"/>
              <a:gd name="T28" fmla="*/ 38 w 577"/>
              <a:gd name="T29" fmla="*/ 194 h 442"/>
              <a:gd name="T30" fmla="*/ 38 w 577"/>
              <a:gd name="T31" fmla="*/ 194 h 442"/>
              <a:gd name="T32" fmla="*/ 38 w 577"/>
              <a:gd name="T33" fmla="*/ 193 h 442"/>
              <a:gd name="T34" fmla="*/ 72 w 577"/>
              <a:gd name="T35" fmla="*/ 188 h 442"/>
              <a:gd name="T36" fmla="*/ 73 w 577"/>
              <a:gd name="T37" fmla="*/ 188 h 442"/>
              <a:gd name="T38" fmla="*/ 73 w 577"/>
              <a:gd name="T39" fmla="*/ 369 h 442"/>
              <a:gd name="T40" fmla="*/ 211 w 577"/>
              <a:gd name="T41" fmla="*/ 369 h 442"/>
              <a:gd name="T42" fmla="*/ 206 w 577"/>
              <a:gd name="T43" fmla="*/ 404 h 442"/>
              <a:gd name="T44" fmla="*/ 206 w 577"/>
              <a:gd name="T45" fmla="*/ 404 h 442"/>
              <a:gd name="T46" fmla="*/ 206 w 577"/>
              <a:gd name="T47" fmla="*/ 404 h 442"/>
              <a:gd name="T48" fmla="*/ 199 w 577"/>
              <a:gd name="T49" fmla="*/ 431 h 442"/>
              <a:gd name="T50" fmla="*/ 228 w 577"/>
              <a:gd name="T51" fmla="*/ 442 h 442"/>
              <a:gd name="T52" fmla="*/ 257 w 577"/>
              <a:gd name="T53" fmla="*/ 430 h 442"/>
              <a:gd name="T54" fmla="*/ 249 w 577"/>
              <a:gd name="T55" fmla="*/ 404 h 442"/>
              <a:gd name="T56" fmla="*/ 249 w 577"/>
              <a:gd name="T57" fmla="*/ 404 h 442"/>
              <a:gd name="T58" fmla="*/ 249 w 577"/>
              <a:gd name="T59" fmla="*/ 404 h 442"/>
              <a:gd name="T60" fmla="*/ 243 w 577"/>
              <a:gd name="T61" fmla="*/ 370 h 442"/>
              <a:gd name="T62" fmla="*/ 244 w 577"/>
              <a:gd name="T63" fmla="*/ 369 h 442"/>
              <a:gd name="T64" fmla="*/ 369 w 577"/>
              <a:gd name="T65" fmla="*/ 369 h 442"/>
              <a:gd name="T66" fmla="*/ 577 w 577"/>
              <a:gd name="T67" fmla="*/ 0 h 442"/>
              <a:gd name="T68" fmla="*/ 457 w 577"/>
              <a:gd name="T69" fmla="*/ 0 h 442"/>
              <a:gd name="T70" fmla="*/ 474 w 577"/>
              <a:gd name="T71" fmla="*/ 25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77" h="442">
                <a:moveTo>
                  <a:pt x="474" y="25"/>
                </a:moveTo>
                <a:cubicBezTo>
                  <a:pt x="476" y="34"/>
                  <a:pt x="474" y="44"/>
                  <a:pt x="468" y="53"/>
                </a:cubicBezTo>
                <a:cubicBezTo>
                  <a:pt x="458" y="65"/>
                  <a:pt x="441" y="73"/>
                  <a:pt x="422" y="73"/>
                </a:cubicBezTo>
                <a:cubicBezTo>
                  <a:pt x="403" y="73"/>
                  <a:pt x="387" y="66"/>
                  <a:pt x="378" y="54"/>
                </a:cubicBezTo>
                <a:cubicBezTo>
                  <a:pt x="371" y="45"/>
                  <a:pt x="368" y="35"/>
                  <a:pt x="370" y="25"/>
                </a:cubicBezTo>
                <a:cubicBezTo>
                  <a:pt x="372" y="15"/>
                  <a:pt x="378" y="6"/>
                  <a:pt x="387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56"/>
                  <a:pt x="73" y="156"/>
                  <a:pt x="73" y="156"/>
                </a:cubicBezTo>
                <a:cubicBezTo>
                  <a:pt x="61" y="166"/>
                  <a:pt x="48" y="162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2" y="141"/>
                  <a:pt x="21" y="136"/>
                  <a:pt x="12" y="143"/>
                </a:cubicBezTo>
                <a:cubicBezTo>
                  <a:pt x="3" y="150"/>
                  <a:pt x="0" y="162"/>
                  <a:pt x="0" y="172"/>
                </a:cubicBezTo>
                <a:cubicBezTo>
                  <a:pt x="0" y="183"/>
                  <a:pt x="3" y="195"/>
                  <a:pt x="12" y="201"/>
                </a:cubicBezTo>
                <a:cubicBezTo>
                  <a:pt x="22" y="208"/>
                  <a:pt x="32" y="203"/>
                  <a:pt x="38" y="194"/>
                </a:cubicBezTo>
                <a:cubicBezTo>
                  <a:pt x="38" y="194"/>
                  <a:pt x="38" y="194"/>
                  <a:pt x="38" y="194"/>
                </a:cubicBezTo>
                <a:cubicBezTo>
                  <a:pt x="38" y="193"/>
                  <a:pt x="38" y="193"/>
                  <a:pt x="38" y="193"/>
                </a:cubicBezTo>
                <a:cubicBezTo>
                  <a:pt x="47" y="183"/>
                  <a:pt x="60" y="178"/>
                  <a:pt x="72" y="188"/>
                </a:cubicBezTo>
                <a:cubicBezTo>
                  <a:pt x="73" y="188"/>
                  <a:pt x="73" y="188"/>
                  <a:pt x="73" y="188"/>
                </a:cubicBezTo>
                <a:cubicBezTo>
                  <a:pt x="73" y="369"/>
                  <a:pt x="73" y="369"/>
                  <a:pt x="73" y="369"/>
                </a:cubicBezTo>
                <a:cubicBezTo>
                  <a:pt x="211" y="369"/>
                  <a:pt x="211" y="369"/>
                  <a:pt x="211" y="369"/>
                </a:cubicBezTo>
                <a:cubicBezTo>
                  <a:pt x="222" y="381"/>
                  <a:pt x="218" y="395"/>
                  <a:pt x="206" y="404"/>
                </a:cubicBezTo>
                <a:cubicBezTo>
                  <a:pt x="206" y="404"/>
                  <a:pt x="206" y="404"/>
                  <a:pt x="206" y="404"/>
                </a:cubicBezTo>
                <a:cubicBezTo>
                  <a:pt x="206" y="404"/>
                  <a:pt x="206" y="404"/>
                  <a:pt x="206" y="404"/>
                </a:cubicBezTo>
                <a:cubicBezTo>
                  <a:pt x="196" y="410"/>
                  <a:pt x="191" y="421"/>
                  <a:pt x="199" y="431"/>
                </a:cubicBezTo>
                <a:cubicBezTo>
                  <a:pt x="205" y="439"/>
                  <a:pt x="217" y="442"/>
                  <a:pt x="228" y="442"/>
                </a:cubicBezTo>
                <a:cubicBezTo>
                  <a:pt x="238" y="442"/>
                  <a:pt x="250" y="439"/>
                  <a:pt x="257" y="430"/>
                </a:cubicBezTo>
                <a:cubicBezTo>
                  <a:pt x="264" y="421"/>
                  <a:pt x="258" y="410"/>
                  <a:pt x="249" y="404"/>
                </a:cubicBezTo>
                <a:cubicBezTo>
                  <a:pt x="249" y="404"/>
                  <a:pt x="249" y="404"/>
                  <a:pt x="249" y="404"/>
                </a:cubicBezTo>
                <a:cubicBezTo>
                  <a:pt x="249" y="404"/>
                  <a:pt x="249" y="404"/>
                  <a:pt x="249" y="404"/>
                </a:cubicBezTo>
                <a:cubicBezTo>
                  <a:pt x="238" y="395"/>
                  <a:pt x="234" y="382"/>
                  <a:pt x="243" y="370"/>
                </a:cubicBezTo>
                <a:cubicBezTo>
                  <a:pt x="244" y="369"/>
                  <a:pt x="244" y="369"/>
                  <a:pt x="244" y="369"/>
                </a:cubicBezTo>
                <a:cubicBezTo>
                  <a:pt x="369" y="369"/>
                  <a:pt x="369" y="369"/>
                  <a:pt x="369" y="369"/>
                </a:cubicBezTo>
                <a:cubicBezTo>
                  <a:pt x="402" y="281"/>
                  <a:pt x="514" y="171"/>
                  <a:pt x="577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66" y="6"/>
                  <a:pt x="472" y="15"/>
                  <a:pt x="474" y="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883EEFF-0473-9985-4845-95E423486E83}"/>
              </a:ext>
            </a:extLst>
          </p:cNvPr>
          <p:cNvSpPr>
            <a:spLocks/>
          </p:cNvSpPr>
          <p:nvPr/>
        </p:nvSpPr>
        <p:spPr bwMode="auto">
          <a:xfrm>
            <a:off x="6410231" y="1801812"/>
            <a:ext cx="1636713" cy="1963738"/>
          </a:xfrm>
          <a:custGeom>
            <a:avLst/>
            <a:gdLst>
              <a:gd name="T0" fmla="*/ 247 w 430"/>
              <a:gd name="T1" fmla="*/ 443 h 516"/>
              <a:gd name="T2" fmla="*/ 392 w 430"/>
              <a:gd name="T3" fmla="*/ 443 h 516"/>
              <a:gd name="T4" fmla="*/ 429 w 430"/>
              <a:gd name="T5" fmla="*/ 211 h 516"/>
              <a:gd name="T6" fmla="*/ 402 w 430"/>
              <a:gd name="T7" fmla="*/ 73 h 516"/>
              <a:gd name="T8" fmla="*/ 249 w 430"/>
              <a:gd name="T9" fmla="*/ 73 h 516"/>
              <a:gd name="T10" fmla="*/ 254 w 430"/>
              <a:gd name="T11" fmla="*/ 38 h 516"/>
              <a:gd name="T12" fmla="*/ 254 w 430"/>
              <a:gd name="T13" fmla="*/ 38 h 516"/>
              <a:gd name="T14" fmla="*/ 254 w 430"/>
              <a:gd name="T15" fmla="*/ 38 h 516"/>
              <a:gd name="T16" fmla="*/ 262 w 430"/>
              <a:gd name="T17" fmla="*/ 12 h 516"/>
              <a:gd name="T18" fmla="*/ 233 w 430"/>
              <a:gd name="T19" fmla="*/ 0 h 516"/>
              <a:gd name="T20" fmla="*/ 203 w 430"/>
              <a:gd name="T21" fmla="*/ 12 h 516"/>
              <a:gd name="T22" fmla="*/ 211 w 430"/>
              <a:gd name="T23" fmla="*/ 38 h 516"/>
              <a:gd name="T24" fmla="*/ 211 w 430"/>
              <a:gd name="T25" fmla="*/ 38 h 516"/>
              <a:gd name="T26" fmla="*/ 211 w 430"/>
              <a:gd name="T27" fmla="*/ 38 h 516"/>
              <a:gd name="T28" fmla="*/ 217 w 430"/>
              <a:gd name="T29" fmla="*/ 72 h 516"/>
              <a:gd name="T30" fmla="*/ 216 w 430"/>
              <a:gd name="T31" fmla="*/ 73 h 516"/>
              <a:gd name="T32" fmla="*/ 73 w 430"/>
              <a:gd name="T33" fmla="*/ 73 h 516"/>
              <a:gd name="T34" fmla="*/ 73 w 430"/>
              <a:gd name="T35" fmla="*/ 237 h 516"/>
              <a:gd name="T36" fmla="*/ 38 w 430"/>
              <a:gd name="T37" fmla="*/ 232 h 516"/>
              <a:gd name="T38" fmla="*/ 38 w 430"/>
              <a:gd name="T39" fmla="*/ 232 h 516"/>
              <a:gd name="T40" fmla="*/ 38 w 430"/>
              <a:gd name="T41" fmla="*/ 231 h 516"/>
              <a:gd name="T42" fmla="*/ 11 w 430"/>
              <a:gd name="T43" fmla="*/ 224 h 516"/>
              <a:gd name="T44" fmla="*/ 0 w 430"/>
              <a:gd name="T45" fmla="*/ 253 h 516"/>
              <a:gd name="T46" fmla="*/ 12 w 430"/>
              <a:gd name="T47" fmla="*/ 282 h 516"/>
              <a:gd name="T48" fmla="*/ 38 w 430"/>
              <a:gd name="T49" fmla="*/ 275 h 516"/>
              <a:gd name="T50" fmla="*/ 38 w 430"/>
              <a:gd name="T51" fmla="*/ 274 h 516"/>
              <a:gd name="T52" fmla="*/ 38 w 430"/>
              <a:gd name="T53" fmla="*/ 274 h 516"/>
              <a:gd name="T54" fmla="*/ 72 w 430"/>
              <a:gd name="T55" fmla="*/ 268 h 516"/>
              <a:gd name="T56" fmla="*/ 73 w 430"/>
              <a:gd name="T57" fmla="*/ 269 h 516"/>
              <a:gd name="T58" fmla="*/ 73 w 430"/>
              <a:gd name="T59" fmla="*/ 443 h 516"/>
              <a:gd name="T60" fmla="*/ 214 w 430"/>
              <a:gd name="T61" fmla="*/ 443 h 516"/>
              <a:gd name="T62" fmla="*/ 209 w 430"/>
              <a:gd name="T63" fmla="*/ 478 h 516"/>
              <a:gd name="T64" fmla="*/ 209 w 430"/>
              <a:gd name="T65" fmla="*/ 478 h 516"/>
              <a:gd name="T66" fmla="*/ 209 w 430"/>
              <a:gd name="T67" fmla="*/ 478 h 516"/>
              <a:gd name="T68" fmla="*/ 201 w 430"/>
              <a:gd name="T69" fmla="*/ 504 h 516"/>
              <a:gd name="T70" fmla="*/ 230 w 430"/>
              <a:gd name="T71" fmla="*/ 516 h 516"/>
              <a:gd name="T72" fmla="*/ 259 w 430"/>
              <a:gd name="T73" fmla="*/ 504 h 516"/>
              <a:gd name="T74" fmla="*/ 252 w 430"/>
              <a:gd name="T75" fmla="*/ 478 h 516"/>
              <a:gd name="T76" fmla="*/ 252 w 430"/>
              <a:gd name="T77" fmla="*/ 478 h 516"/>
              <a:gd name="T78" fmla="*/ 251 w 430"/>
              <a:gd name="T79" fmla="*/ 478 h 516"/>
              <a:gd name="T80" fmla="*/ 246 w 430"/>
              <a:gd name="T81" fmla="*/ 444 h 516"/>
              <a:gd name="T82" fmla="*/ 247 w 430"/>
              <a:gd name="T83" fmla="*/ 443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0" h="516">
                <a:moveTo>
                  <a:pt x="247" y="443"/>
                </a:moveTo>
                <a:cubicBezTo>
                  <a:pt x="392" y="443"/>
                  <a:pt x="392" y="443"/>
                  <a:pt x="392" y="443"/>
                </a:cubicBezTo>
                <a:cubicBezTo>
                  <a:pt x="415" y="375"/>
                  <a:pt x="430" y="299"/>
                  <a:pt x="429" y="211"/>
                </a:cubicBezTo>
                <a:cubicBezTo>
                  <a:pt x="429" y="170"/>
                  <a:pt x="420" y="122"/>
                  <a:pt x="402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39" y="61"/>
                  <a:pt x="243" y="48"/>
                  <a:pt x="254" y="38"/>
                </a:cubicBezTo>
                <a:cubicBezTo>
                  <a:pt x="254" y="38"/>
                  <a:pt x="254" y="38"/>
                  <a:pt x="254" y="38"/>
                </a:cubicBezTo>
                <a:cubicBezTo>
                  <a:pt x="254" y="38"/>
                  <a:pt x="254" y="38"/>
                  <a:pt x="254" y="38"/>
                </a:cubicBezTo>
                <a:cubicBezTo>
                  <a:pt x="264" y="32"/>
                  <a:pt x="269" y="21"/>
                  <a:pt x="262" y="12"/>
                </a:cubicBezTo>
                <a:cubicBezTo>
                  <a:pt x="255" y="3"/>
                  <a:pt x="243" y="0"/>
                  <a:pt x="233" y="0"/>
                </a:cubicBezTo>
                <a:cubicBezTo>
                  <a:pt x="222" y="0"/>
                  <a:pt x="210" y="3"/>
                  <a:pt x="203" y="12"/>
                </a:cubicBezTo>
                <a:cubicBezTo>
                  <a:pt x="196" y="22"/>
                  <a:pt x="202" y="32"/>
                  <a:pt x="211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22" y="47"/>
                  <a:pt x="227" y="60"/>
                  <a:pt x="217" y="72"/>
                </a:cubicBezTo>
                <a:cubicBezTo>
                  <a:pt x="216" y="73"/>
                  <a:pt x="216" y="73"/>
                  <a:pt x="216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237"/>
                  <a:pt x="73" y="237"/>
                  <a:pt x="73" y="237"/>
                </a:cubicBezTo>
                <a:cubicBezTo>
                  <a:pt x="61" y="247"/>
                  <a:pt x="48" y="243"/>
                  <a:pt x="38" y="232"/>
                </a:cubicBezTo>
                <a:cubicBezTo>
                  <a:pt x="38" y="232"/>
                  <a:pt x="38" y="232"/>
                  <a:pt x="38" y="232"/>
                </a:cubicBezTo>
                <a:cubicBezTo>
                  <a:pt x="38" y="231"/>
                  <a:pt x="38" y="231"/>
                  <a:pt x="38" y="231"/>
                </a:cubicBezTo>
                <a:cubicBezTo>
                  <a:pt x="32" y="222"/>
                  <a:pt x="21" y="217"/>
                  <a:pt x="11" y="224"/>
                </a:cubicBezTo>
                <a:cubicBezTo>
                  <a:pt x="3" y="231"/>
                  <a:pt x="0" y="243"/>
                  <a:pt x="0" y="253"/>
                </a:cubicBezTo>
                <a:cubicBezTo>
                  <a:pt x="0" y="264"/>
                  <a:pt x="3" y="276"/>
                  <a:pt x="12" y="282"/>
                </a:cubicBezTo>
                <a:cubicBezTo>
                  <a:pt x="21" y="289"/>
                  <a:pt x="32" y="284"/>
                  <a:pt x="38" y="275"/>
                </a:cubicBezTo>
                <a:cubicBezTo>
                  <a:pt x="38" y="274"/>
                  <a:pt x="38" y="274"/>
                  <a:pt x="38" y="274"/>
                </a:cubicBezTo>
                <a:cubicBezTo>
                  <a:pt x="38" y="274"/>
                  <a:pt x="38" y="274"/>
                  <a:pt x="38" y="274"/>
                </a:cubicBezTo>
                <a:cubicBezTo>
                  <a:pt x="47" y="264"/>
                  <a:pt x="60" y="259"/>
                  <a:pt x="72" y="268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443"/>
                  <a:pt x="73" y="443"/>
                  <a:pt x="73" y="443"/>
                </a:cubicBezTo>
                <a:cubicBezTo>
                  <a:pt x="214" y="443"/>
                  <a:pt x="214" y="443"/>
                  <a:pt x="214" y="443"/>
                </a:cubicBezTo>
                <a:cubicBezTo>
                  <a:pt x="224" y="455"/>
                  <a:pt x="220" y="468"/>
                  <a:pt x="209" y="478"/>
                </a:cubicBezTo>
                <a:cubicBezTo>
                  <a:pt x="209" y="478"/>
                  <a:pt x="209" y="478"/>
                  <a:pt x="209" y="478"/>
                </a:cubicBezTo>
                <a:cubicBezTo>
                  <a:pt x="209" y="478"/>
                  <a:pt x="209" y="478"/>
                  <a:pt x="209" y="478"/>
                </a:cubicBezTo>
                <a:cubicBezTo>
                  <a:pt x="199" y="484"/>
                  <a:pt x="194" y="495"/>
                  <a:pt x="201" y="504"/>
                </a:cubicBezTo>
                <a:cubicBezTo>
                  <a:pt x="208" y="513"/>
                  <a:pt x="220" y="516"/>
                  <a:pt x="230" y="516"/>
                </a:cubicBezTo>
                <a:cubicBezTo>
                  <a:pt x="241" y="516"/>
                  <a:pt x="253" y="513"/>
                  <a:pt x="259" y="504"/>
                </a:cubicBezTo>
                <a:cubicBezTo>
                  <a:pt x="266" y="494"/>
                  <a:pt x="261" y="483"/>
                  <a:pt x="252" y="478"/>
                </a:cubicBezTo>
                <a:cubicBezTo>
                  <a:pt x="252" y="478"/>
                  <a:pt x="252" y="478"/>
                  <a:pt x="252" y="478"/>
                </a:cubicBezTo>
                <a:cubicBezTo>
                  <a:pt x="251" y="478"/>
                  <a:pt x="251" y="478"/>
                  <a:pt x="251" y="478"/>
                </a:cubicBezTo>
                <a:cubicBezTo>
                  <a:pt x="241" y="469"/>
                  <a:pt x="236" y="456"/>
                  <a:pt x="246" y="444"/>
                </a:cubicBezTo>
                <a:lnTo>
                  <a:pt x="247" y="4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1F0D105-AB24-EEC7-D071-708B42D4F1E0}"/>
              </a:ext>
            </a:extLst>
          </p:cNvPr>
          <p:cNvSpPr>
            <a:spLocks/>
          </p:cNvSpPr>
          <p:nvPr/>
        </p:nvSpPr>
        <p:spPr bwMode="auto">
          <a:xfrm>
            <a:off x="3027268" y="3282949"/>
            <a:ext cx="2854325" cy="1685925"/>
          </a:xfrm>
          <a:custGeom>
            <a:avLst/>
            <a:gdLst>
              <a:gd name="T0" fmla="*/ 696 w 750"/>
              <a:gd name="T1" fmla="*/ 201 h 443"/>
              <a:gd name="T2" fmla="*/ 718 w 750"/>
              <a:gd name="T3" fmla="*/ 194 h 443"/>
              <a:gd name="T4" fmla="*/ 750 w 750"/>
              <a:gd name="T5" fmla="*/ 211 h 443"/>
              <a:gd name="T6" fmla="*/ 750 w 750"/>
              <a:gd name="T7" fmla="*/ 74 h 443"/>
              <a:gd name="T8" fmla="*/ 651 w 750"/>
              <a:gd name="T9" fmla="*/ 74 h 443"/>
              <a:gd name="T10" fmla="*/ 656 w 750"/>
              <a:gd name="T11" fmla="*/ 39 h 443"/>
              <a:gd name="T12" fmla="*/ 656 w 750"/>
              <a:gd name="T13" fmla="*/ 39 h 443"/>
              <a:gd name="T14" fmla="*/ 657 w 750"/>
              <a:gd name="T15" fmla="*/ 38 h 443"/>
              <a:gd name="T16" fmla="*/ 664 w 750"/>
              <a:gd name="T17" fmla="*/ 12 h 443"/>
              <a:gd name="T18" fmla="*/ 635 w 750"/>
              <a:gd name="T19" fmla="*/ 0 h 443"/>
              <a:gd name="T20" fmla="*/ 606 w 750"/>
              <a:gd name="T21" fmla="*/ 13 h 443"/>
              <a:gd name="T22" fmla="*/ 613 w 750"/>
              <a:gd name="T23" fmla="*/ 38 h 443"/>
              <a:gd name="T24" fmla="*/ 614 w 750"/>
              <a:gd name="T25" fmla="*/ 39 h 443"/>
              <a:gd name="T26" fmla="*/ 614 w 750"/>
              <a:gd name="T27" fmla="*/ 39 h 443"/>
              <a:gd name="T28" fmla="*/ 620 w 750"/>
              <a:gd name="T29" fmla="*/ 72 h 443"/>
              <a:gd name="T30" fmla="*/ 619 w 750"/>
              <a:gd name="T31" fmla="*/ 74 h 443"/>
              <a:gd name="T32" fmla="*/ 353 w 750"/>
              <a:gd name="T33" fmla="*/ 74 h 443"/>
              <a:gd name="T34" fmla="*/ 370 w 750"/>
              <a:gd name="T35" fmla="*/ 99 h 443"/>
              <a:gd name="T36" fmla="*/ 364 w 750"/>
              <a:gd name="T37" fmla="*/ 127 h 443"/>
              <a:gd name="T38" fmla="*/ 319 w 750"/>
              <a:gd name="T39" fmla="*/ 147 h 443"/>
              <a:gd name="T40" fmla="*/ 274 w 750"/>
              <a:gd name="T41" fmla="*/ 128 h 443"/>
              <a:gd name="T42" fmla="*/ 267 w 750"/>
              <a:gd name="T43" fmla="*/ 99 h 443"/>
              <a:gd name="T44" fmla="*/ 284 w 750"/>
              <a:gd name="T45" fmla="*/ 74 h 443"/>
              <a:gd name="T46" fmla="*/ 123 w 750"/>
              <a:gd name="T47" fmla="*/ 74 h 443"/>
              <a:gd name="T48" fmla="*/ 6 w 750"/>
              <a:gd name="T49" fmla="*/ 250 h 443"/>
              <a:gd name="T50" fmla="*/ 120 w 750"/>
              <a:gd name="T51" fmla="*/ 309 h 443"/>
              <a:gd name="T52" fmla="*/ 111 w 750"/>
              <a:gd name="T53" fmla="*/ 387 h 443"/>
              <a:gd name="T54" fmla="*/ 126 w 750"/>
              <a:gd name="T55" fmla="*/ 443 h 443"/>
              <a:gd name="T56" fmla="*/ 399 w 750"/>
              <a:gd name="T57" fmla="*/ 443 h 443"/>
              <a:gd name="T58" fmla="*/ 382 w 750"/>
              <a:gd name="T59" fmla="*/ 418 h 443"/>
              <a:gd name="T60" fmla="*/ 388 w 750"/>
              <a:gd name="T61" fmla="*/ 390 h 443"/>
              <a:gd name="T62" fmla="*/ 434 w 750"/>
              <a:gd name="T63" fmla="*/ 370 h 443"/>
              <a:gd name="T64" fmla="*/ 479 w 750"/>
              <a:gd name="T65" fmla="*/ 389 h 443"/>
              <a:gd name="T66" fmla="*/ 486 w 750"/>
              <a:gd name="T67" fmla="*/ 418 h 443"/>
              <a:gd name="T68" fmla="*/ 469 w 750"/>
              <a:gd name="T69" fmla="*/ 443 h 443"/>
              <a:gd name="T70" fmla="*/ 658 w 750"/>
              <a:gd name="T71" fmla="*/ 443 h 443"/>
              <a:gd name="T72" fmla="*/ 750 w 750"/>
              <a:gd name="T73" fmla="*/ 443 h 443"/>
              <a:gd name="T74" fmla="*/ 750 w 750"/>
              <a:gd name="T75" fmla="*/ 281 h 443"/>
              <a:gd name="T76" fmla="*/ 718 w 750"/>
              <a:gd name="T77" fmla="*/ 299 h 443"/>
              <a:gd name="T78" fmla="*/ 697 w 750"/>
              <a:gd name="T79" fmla="*/ 292 h 443"/>
              <a:gd name="T80" fmla="*/ 677 w 750"/>
              <a:gd name="T81" fmla="*/ 246 h 443"/>
              <a:gd name="T82" fmla="*/ 696 w 750"/>
              <a:gd name="T83" fmla="*/ 20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50" h="443">
                <a:moveTo>
                  <a:pt x="696" y="201"/>
                </a:moveTo>
                <a:cubicBezTo>
                  <a:pt x="703" y="196"/>
                  <a:pt x="711" y="194"/>
                  <a:pt x="718" y="194"/>
                </a:cubicBezTo>
                <a:cubicBezTo>
                  <a:pt x="730" y="194"/>
                  <a:pt x="742" y="200"/>
                  <a:pt x="750" y="211"/>
                </a:cubicBezTo>
                <a:cubicBezTo>
                  <a:pt x="750" y="74"/>
                  <a:pt x="750" y="74"/>
                  <a:pt x="750" y="74"/>
                </a:cubicBezTo>
                <a:cubicBezTo>
                  <a:pt x="651" y="74"/>
                  <a:pt x="651" y="74"/>
                  <a:pt x="651" y="74"/>
                </a:cubicBezTo>
                <a:cubicBezTo>
                  <a:pt x="641" y="62"/>
                  <a:pt x="645" y="48"/>
                  <a:pt x="656" y="39"/>
                </a:cubicBezTo>
                <a:cubicBezTo>
                  <a:pt x="656" y="39"/>
                  <a:pt x="656" y="39"/>
                  <a:pt x="656" y="39"/>
                </a:cubicBezTo>
                <a:cubicBezTo>
                  <a:pt x="657" y="38"/>
                  <a:pt x="657" y="38"/>
                  <a:pt x="657" y="38"/>
                </a:cubicBezTo>
                <a:cubicBezTo>
                  <a:pt x="666" y="33"/>
                  <a:pt x="671" y="22"/>
                  <a:pt x="664" y="12"/>
                </a:cubicBezTo>
                <a:cubicBezTo>
                  <a:pt x="657" y="4"/>
                  <a:pt x="645" y="0"/>
                  <a:pt x="635" y="0"/>
                </a:cubicBezTo>
                <a:cubicBezTo>
                  <a:pt x="624" y="0"/>
                  <a:pt x="612" y="4"/>
                  <a:pt x="606" y="13"/>
                </a:cubicBezTo>
                <a:cubicBezTo>
                  <a:pt x="599" y="22"/>
                  <a:pt x="604" y="33"/>
                  <a:pt x="613" y="38"/>
                </a:cubicBezTo>
                <a:cubicBezTo>
                  <a:pt x="614" y="39"/>
                  <a:pt x="614" y="39"/>
                  <a:pt x="614" y="39"/>
                </a:cubicBezTo>
                <a:cubicBezTo>
                  <a:pt x="614" y="39"/>
                  <a:pt x="614" y="39"/>
                  <a:pt x="614" y="39"/>
                </a:cubicBezTo>
                <a:cubicBezTo>
                  <a:pt x="624" y="48"/>
                  <a:pt x="629" y="61"/>
                  <a:pt x="620" y="72"/>
                </a:cubicBezTo>
                <a:cubicBezTo>
                  <a:pt x="619" y="74"/>
                  <a:pt x="619" y="74"/>
                  <a:pt x="619" y="74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62" y="80"/>
                  <a:pt x="368" y="89"/>
                  <a:pt x="370" y="99"/>
                </a:cubicBezTo>
                <a:cubicBezTo>
                  <a:pt x="372" y="108"/>
                  <a:pt x="370" y="118"/>
                  <a:pt x="364" y="127"/>
                </a:cubicBezTo>
                <a:cubicBezTo>
                  <a:pt x="355" y="139"/>
                  <a:pt x="338" y="147"/>
                  <a:pt x="319" y="147"/>
                </a:cubicBezTo>
                <a:cubicBezTo>
                  <a:pt x="300" y="147"/>
                  <a:pt x="283" y="140"/>
                  <a:pt x="274" y="128"/>
                </a:cubicBezTo>
                <a:cubicBezTo>
                  <a:pt x="267" y="119"/>
                  <a:pt x="265" y="109"/>
                  <a:pt x="267" y="99"/>
                </a:cubicBezTo>
                <a:cubicBezTo>
                  <a:pt x="269" y="89"/>
                  <a:pt x="275" y="80"/>
                  <a:pt x="284" y="74"/>
                </a:cubicBezTo>
                <a:cubicBezTo>
                  <a:pt x="123" y="74"/>
                  <a:pt x="123" y="74"/>
                  <a:pt x="123" y="74"/>
                </a:cubicBezTo>
                <a:cubicBezTo>
                  <a:pt x="74" y="147"/>
                  <a:pt x="0" y="225"/>
                  <a:pt x="6" y="250"/>
                </a:cubicBezTo>
                <a:cubicBezTo>
                  <a:pt x="16" y="288"/>
                  <a:pt x="120" y="309"/>
                  <a:pt x="120" y="309"/>
                </a:cubicBezTo>
                <a:cubicBezTo>
                  <a:pt x="120" y="309"/>
                  <a:pt x="139" y="340"/>
                  <a:pt x="111" y="387"/>
                </a:cubicBezTo>
                <a:cubicBezTo>
                  <a:pt x="91" y="420"/>
                  <a:pt x="106" y="436"/>
                  <a:pt x="126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390" y="437"/>
                  <a:pt x="384" y="428"/>
                  <a:pt x="382" y="418"/>
                </a:cubicBezTo>
                <a:cubicBezTo>
                  <a:pt x="380" y="409"/>
                  <a:pt x="382" y="399"/>
                  <a:pt x="388" y="390"/>
                </a:cubicBezTo>
                <a:cubicBezTo>
                  <a:pt x="398" y="378"/>
                  <a:pt x="415" y="370"/>
                  <a:pt x="434" y="370"/>
                </a:cubicBezTo>
                <a:cubicBezTo>
                  <a:pt x="453" y="370"/>
                  <a:pt x="469" y="377"/>
                  <a:pt x="479" y="389"/>
                </a:cubicBezTo>
                <a:cubicBezTo>
                  <a:pt x="485" y="398"/>
                  <a:pt x="488" y="408"/>
                  <a:pt x="486" y="418"/>
                </a:cubicBezTo>
                <a:cubicBezTo>
                  <a:pt x="484" y="428"/>
                  <a:pt x="478" y="437"/>
                  <a:pt x="469" y="443"/>
                </a:cubicBezTo>
                <a:cubicBezTo>
                  <a:pt x="658" y="443"/>
                  <a:pt x="658" y="443"/>
                  <a:pt x="658" y="443"/>
                </a:cubicBezTo>
                <a:cubicBezTo>
                  <a:pt x="750" y="443"/>
                  <a:pt x="750" y="443"/>
                  <a:pt x="750" y="443"/>
                </a:cubicBezTo>
                <a:cubicBezTo>
                  <a:pt x="750" y="281"/>
                  <a:pt x="750" y="281"/>
                  <a:pt x="750" y="281"/>
                </a:cubicBezTo>
                <a:cubicBezTo>
                  <a:pt x="742" y="292"/>
                  <a:pt x="730" y="299"/>
                  <a:pt x="718" y="299"/>
                </a:cubicBezTo>
                <a:cubicBezTo>
                  <a:pt x="711" y="299"/>
                  <a:pt x="704" y="296"/>
                  <a:pt x="697" y="292"/>
                </a:cubicBezTo>
                <a:cubicBezTo>
                  <a:pt x="685" y="282"/>
                  <a:pt x="677" y="265"/>
                  <a:pt x="677" y="246"/>
                </a:cubicBezTo>
                <a:cubicBezTo>
                  <a:pt x="677" y="227"/>
                  <a:pt x="684" y="211"/>
                  <a:pt x="696" y="2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4A8563E-7EC3-0E90-525B-5576522D2384}"/>
              </a:ext>
            </a:extLst>
          </p:cNvPr>
          <p:cNvSpPr>
            <a:spLocks/>
          </p:cNvSpPr>
          <p:nvPr/>
        </p:nvSpPr>
        <p:spPr bwMode="auto">
          <a:xfrm>
            <a:off x="3419381" y="1801812"/>
            <a:ext cx="1697038" cy="1963738"/>
          </a:xfrm>
          <a:custGeom>
            <a:avLst/>
            <a:gdLst>
              <a:gd name="T0" fmla="*/ 434 w 446"/>
              <a:gd name="T1" fmla="*/ 222 h 516"/>
              <a:gd name="T2" fmla="*/ 408 w 446"/>
              <a:gd name="T3" fmla="*/ 230 h 516"/>
              <a:gd name="T4" fmla="*/ 408 w 446"/>
              <a:gd name="T5" fmla="*/ 230 h 516"/>
              <a:gd name="T6" fmla="*/ 408 w 446"/>
              <a:gd name="T7" fmla="*/ 230 h 516"/>
              <a:gd name="T8" fmla="*/ 374 w 446"/>
              <a:gd name="T9" fmla="*/ 236 h 516"/>
              <a:gd name="T10" fmla="*/ 373 w 446"/>
              <a:gd name="T11" fmla="*/ 235 h 516"/>
              <a:gd name="T12" fmla="*/ 373 w 446"/>
              <a:gd name="T13" fmla="*/ 73 h 516"/>
              <a:gd name="T14" fmla="*/ 253 w 446"/>
              <a:gd name="T15" fmla="*/ 73 h 516"/>
              <a:gd name="T16" fmla="*/ 258 w 446"/>
              <a:gd name="T17" fmla="*/ 38 h 516"/>
              <a:gd name="T18" fmla="*/ 258 w 446"/>
              <a:gd name="T19" fmla="*/ 38 h 516"/>
              <a:gd name="T20" fmla="*/ 259 w 446"/>
              <a:gd name="T21" fmla="*/ 38 h 516"/>
              <a:gd name="T22" fmla="*/ 266 w 446"/>
              <a:gd name="T23" fmla="*/ 12 h 516"/>
              <a:gd name="T24" fmla="*/ 237 w 446"/>
              <a:gd name="T25" fmla="*/ 0 h 516"/>
              <a:gd name="T26" fmla="*/ 208 w 446"/>
              <a:gd name="T27" fmla="*/ 12 h 516"/>
              <a:gd name="T28" fmla="*/ 215 w 446"/>
              <a:gd name="T29" fmla="*/ 38 h 516"/>
              <a:gd name="T30" fmla="*/ 216 w 446"/>
              <a:gd name="T31" fmla="*/ 38 h 516"/>
              <a:gd name="T32" fmla="*/ 216 w 446"/>
              <a:gd name="T33" fmla="*/ 38 h 516"/>
              <a:gd name="T34" fmla="*/ 222 w 446"/>
              <a:gd name="T35" fmla="*/ 72 h 516"/>
              <a:gd name="T36" fmla="*/ 221 w 446"/>
              <a:gd name="T37" fmla="*/ 73 h 516"/>
              <a:gd name="T38" fmla="*/ 33 w 446"/>
              <a:gd name="T39" fmla="*/ 73 h 516"/>
              <a:gd name="T40" fmla="*/ 6 w 446"/>
              <a:gd name="T41" fmla="*/ 280 h 516"/>
              <a:gd name="T42" fmla="*/ 60 w 446"/>
              <a:gd name="T43" fmla="*/ 363 h 516"/>
              <a:gd name="T44" fmla="*/ 33 w 446"/>
              <a:gd name="T45" fmla="*/ 443 h 516"/>
              <a:gd name="T46" fmla="*/ 199 w 446"/>
              <a:gd name="T47" fmla="*/ 443 h 516"/>
              <a:gd name="T48" fmla="*/ 194 w 446"/>
              <a:gd name="T49" fmla="*/ 478 h 516"/>
              <a:gd name="T50" fmla="*/ 194 w 446"/>
              <a:gd name="T51" fmla="*/ 478 h 516"/>
              <a:gd name="T52" fmla="*/ 194 w 446"/>
              <a:gd name="T53" fmla="*/ 478 h 516"/>
              <a:gd name="T54" fmla="*/ 187 w 446"/>
              <a:gd name="T55" fmla="*/ 504 h 516"/>
              <a:gd name="T56" fmla="*/ 216 w 446"/>
              <a:gd name="T57" fmla="*/ 516 h 516"/>
              <a:gd name="T58" fmla="*/ 245 w 446"/>
              <a:gd name="T59" fmla="*/ 504 h 516"/>
              <a:gd name="T60" fmla="*/ 237 w 446"/>
              <a:gd name="T61" fmla="*/ 478 h 516"/>
              <a:gd name="T62" fmla="*/ 237 w 446"/>
              <a:gd name="T63" fmla="*/ 478 h 516"/>
              <a:gd name="T64" fmla="*/ 237 w 446"/>
              <a:gd name="T65" fmla="*/ 478 h 516"/>
              <a:gd name="T66" fmla="*/ 231 w 446"/>
              <a:gd name="T67" fmla="*/ 444 h 516"/>
              <a:gd name="T68" fmla="*/ 232 w 446"/>
              <a:gd name="T69" fmla="*/ 443 h 516"/>
              <a:gd name="T70" fmla="*/ 373 w 446"/>
              <a:gd name="T71" fmla="*/ 443 h 516"/>
              <a:gd name="T72" fmla="*/ 373 w 446"/>
              <a:gd name="T73" fmla="*/ 268 h 516"/>
              <a:gd name="T74" fmla="*/ 408 w 446"/>
              <a:gd name="T75" fmla="*/ 273 h 516"/>
              <a:gd name="T76" fmla="*/ 408 w 446"/>
              <a:gd name="T77" fmla="*/ 273 h 516"/>
              <a:gd name="T78" fmla="*/ 408 w 446"/>
              <a:gd name="T79" fmla="*/ 273 h 516"/>
              <a:gd name="T80" fmla="*/ 434 w 446"/>
              <a:gd name="T81" fmla="*/ 280 h 516"/>
              <a:gd name="T82" fmla="*/ 446 w 446"/>
              <a:gd name="T83" fmla="*/ 251 h 516"/>
              <a:gd name="T84" fmla="*/ 434 w 446"/>
              <a:gd name="T85" fmla="*/ 22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6" h="516">
                <a:moveTo>
                  <a:pt x="434" y="222"/>
                </a:moveTo>
                <a:cubicBezTo>
                  <a:pt x="424" y="215"/>
                  <a:pt x="414" y="220"/>
                  <a:pt x="408" y="230"/>
                </a:cubicBezTo>
                <a:cubicBezTo>
                  <a:pt x="408" y="230"/>
                  <a:pt x="408" y="230"/>
                  <a:pt x="408" y="230"/>
                </a:cubicBezTo>
                <a:cubicBezTo>
                  <a:pt x="408" y="230"/>
                  <a:pt x="408" y="230"/>
                  <a:pt x="408" y="230"/>
                </a:cubicBezTo>
                <a:cubicBezTo>
                  <a:pt x="399" y="241"/>
                  <a:pt x="386" y="245"/>
                  <a:pt x="374" y="236"/>
                </a:cubicBezTo>
                <a:cubicBezTo>
                  <a:pt x="373" y="235"/>
                  <a:pt x="373" y="235"/>
                  <a:pt x="373" y="235"/>
                </a:cubicBezTo>
                <a:cubicBezTo>
                  <a:pt x="373" y="73"/>
                  <a:pt x="373" y="73"/>
                  <a:pt x="373" y="73"/>
                </a:cubicBezTo>
                <a:cubicBezTo>
                  <a:pt x="253" y="73"/>
                  <a:pt x="253" y="73"/>
                  <a:pt x="253" y="73"/>
                </a:cubicBezTo>
                <a:cubicBezTo>
                  <a:pt x="243" y="61"/>
                  <a:pt x="247" y="4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9" y="38"/>
                  <a:pt x="259" y="38"/>
                  <a:pt x="259" y="38"/>
                </a:cubicBezTo>
                <a:cubicBezTo>
                  <a:pt x="268" y="32"/>
                  <a:pt x="273" y="21"/>
                  <a:pt x="266" y="12"/>
                </a:cubicBezTo>
                <a:cubicBezTo>
                  <a:pt x="259" y="3"/>
                  <a:pt x="247" y="0"/>
                  <a:pt x="237" y="0"/>
                </a:cubicBezTo>
                <a:cubicBezTo>
                  <a:pt x="226" y="0"/>
                  <a:pt x="214" y="3"/>
                  <a:pt x="208" y="12"/>
                </a:cubicBezTo>
                <a:cubicBezTo>
                  <a:pt x="201" y="22"/>
                  <a:pt x="206" y="32"/>
                  <a:pt x="215" y="38"/>
                </a:cubicBezTo>
                <a:cubicBezTo>
                  <a:pt x="216" y="38"/>
                  <a:pt x="216" y="38"/>
                  <a:pt x="216" y="38"/>
                </a:cubicBezTo>
                <a:cubicBezTo>
                  <a:pt x="216" y="38"/>
                  <a:pt x="216" y="38"/>
                  <a:pt x="216" y="38"/>
                </a:cubicBezTo>
                <a:cubicBezTo>
                  <a:pt x="226" y="47"/>
                  <a:pt x="231" y="60"/>
                  <a:pt x="222" y="72"/>
                </a:cubicBezTo>
                <a:cubicBezTo>
                  <a:pt x="221" y="73"/>
                  <a:pt x="221" y="73"/>
                  <a:pt x="221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2" y="179"/>
                  <a:pt x="0" y="259"/>
                  <a:pt x="6" y="280"/>
                </a:cubicBezTo>
                <a:cubicBezTo>
                  <a:pt x="21" y="325"/>
                  <a:pt x="58" y="338"/>
                  <a:pt x="60" y="363"/>
                </a:cubicBezTo>
                <a:cubicBezTo>
                  <a:pt x="62" y="385"/>
                  <a:pt x="51" y="413"/>
                  <a:pt x="33" y="443"/>
                </a:cubicBezTo>
                <a:cubicBezTo>
                  <a:pt x="199" y="443"/>
                  <a:pt x="199" y="443"/>
                  <a:pt x="199" y="443"/>
                </a:cubicBezTo>
                <a:cubicBezTo>
                  <a:pt x="210" y="455"/>
                  <a:pt x="206" y="468"/>
                  <a:pt x="194" y="478"/>
                </a:cubicBezTo>
                <a:cubicBezTo>
                  <a:pt x="194" y="478"/>
                  <a:pt x="194" y="478"/>
                  <a:pt x="194" y="478"/>
                </a:cubicBezTo>
                <a:cubicBezTo>
                  <a:pt x="194" y="478"/>
                  <a:pt x="194" y="478"/>
                  <a:pt x="194" y="478"/>
                </a:cubicBezTo>
                <a:cubicBezTo>
                  <a:pt x="184" y="484"/>
                  <a:pt x="179" y="495"/>
                  <a:pt x="187" y="504"/>
                </a:cubicBezTo>
                <a:cubicBezTo>
                  <a:pt x="193" y="513"/>
                  <a:pt x="205" y="516"/>
                  <a:pt x="216" y="516"/>
                </a:cubicBezTo>
                <a:cubicBezTo>
                  <a:pt x="226" y="516"/>
                  <a:pt x="238" y="513"/>
                  <a:pt x="245" y="504"/>
                </a:cubicBezTo>
                <a:cubicBezTo>
                  <a:pt x="252" y="494"/>
                  <a:pt x="246" y="483"/>
                  <a:pt x="237" y="478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6" y="469"/>
                  <a:pt x="222" y="456"/>
                  <a:pt x="231" y="444"/>
                </a:cubicBezTo>
                <a:cubicBezTo>
                  <a:pt x="232" y="443"/>
                  <a:pt x="232" y="443"/>
                  <a:pt x="232" y="443"/>
                </a:cubicBezTo>
                <a:cubicBezTo>
                  <a:pt x="373" y="443"/>
                  <a:pt x="373" y="443"/>
                  <a:pt x="373" y="443"/>
                </a:cubicBezTo>
                <a:cubicBezTo>
                  <a:pt x="373" y="268"/>
                  <a:pt x="373" y="268"/>
                  <a:pt x="373" y="268"/>
                </a:cubicBezTo>
                <a:cubicBezTo>
                  <a:pt x="385" y="257"/>
                  <a:pt x="398" y="261"/>
                  <a:pt x="408" y="273"/>
                </a:cubicBezTo>
                <a:cubicBezTo>
                  <a:pt x="408" y="273"/>
                  <a:pt x="408" y="273"/>
                  <a:pt x="408" y="273"/>
                </a:cubicBezTo>
                <a:cubicBezTo>
                  <a:pt x="408" y="273"/>
                  <a:pt x="408" y="273"/>
                  <a:pt x="408" y="273"/>
                </a:cubicBezTo>
                <a:cubicBezTo>
                  <a:pt x="414" y="283"/>
                  <a:pt x="425" y="288"/>
                  <a:pt x="434" y="280"/>
                </a:cubicBezTo>
                <a:cubicBezTo>
                  <a:pt x="443" y="274"/>
                  <a:pt x="446" y="262"/>
                  <a:pt x="446" y="251"/>
                </a:cubicBezTo>
                <a:cubicBezTo>
                  <a:pt x="446" y="241"/>
                  <a:pt x="443" y="229"/>
                  <a:pt x="434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158DD7DA-A9F2-D11F-BBDC-C62DBB0FAD7E}"/>
              </a:ext>
            </a:extLst>
          </p:cNvPr>
          <p:cNvSpPr>
            <a:spLocks/>
          </p:cNvSpPr>
          <p:nvPr/>
        </p:nvSpPr>
        <p:spPr bwMode="auto">
          <a:xfrm>
            <a:off x="3735293" y="5232399"/>
            <a:ext cx="509588" cy="773113"/>
          </a:xfrm>
          <a:custGeom>
            <a:avLst/>
            <a:gdLst>
              <a:gd name="T0" fmla="*/ 134 w 134"/>
              <a:gd name="T1" fmla="*/ 0 h 203"/>
              <a:gd name="T2" fmla="*/ 78 w 134"/>
              <a:gd name="T3" fmla="*/ 0 h 203"/>
              <a:gd name="T4" fmla="*/ 0 w 134"/>
              <a:gd name="T5" fmla="*/ 64 h 203"/>
              <a:gd name="T6" fmla="*/ 32 w 134"/>
              <a:gd name="T7" fmla="*/ 103 h 203"/>
              <a:gd name="T8" fmla="*/ 58 w 134"/>
              <a:gd name="T9" fmla="*/ 82 h 203"/>
              <a:gd name="T10" fmla="*/ 72 w 134"/>
              <a:gd name="T11" fmla="*/ 67 h 203"/>
              <a:gd name="T12" fmla="*/ 71 w 134"/>
              <a:gd name="T13" fmla="*/ 107 h 203"/>
              <a:gd name="T14" fmla="*/ 71 w 134"/>
              <a:gd name="T15" fmla="*/ 203 h 203"/>
              <a:gd name="T16" fmla="*/ 115 w 134"/>
              <a:gd name="T17" fmla="*/ 199 h 203"/>
              <a:gd name="T18" fmla="*/ 134 w 134"/>
              <a:gd name="T19" fmla="*/ 197 h 203"/>
              <a:gd name="T20" fmla="*/ 134 w 134"/>
              <a:gd name="T21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4" h="203">
                <a:moveTo>
                  <a:pt x="134" y="0"/>
                </a:moveTo>
                <a:cubicBezTo>
                  <a:pt x="78" y="0"/>
                  <a:pt x="78" y="0"/>
                  <a:pt x="78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58" y="82"/>
                  <a:pt x="58" y="82"/>
                  <a:pt x="58" y="82"/>
                </a:cubicBezTo>
                <a:cubicBezTo>
                  <a:pt x="64" y="76"/>
                  <a:pt x="68" y="72"/>
                  <a:pt x="72" y="67"/>
                </a:cubicBezTo>
                <a:cubicBezTo>
                  <a:pt x="72" y="79"/>
                  <a:pt x="71" y="93"/>
                  <a:pt x="71" y="107"/>
                </a:cubicBezTo>
                <a:cubicBezTo>
                  <a:pt x="71" y="203"/>
                  <a:pt x="71" y="203"/>
                  <a:pt x="71" y="203"/>
                </a:cubicBezTo>
                <a:cubicBezTo>
                  <a:pt x="85" y="203"/>
                  <a:pt x="99" y="201"/>
                  <a:pt x="115" y="199"/>
                </a:cubicBezTo>
                <a:cubicBezTo>
                  <a:pt x="121" y="199"/>
                  <a:pt x="128" y="198"/>
                  <a:pt x="134" y="197"/>
                </a:cubicBezTo>
                <a:lnTo>
                  <a:pt x="13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84D7150F-AF48-6720-3583-B6116A7C27DE}"/>
              </a:ext>
            </a:extLst>
          </p:cNvPr>
          <p:cNvSpPr>
            <a:spLocks noEditPoints="1"/>
          </p:cNvSpPr>
          <p:nvPr/>
        </p:nvSpPr>
        <p:spPr bwMode="auto">
          <a:xfrm>
            <a:off x="6662643" y="3770312"/>
            <a:ext cx="741363" cy="1096963"/>
          </a:xfrm>
          <a:custGeom>
            <a:avLst/>
            <a:gdLst>
              <a:gd name="T0" fmla="*/ 193 w 195"/>
              <a:gd name="T1" fmla="*/ 174 h 288"/>
              <a:gd name="T2" fmla="*/ 193 w 195"/>
              <a:gd name="T3" fmla="*/ 12 h 288"/>
              <a:gd name="T4" fmla="*/ 164 w 195"/>
              <a:gd name="T5" fmla="*/ 19 h 288"/>
              <a:gd name="T6" fmla="*/ 120 w 195"/>
              <a:gd name="T7" fmla="*/ 0 h 288"/>
              <a:gd name="T8" fmla="*/ 0 w 195"/>
              <a:gd name="T9" fmla="*/ 175 h 288"/>
              <a:gd name="T10" fmla="*/ 0 w 195"/>
              <a:gd name="T11" fmla="*/ 232 h 288"/>
              <a:gd name="T12" fmla="*/ 116 w 195"/>
              <a:gd name="T13" fmla="*/ 232 h 288"/>
              <a:gd name="T14" fmla="*/ 116 w 195"/>
              <a:gd name="T15" fmla="*/ 288 h 288"/>
              <a:gd name="T16" fmla="*/ 123 w 195"/>
              <a:gd name="T17" fmla="*/ 288 h 288"/>
              <a:gd name="T18" fmla="*/ 195 w 195"/>
              <a:gd name="T19" fmla="*/ 174 h 288"/>
              <a:gd name="T20" fmla="*/ 193 w 195"/>
              <a:gd name="T21" fmla="*/ 174 h 288"/>
              <a:gd name="T22" fmla="*/ 117 w 195"/>
              <a:gd name="T23" fmla="*/ 114 h 288"/>
              <a:gd name="T24" fmla="*/ 116 w 195"/>
              <a:gd name="T25" fmla="*/ 140 h 288"/>
              <a:gd name="T26" fmla="*/ 116 w 195"/>
              <a:gd name="T27" fmla="*/ 174 h 288"/>
              <a:gd name="T28" fmla="*/ 68 w 195"/>
              <a:gd name="T29" fmla="*/ 174 h 288"/>
              <a:gd name="T30" fmla="*/ 100 w 195"/>
              <a:gd name="T31" fmla="*/ 126 h 288"/>
              <a:gd name="T32" fmla="*/ 115 w 195"/>
              <a:gd name="T33" fmla="*/ 97 h 288"/>
              <a:gd name="T34" fmla="*/ 118 w 195"/>
              <a:gd name="T35" fmla="*/ 97 h 288"/>
              <a:gd name="T36" fmla="*/ 117 w 195"/>
              <a:gd name="T37" fmla="*/ 1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5" h="288">
                <a:moveTo>
                  <a:pt x="193" y="174"/>
                </a:moveTo>
                <a:cubicBezTo>
                  <a:pt x="193" y="12"/>
                  <a:pt x="193" y="12"/>
                  <a:pt x="193" y="12"/>
                </a:cubicBezTo>
                <a:cubicBezTo>
                  <a:pt x="185" y="16"/>
                  <a:pt x="175" y="19"/>
                  <a:pt x="164" y="19"/>
                </a:cubicBezTo>
                <a:cubicBezTo>
                  <a:pt x="145" y="19"/>
                  <a:pt x="129" y="12"/>
                  <a:pt x="120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232"/>
                  <a:pt x="0" y="232"/>
                  <a:pt x="0" y="232"/>
                </a:cubicBezTo>
                <a:cubicBezTo>
                  <a:pt x="116" y="232"/>
                  <a:pt x="116" y="232"/>
                  <a:pt x="116" y="232"/>
                </a:cubicBezTo>
                <a:cubicBezTo>
                  <a:pt x="116" y="288"/>
                  <a:pt x="116" y="288"/>
                  <a:pt x="116" y="288"/>
                </a:cubicBezTo>
                <a:cubicBezTo>
                  <a:pt x="123" y="288"/>
                  <a:pt x="123" y="288"/>
                  <a:pt x="123" y="288"/>
                </a:cubicBezTo>
                <a:cubicBezTo>
                  <a:pt x="140" y="254"/>
                  <a:pt x="166" y="217"/>
                  <a:pt x="195" y="174"/>
                </a:cubicBezTo>
                <a:lnTo>
                  <a:pt x="193" y="174"/>
                </a:lnTo>
                <a:close/>
                <a:moveTo>
                  <a:pt x="117" y="114"/>
                </a:moveTo>
                <a:cubicBezTo>
                  <a:pt x="116" y="125"/>
                  <a:pt x="116" y="133"/>
                  <a:pt x="116" y="140"/>
                </a:cubicBezTo>
                <a:cubicBezTo>
                  <a:pt x="116" y="174"/>
                  <a:pt x="116" y="174"/>
                  <a:pt x="116" y="174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6" y="117"/>
                  <a:pt x="111" y="107"/>
                  <a:pt x="115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7" y="98"/>
                  <a:pt x="117" y="103"/>
                  <a:pt x="117" y="11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8847124-DE10-1055-9083-B6219DEA2EF9}"/>
              </a:ext>
            </a:extLst>
          </p:cNvPr>
          <p:cNvSpPr>
            <a:spLocks/>
          </p:cNvSpPr>
          <p:nvPr/>
        </p:nvSpPr>
        <p:spPr bwMode="auto">
          <a:xfrm>
            <a:off x="5832381" y="5045074"/>
            <a:ext cx="795338" cy="919163"/>
          </a:xfrm>
          <a:custGeom>
            <a:avLst/>
            <a:gdLst>
              <a:gd name="T0" fmla="*/ 152 w 209"/>
              <a:gd name="T1" fmla="*/ 0 h 241"/>
              <a:gd name="T2" fmla="*/ 13 w 209"/>
              <a:gd name="T3" fmla="*/ 0 h 241"/>
              <a:gd name="T4" fmla="*/ 1 w 209"/>
              <a:gd name="T5" fmla="*/ 0 h 241"/>
              <a:gd name="T6" fmla="*/ 40 w 209"/>
              <a:gd name="T7" fmla="*/ 46 h 241"/>
              <a:gd name="T8" fmla="*/ 71 w 209"/>
              <a:gd name="T9" fmla="*/ 23 h 241"/>
              <a:gd name="T10" fmla="*/ 99 w 209"/>
              <a:gd name="T11" fmla="*/ 15 h 241"/>
              <a:gd name="T12" fmla="*/ 119 w 209"/>
              <a:gd name="T13" fmla="*/ 22 h 241"/>
              <a:gd name="T14" fmla="*/ 126 w 209"/>
              <a:gd name="T15" fmla="*/ 39 h 241"/>
              <a:gd name="T16" fmla="*/ 123 w 209"/>
              <a:gd name="T17" fmla="*/ 57 h 241"/>
              <a:gd name="T18" fmla="*/ 110 w 209"/>
              <a:gd name="T19" fmla="*/ 76 h 241"/>
              <a:gd name="T20" fmla="*/ 71 w 209"/>
              <a:gd name="T21" fmla="*/ 119 h 241"/>
              <a:gd name="T22" fmla="*/ 0 w 209"/>
              <a:gd name="T23" fmla="*/ 190 h 241"/>
              <a:gd name="T24" fmla="*/ 0 w 209"/>
              <a:gd name="T25" fmla="*/ 241 h 241"/>
              <a:gd name="T26" fmla="*/ 209 w 209"/>
              <a:gd name="T27" fmla="*/ 241 h 241"/>
              <a:gd name="T28" fmla="*/ 209 w 209"/>
              <a:gd name="T29" fmla="*/ 177 h 241"/>
              <a:gd name="T30" fmla="*/ 100 w 209"/>
              <a:gd name="T31" fmla="*/ 177 h 241"/>
              <a:gd name="T32" fmla="*/ 100 w 209"/>
              <a:gd name="T33" fmla="*/ 175 h 241"/>
              <a:gd name="T34" fmla="*/ 163 w 209"/>
              <a:gd name="T35" fmla="*/ 117 h 241"/>
              <a:gd name="T36" fmla="*/ 186 w 209"/>
              <a:gd name="T37" fmla="*/ 88 h 241"/>
              <a:gd name="T38" fmla="*/ 194 w 209"/>
              <a:gd name="T39" fmla="*/ 73 h 241"/>
              <a:gd name="T40" fmla="*/ 188 w 209"/>
              <a:gd name="T41" fmla="*/ 73 h 241"/>
              <a:gd name="T42" fmla="*/ 143 w 209"/>
              <a:gd name="T43" fmla="*/ 54 h 241"/>
              <a:gd name="T44" fmla="*/ 136 w 209"/>
              <a:gd name="T45" fmla="*/ 25 h 241"/>
              <a:gd name="T46" fmla="*/ 152 w 209"/>
              <a:gd name="T47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9" h="241">
                <a:moveTo>
                  <a:pt x="152" y="0"/>
                </a:moveTo>
                <a:cubicBezTo>
                  <a:pt x="13" y="0"/>
                  <a:pt x="13" y="0"/>
                  <a:pt x="13" y="0"/>
                </a:cubicBezTo>
                <a:cubicBezTo>
                  <a:pt x="1" y="0"/>
                  <a:pt x="1" y="0"/>
                  <a:pt x="1" y="0"/>
                </a:cubicBezTo>
                <a:cubicBezTo>
                  <a:pt x="40" y="46"/>
                  <a:pt x="40" y="46"/>
                  <a:pt x="40" y="46"/>
                </a:cubicBezTo>
                <a:cubicBezTo>
                  <a:pt x="52" y="36"/>
                  <a:pt x="62" y="28"/>
                  <a:pt x="71" y="23"/>
                </a:cubicBezTo>
                <a:cubicBezTo>
                  <a:pt x="80" y="18"/>
                  <a:pt x="90" y="15"/>
                  <a:pt x="99" y="15"/>
                </a:cubicBezTo>
                <a:cubicBezTo>
                  <a:pt x="107" y="15"/>
                  <a:pt x="114" y="17"/>
                  <a:pt x="119" y="22"/>
                </a:cubicBezTo>
                <a:cubicBezTo>
                  <a:pt x="124" y="26"/>
                  <a:pt x="126" y="32"/>
                  <a:pt x="126" y="39"/>
                </a:cubicBezTo>
                <a:cubicBezTo>
                  <a:pt x="126" y="45"/>
                  <a:pt x="125" y="51"/>
                  <a:pt x="123" y="57"/>
                </a:cubicBezTo>
                <a:cubicBezTo>
                  <a:pt x="120" y="62"/>
                  <a:pt x="116" y="69"/>
                  <a:pt x="110" y="76"/>
                </a:cubicBezTo>
                <a:cubicBezTo>
                  <a:pt x="104" y="84"/>
                  <a:pt x="91" y="98"/>
                  <a:pt x="71" y="119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241"/>
                  <a:pt x="0" y="241"/>
                  <a:pt x="0" y="241"/>
                </a:cubicBezTo>
                <a:cubicBezTo>
                  <a:pt x="209" y="241"/>
                  <a:pt x="209" y="241"/>
                  <a:pt x="209" y="241"/>
                </a:cubicBezTo>
                <a:cubicBezTo>
                  <a:pt x="209" y="177"/>
                  <a:pt x="209" y="177"/>
                  <a:pt x="209" y="177"/>
                </a:cubicBezTo>
                <a:cubicBezTo>
                  <a:pt x="100" y="177"/>
                  <a:pt x="100" y="177"/>
                  <a:pt x="100" y="177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132" y="147"/>
                  <a:pt x="153" y="127"/>
                  <a:pt x="163" y="117"/>
                </a:cubicBezTo>
                <a:cubicBezTo>
                  <a:pt x="172" y="107"/>
                  <a:pt x="180" y="97"/>
                  <a:pt x="186" y="88"/>
                </a:cubicBezTo>
                <a:cubicBezTo>
                  <a:pt x="189" y="83"/>
                  <a:pt x="192" y="78"/>
                  <a:pt x="194" y="73"/>
                </a:cubicBezTo>
                <a:cubicBezTo>
                  <a:pt x="192" y="73"/>
                  <a:pt x="190" y="73"/>
                  <a:pt x="188" y="73"/>
                </a:cubicBezTo>
                <a:cubicBezTo>
                  <a:pt x="169" y="73"/>
                  <a:pt x="152" y="66"/>
                  <a:pt x="143" y="54"/>
                </a:cubicBezTo>
                <a:cubicBezTo>
                  <a:pt x="136" y="46"/>
                  <a:pt x="134" y="35"/>
                  <a:pt x="136" y="25"/>
                </a:cubicBezTo>
                <a:cubicBezTo>
                  <a:pt x="138" y="16"/>
                  <a:pt x="144" y="7"/>
                  <a:pt x="152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45DF4F3F-FE98-58C3-098A-51E1D3614708}"/>
              </a:ext>
            </a:extLst>
          </p:cNvPr>
          <p:cNvSpPr>
            <a:spLocks/>
          </p:cNvSpPr>
          <p:nvPr/>
        </p:nvSpPr>
        <p:spPr bwMode="auto">
          <a:xfrm>
            <a:off x="4930681" y="3587749"/>
            <a:ext cx="950913" cy="1381125"/>
          </a:xfrm>
          <a:custGeom>
            <a:avLst/>
            <a:gdLst>
              <a:gd name="T0" fmla="*/ 250 w 250"/>
              <a:gd name="T1" fmla="*/ 223 h 363"/>
              <a:gd name="T2" fmla="*/ 241 w 250"/>
              <a:gd name="T3" fmla="*/ 210 h 363"/>
              <a:gd name="T4" fmla="*/ 218 w 250"/>
              <a:gd name="T5" fmla="*/ 219 h 363"/>
              <a:gd name="T6" fmla="*/ 197 w 250"/>
              <a:gd name="T7" fmla="*/ 212 h 363"/>
              <a:gd name="T8" fmla="*/ 178 w 250"/>
              <a:gd name="T9" fmla="*/ 179 h 363"/>
              <a:gd name="T10" fmla="*/ 169 w 250"/>
              <a:gd name="T11" fmla="*/ 178 h 363"/>
              <a:gd name="T12" fmla="*/ 169 w 250"/>
              <a:gd name="T13" fmla="*/ 177 h 363"/>
              <a:gd name="T14" fmla="*/ 177 w 250"/>
              <a:gd name="T15" fmla="*/ 174 h 363"/>
              <a:gd name="T16" fmla="*/ 177 w 250"/>
              <a:gd name="T17" fmla="*/ 166 h 363"/>
              <a:gd name="T18" fmla="*/ 196 w 250"/>
              <a:gd name="T19" fmla="*/ 121 h 363"/>
              <a:gd name="T20" fmla="*/ 218 w 250"/>
              <a:gd name="T21" fmla="*/ 114 h 363"/>
              <a:gd name="T22" fmla="*/ 241 w 250"/>
              <a:gd name="T23" fmla="*/ 122 h 363"/>
              <a:gd name="T24" fmla="*/ 249 w 250"/>
              <a:gd name="T25" fmla="*/ 83 h 363"/>
              <a:gd name="T26" fmla="*/ 217 w 250"/>
              <a:gd name="T27" fmla="*/ 22 h 363"/>
              <a:gd name="T28" fmla="*/ 128 w 250"/>
              <a:gd name="T29" fmla="*/ 0 h 363"/>
              <a:gd name="T30" fmla="*/ 59 w 250"/>
              <a:gd name="T31" fmla="*/ 8 h 363"/>
              <a:gd name="T32" fmla="*/ 0 w 250"/>
              <a:gd name="T33" fmla="*/ 36 h 363"/>
              <a:gd name="T34" fmla="*/ 41 w 250"/>
              <a:gd name="T35" fmla="*/ 102 h 363"/>
              <a:gd name="T36" fmla="*/ 113 w 250"/>
              <a:gd name="T37" fmla="*/ 79 h 363"/>
              <a:gd name="T38" fmla="*/ 143 w 250"/>
              <a:gd name="T39" fmla="*/ 85 h 363"/>
              <a:gd name="T40" fmla="*/ 154 w 250"/>
              <a:gd name="T41" fmla="*/ 107 h 363"/>
              <a:gd name="T42" fmla="*/ 79 w 250"/>
              <a:gd name="T43" fmla="*/ 145 h 363"/>
              <a:gd name="T44" fmla="*/ 56 w 250"/>
              <a:gd name="T45" fmla="*/ 145 h 363"/>
              <a:gd name="T46" fmla="*/ 56 w 250"/>
              <a:gd name="T47" fmla="*/ 219 h 363"/>
              <a:gd name="T48" fmla="*/ 79 w 250"/>
              <a:gd name="T49" fmla="*/ 219 h 363"/>
              <a:gd name="T50" fmla="*/ 123 w 250"/>
              <a:gd name="T51" fmla="*/ 223 h 363"/>
              <a:gd name="T52" fmla="*/ 148 w 250"/>
              <a:gd name="T53" fmla="*/ 235 h 363"/>
              <a:gd name="T54" fmla="*/ 156 w 250"/>
              <a:gd name="T55" fmla="*/ 258 h 363"/>
              <a:gd name="T56" fmla="*/ 141 w 250"/>
              <a:gd name="T57" fmla="*/ 286 h 363"/>
              <a:gd name="T58" fmla="*/ 94 w 250"/>
              <a:gd name="T59" fmla="*/ 295 h 363"/>
              <a:gd name="T60" fmla="*/ 48 w 250"/>
              <a:gd name="T61" fmla="*/ 289 h 363"/>
              <a:gd name="T62" fmla="*/ 0 w 250"/>
              <a:gd name="T63" fmla="*/ 272 h 363"/>
              <a:gd name="T64" fmla="*/ 0 w 250"/>
              <a:gd name="T65" fmla="*/ 353 h 363"/>
              <a:gd name="T66" fmla="*/ 32 w 250"/>
              <a:gd name="T67" fmla="*/ 363 h 363"/>
              <a:gd name="T68" fmla="*/ 158 w 250"/>
              <a:gd name="T69" fmla="*/ 363 h 363"/>
              <a:gd name="T70" fmla="*/ 178 w 250"/>
              <a:gd name="T71" fmla="*/ 363 h 363"/>
              <a:gd name="T72" fmla="*/ 219 w 250"/>
              <a:gd name="T73" fmla="*/ 343 h 363"/>
              <a:gd name="T74" fmla="*/ 250 w 250"/>
              <a:gd name="T75" fmla="*/ 308 h 363"/>
              <a:gd name="T76" fmla="*/ 250 w 250"/>
              <a:gd name="T77" fmla="*/ 22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363">
                <a:moveTo>
                  <a:pt x="250" y="223"/>
                </a:moveTo>
                <a:cubicBezTo>
                  <a:pt x="248" y="218"/>
                  <a:pt x="245" y="214"/>
                  <a:pt x="241" y="210"/>
                </a:cubicBezTo>
                <a:cubicBezTo>
                  <a:pt x="235" y="216"/>
                  <a:pt x="227" y="219"/>
                  <a:pt x="218" y="219"/>
                </a:cubicBezTo>
                <a:cubicBezTo>
                  <a:pt x="211" y="219"/>
                  <a:pt x="204" y="216"/>
                  <a:pt x="197" y="212"/>
                </a:cubicBezTo>
                <a:cubicBezTo>
                  <a:pt x="188" y="204"/>
                  <a:pt x="181" y="193"/>
                  <a:pt x="178" y="179"/>
                </a:cubicBezTo>
                <a:cubicBezTo>
                  <a:pt x="175" y="179"/>
                  <a:pt x="172" y="178"/>
                  <a:pt x="169" y="178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72" y="176"/>
                  <a:pt x="175" y="175"/>
                  <a:pt x="177" y="174"/>
                </a:cubicBezTo>
                <a:cubicBezTo>
                  <a:pt x="177" y="171"/>
                  <a:pt x="177" y="169"/>
                  <a:pt x="177" y="166"/>
                </a:cubicBezTo>
                <a:cubicBezTo>
                  <a:pt x="177" y="147"/>
                  <a:pt x="184" y="131"/>
                  <a:pt x="196" y="121"/>
                </a:cubicBezTo>
                <a:cubicBezTo>
                  <a:pt x="203" y="116"/>
                  <a:pt x="211" y="114"/>
                  <a:pt x="218" y="114"/>
                </a:cubicBezTo>
                <a:cubicBezTo>
                  <a:pt x="226" y="114"/>
                  <a:pt x="234" y="117"/>
                  <a:pt x="241" y="122"/>
                </a:cubicBezTo>
                <a:cubicBezTo>
                  <a:pt x="246" y="110"/>
                  <a:pt x="249" y="97"/>
                  <a:pt x="249" y="83"/>
                </a:cubicBezTo>
                <a:cubicBezTo>
                  <a:pt x="249" y="57"/>
                  <a:pt x="238" y="37"/>
                  <a:pt x="217" y="22"/>
                </a:cubicBezTo>
                <a:cubicBezTo>
                  <a:pt x="195" y="7"/>
                  <a:pt x="166" y="0"/>
                  <a:pt x="128" y="0"/>
                </a:cubicBezTo>
                <a:cubicBezTo>
                  <a:pt x="102" y="0"/>
                  <a:pt x="79" y="2"/>
                  <a:pt x="59" y="8"/>
                </a:cubicBezTo>
                <a:cubicBezTo>
                  <a:pt x="39" y="14"/>
                  <a:pt x="20" y="23"/>
                  <a:pt x="0" y="36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66" y="86"/>
                  <a:pt x="90" y="79"/>
                  <a:pt x="113" y="79"/>
                </a:cubicBezTo>
                <a:cubicBezTo>
                  <a:pt x="125" y="79"/>
                  <a:pt x="135" y="81"/>
                  <a:pt x="143" y="85"/>
                </a:cubicBezTo>
                <a:cubicBezTo>
                  <a:pt x="150" y="90"/>
                  <a:pt x="154" y="97"/>
                  <a:pt x="154" y="107"/>
                </a:cubicBezTo>
                <a:cubicBezTo>
                  <a:pt x="154" y="132"/>
                  <a:pt x="129" y="145"/>
                  <a:pt x="79" y="145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6" y="219"/>
                  <a:pt x="56" y="219"/>
                  <a:pt x="56" y="219"/>
                </a:cubicBezTo>
                <a:cubicBezTo>
                  <a:pt x="79" y="219"/>
                  <a:pt x="79" y="219"/>
                  <a:pt x="79" y="219"/>
                </a:cubicBezTo>
                <a:cubicBezTo>
                  <a:pt x="97" y="219"/>
                  <a:pt x="112" y="220"/>
                  <a:pt x="123" y="223"/>
                </a:cubicBezTo>
                <a:cubicBezTo>
                  <a:pt x="135" y="225"/>
                  <a:pt x="143" y="230"/>
                  <a:pt x="148" y="235"/>
                </a:cubicBezTo>
                <a:cubicBezTo>
                  <a:pt x="153" y="240"/>
                  <a:pt x="156" y="248"/>
                  <a:pt x="156" y="258"/>
                </a:cubicBezTo>
                <a:cubicBezTo>
                  <a:pt x="156" y="271"/>
                  <a:pt x="151" y="280"/>
                  <a:pt x="141" y="286"/>
                </a:cubicBezTo>
                <a:cubicBezTo>
                  <a:pt x="131" y="292"/>
                  <a:pt x="115" y="295"/>
                  <a:pt x="94" y="295"/>
                </a:cubicBezTo>
                <a:cubicBezTo>
                  <a:pt x="80" y="295"/>
                  <a:pt x="65" y="293"/>
                  <a:pt x="48" y="289"/>
                </a:cubicBezTo>
                <a:cubicBezTo>
                  <a:pt x="32" y="286"/>
                  <a:pt x="16" y="280"/>
                  <a:pt x="0" y="272"/>
                </a:cubicBezTo>
                <a:cubicBezTo>
                  <a:pt x="0" y="353"/>
                  <a:pt x="0" y="353"/>
                  <a:pt x="0" y="353"/>
                </a:cubicBezTo>
                <a:cubicBezTo>
                  <a:pt x="11" y="357"/>
                  <a:pt x="22" y="361"/>
                  <a:pt x="32" y="363"/>
                </a:cubicBezTo>
                <a:cubicBezTo>
                  <a:pt x="158" y="363"/>
                  <a:pt x="158" y="363"/>
                  <a:pt x="158" y="363"/>
                </a:cubicBezTo>
                <a:cubicBezTo>
                  <a:pt x="178" y="363"/>
                  <a:pt x="178" y="363"/>
                  <a:pt x="178" y="363"/>
                </a:cubicBezTo>
                <a:cubicBezTo>
                  <a:pt x="194" y="359"/>
                  <a:pt x="208" y="352"/>
                  <a:pt x="219" y="343"/>
                </a:cubicBezTo>
                <a:cubicBezTo>
                  <a:pt x="233" y="333"/>
                  <a:pt x="243" y="321"/>
                  <a:pt x="250" y="308"/>
                </a:cubicBezTo>
                <a:lnTo>
                  <a:pt x="250" y="22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1D25668-A3F1-944C-0908-42C83080D873}"/>
              </a:ext>
            </a:extLst>
          </p:cNvPr>
          <p:cNvSpPr>
            <a:spLocks/>
          </p:cNvSpPr>
          <p:nvPr/>
        </p:nvSpPr>
        <p:spPr bwMode="auto">
          <a:xfrm>
            <a:off x="4276631" y="2041524"/>
            <a:ext cx="760413" cy="1119188"/>
          </a:xfrm>
          <a:custGeom>
            <a:avLst/>
            <a:gdLst>
              <a:gd name="T0" fmla="*/ 195 w 200"/>
              <a:gd name="T1" fmla="*/ 157 h 294"/>
              <a:gd name="T2" fmla="*/ 183 w 200"/>
              <a:gd name="T3" fmla="*/ 167 h 294"/>
              <a:gd name="T4" fmla="*/ 183 w 200"/>
              <a:gd name="T5" fmla="*/ 167 h 294"/>
              <a:gd name="T6" fmla="*/ 183 w 200"/>
              <a:gd name="T7" fmla="*/ 167 h 294"/>
              <a:gd name="T8" fmla="*/ 149 w 200"/>
              <a:gd name="T9" fmla="*/ 173 h 294"/>
              <a:gd name="T10" fmla="*/ 148 w 200"/>
              <a:gd name="T11" fmla="*/ 172 h 294"/>
              <a:gd name="T12" fmla="*/ 148 w 200"/>
              <a:gd name="T13" fmla="*/ 106 h 294"/>
              <a:gd name="T14" fmla="*/ 113 w 200"/>
              <a:gd name="T15" fmla="*/ 100 h 294"/>
              <a:gd name="T16" fmla="*/ 101 w 200"/>
              <a:gd name="T17" fmla="*/ 100 h 294"/>
              <a:gd name="T18" fmla="*/ 79 w 200"/>
              <a:gd name="T19" fmla="*/ 103 h 294"/>
              <a:gd name="T20" fmla="*/ 82 w 200"/>
              <a:gd name="T21" fmla="*/ 65 h 294"/>
              <a:gd name="T22" fmla="*/ 148 w 200"/>
              <a:gd name="T23" fmla="*/ 65 h 294"/>
              <a:gd name="T24" fmla="*/ 148 w 200"/>
              <a:gd name="T25" fmla="*/ 10 h 294"/>
              <a:gd name="T26" fmla="*/ 28 w 200"/>
              <a:gd name="T27" fmla="*/ 10 h 294"/>
              <a:gd name="T28" fmla="*/ 23 w 200"/>
              <a:gd name="T29" fmla="*/ 0 h 294"/>
              <a:gd name="T30" fmla="*/ 16 w 200"/>
              <a:gd name="T31" fmla="*/ 0 h 294"/>
              <a:gd name="T32" fmla="*/ 5 w 200"/>
              <a:gd name="T33" fmla="*/ 153 h 294"/>
              <a:gd name="T34" fmla="*/ 33 w 200"/>
              <a:gd name="T35" fmla="*/ 167 h 294"/>
              <a:gd name="T36" fmla="*/ 73 w 200"/>
              <a:gd name="T37" fmla="*/ 160 h 294"/>
              <a:gd name="T38" fmla="*/ 109 w 200"/>
              <a:gd name="T39" fmla="*/ 170 h 294"/>
              <a:gd name="T40" fmla="*/ 121 w 200"/>
              <a:gd name="T41" fmla="*/ 196 h 294"/>
              <a:gd name="T42" fmla="*/ 110 w 200"/>
              <a:gd name="T43" fmla="*/ 223 h 294"/>
              <a:gd name="T44" fmla="*/ 76 w 200"/>
              <a:gd name="T45" fmla="*/ 232 h 294"/>
              <a:gd name="T46" fmla="*/ 39 w 200"/>
              <a:gd name="T47" fmla="*/ 227 h 294"/>
              <a:gd name="T48" fmla="*/ 0 w 200"/>
              <a:gd name="T49" fmla="*/ 214 h 294"/>
              <a:gd name="T50" fmla="*/ 0 w 200"/>
              <a:gd name="T51" fmla="*/ 278 h 294"/>
              <a:gd name="T52" fmla="*/ 83 w 200"/>
              <a:gd name="T53" fmla="*/ 294 h 294"/>
              <a:gd name="T54" fmla="*/ 148 w 200"/>
              <a:gd name="T55" fmla="*/ 282 h 294"/>
              <a:gd name="T56" fmla="*/ 148 w 200"/>
              <a:gd name="T57" fmla="*/ 205 h 294"/>
              <a:gd name="T58" fmla="*/ 183 w 200"/>
              <a:gd name="T59" fmla="*/ 210 h 294"/>
              <a:gd name="T60" fmla="*/ 183 w 200"/>
              <a:gd name="T61" fmla="*/ 210 h 294"/>
              <a:gd name="T62" fmla="*/ 183 w 200"/>
              <a:gd name="T63" fmla="*/ 210 h 294"/>
              <a:gd name="T64" fmla="*/ 198 w 200"/>
              <a:gd name="T65" fmla="*/ 221 h 294"/>
              <a:gd name="T66" fmla="*/ 200 w 200"/>
              <a:gd name="T67" fmla="*/ 193 h 294"/>
              <a:gd name="T68" fmla="*/ 195 w 200"/>
              <a:gd name="T69" fmla="*/ 157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" h="294">
                <a:moveTo>
                  <a:pt x="195" y="157"/>
                </a:moveTo>
                <a:cubicBezTo>
                  <a:pt x="190" y="158"/>
                  <a:pt x="186" y="162"/>
                  <a:pt x="183" y="167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74" y="178"/>
                  <a:pt x="161" y="182"/>
                  <a:pt x="149" y="173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37" y="102"/>
                  <a:pt x="125" y="100"/>
                  <a:pt x="113" y="100"/>
                </a:cubicBezTo>
                <a:cubicBezTo>
                  <a:pt x="109" y="100"/>
                  <a:pt x="105" y="100"/>
                  <a:pt x="101" y="100"/>
                </a:cubicBezTo>
                <a:cubicBezTo>
                  <a:pt x="96" y="100"/>
                  <a:pt x="89" y="101"/>
                  <a:pt x="79" y="103"/>
                </a:cubicBezTo>
                <a:cubicBezTo>
                  <a:pt x="82" y="65"/>
                  <a:pt x="82" y="65"/>
                  <a:pt x="82" y="65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10"/>
                  <a:pt x="148" y="10"/>
                  <a:pt x="14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5" y="7"/>
                  <a:pt x="24" y="3"/>
                  <a:pt x="2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5" y="153"/>
                  <a:pt x="5" y="153"/>
                  <a:pt x="5" y="153"/>
                </a:cubicBezTo>
                <a:cubicBezTo>
                  <a:pt x="33" y="167"/>
                  <a:pt x="33" y="167"/>
                  <a:pt x="33" y="167"/>
                </a:cubicBezTo>
                <a:cubicBezTo>
                  <a:pt x="48" y="163"/>
                  <a:pt x="61" y="160"/>
                  <a:pt x="73" y="160"/>
                </a:cubicBezTo>
                <a:cubicBezTo>
                  <a:pt x="89" y="160"/>
                  <a:pt x="101" y="163"/>
                  <a:pt x="109" y="170"/>
                </a:cubicBezTo>
                <a:cubicBezTo>
                  <a:pt x="117" y="176"/>
                  <a:pt x="121" y="184"/>
                  <a:pt x="121" y="196"/>
                </a:cubicBezTo>
                <a:cubicBezTo>
                  <a:pt x="121" y="208"/>
                  <a:pt x="117" y="217"/>
                  <a:pt x="110" y="223"/>
                </a:cubicBezTo>
                <a:cubicBezTo>
                  <a:pt x="102" y="229"/>
                  <a:pt x="91" y="232"/>
                  <a:pt x="76" y="232"/>
                </a:cubicBezTo>
                <a:cubicBezTo>
                  <a:pt x="66" y="232"/>
                  <a:pt x="53" y="230"/>
                  <a:pt x="39" y="227"/>
                </a:cubicBezTo>
                <a:cubicBezTo>
                  <a:pt x="24" y="223"/>
                  <a:pt x="11" y="219"/>
                  <a:pt x="0" y="214"/>
                </a:cubicBezTo>
                <a:cubicBezTo>
                  <a:pt x="0" y="278"/>
                  <a:pt x="0" y="278"/>
                  <a:pt x="0" y="278"/>
                </a:cubicBezTo>
                <a:cubicBezTo>
                  <a:pt x="21" y="289"/>
                  <a:pt x="49" y="294"/>
                  <a:pt x="83" y="294"/>
                </a:cubicBezTo>
                <a:cubicBezTo>
                  <a:pt x="109" y="294"/>
                  <a:pt x="130" y="290"/>
                  <a:pt x="148" y="282"/>
                </a:cubicBezTo>
                <a:cubicBezTo>
                  <a:pt x="148" y="205"/>
                  <a:pt x="148" y="205"/>
                  <a:pt x="148" y="205"/>
                </a:cubicBezTo>
                <a:cubicBezTo>
                  <a:pt x="160" y="194"/>
                  <a:pt x="173" y="198"/>
                  <a:pt x="183" y="210"/>
                </a:cubicBezTo>
                <a:cubicBezTo>
                  <a:pt x="183" y="210"/>
                  <a:pt x="183" y="210"/>
                  <a:pt x="183" y="210"/>
                </a:cubicBezTo>
                <a:cubicBezTo>
                  <a:pt x="183" y="210"/>
                  <a:pt x="183" y="210"/>
                  <a:pt x="183" y="210"/>
                </a:cubicBezTo>
                <a:cubicBezTo>
                  <a:pt x="186" y="216"/>
                  <a:pt x="192" y="220"/>
                  <a:pt x="198" y="221"/>
                </a:cubicBezTo>
                <a:cubicBezTo>
                  <a:pt x="199" y="212"/>
                  <a:pt x="200" y="203"/>
                  <a:pt x="200" y="193"/>
                </a:cubicBezTo>
                <a:cubicBezTo>
                  <a:pt x="200" y="180"/>
                  <a:pt x="198" y="168"/>
                  <a:pt x="195" y="15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6CB183BB-8301-8AC5-21D7-E37CDBEB2416}"/>
              </a:ext>
            </a:extLst>
          </p:cNvPr>
          <p:cNvSpPr>
            <a:spLocks/>
          </p:cNvSpPr>
          <p:nvPr/>
        </p:nvSpPr>
        <p:spPr bwMode="auto">
          <a:xfrm>
            <a:off x="5576793" y="3457574"/>
            <a:ext cx="42863" cy="30163"/>
          </a:xfrm>
          <a:custGeom>
            <a:avLst/>
            <a:gdLst>
              <a:gd name="T0" fmla="*/ 11 w 11"/>
              <a:gd name="T1" fmla="*/ 8 h 8"/>
              <a:gd name="T2" fmla="*/ 8 w 11"/>
              <a:gd name="T3" fmla="*/ 0 h 8"/>
              <a:gd name="T4" fmla="*/ 0 w 11"/>
              <a:gd name="T5" fmla="*/ 8 h 8"/>
              <a:gd name="T6" fmla="*/ 11 w 11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8">
                <a:moveTo>
                  <a:pt x="11" y="8"/>
                </a:moveTo>
                <a:cubicBezTo>
                  <a:pt x="10" y="5"/>
                  <a:pt x="9" y="3"/>
                  <a:pt x="8" y="0"/>
                </a:cubicBezTo>
                <a:cubicBezTo>
                  <a:pt x="6" y="3"/>
                  <a:pt x="3" y="5"/>
                  <a:pt x="0" y="8"/>
                </a:cubicBezTo>
                <a:lnTo>
                  <a:pt x="11" y="8"/>
                </a:lnTo>
                <a:close/>
              </a:path>
            </a:pathLst>
          </a:custGeom>
          <a:solidFill>
            <a:srgbClr val="0543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AD9EDCD4-3E30-FB2C-EDF3-DC16CE647ED2}"/>
              </a:ext>
            </a:extLst>
          </p:cNvPr>
          <p:cNvSpPr>
            <a:spLocks/>
          </p:cNvSpPr>
          <p:nvPr/>
        </p:nvSpPr>
        <p:spPr bwMode="auto">
          <a:xfrm>
            <a:off x="5303743" y="2657474"/>
            <a:ext cx="798513" cy="830263"/>
          </a:xfrm>
          <a:custGeom>
            <a:avLst/>
            <a:gdLst>
              <a:gd name="T0" fmla="*/ 210 w 210"/>
              <a:gd name="T1" fmla="*/ 192 h 218"/>
              <a:gd name="T2" fmla="*/ 188 w 210"/>
              <a:gd name="T3" fmla="*/ 124 h 218"/>
              <a:gd name="T4" fmla="*/ 129 w 210"/>
              <a:gd name="T5" fmla="*/ 99 h 218"/>
              <a:gd name="T6" fmla="*/ 72 w 210"/>
              <a:gd name="T7" fmla="*/ 133 h 218"/>
              <a:gd name="T8" fmla="*/ 70 w 210"/>
              <a:gd name="T9" fmla="*/ 133 h 218"/>
              <a:gd name="T10" fmla="*/ 91 w 210"/>
              <a:gd name="T11" fmla="*/ 77 h 218"/>
              <a:gd name="T12" fmla="*/ 149 w 210"/>
              <a:gd name="T13" fmla="*/ 60 h 218"/>
              <a:gd name="T14" fmla="*/ 191 w 210"/>
              <a:gd name="T15" fmla="*/ 64 h 218"/>
              <a:gd name="T16" fmla="*/ 191 w 210"/>
              <a:gd name="T17" fmla="*/ 3 h 218"/>
              <a:gd name="T18" fmla="*/ 151 w 210"/>
              <a:gd name="T19" fmla="*/ 0 h 218"/>
              <a:gd name="T20" fmla="*/ 68 w 210"/>
              <a:gd name="T21" fmla="*/ 17 h 218"/>
              <a:gd name="T22" fmla="*/ 17 w 210"/>
              <a:gd name="T23" fmla="*/ 72 h 218"/>
              <a:gd name="T24" fmla="*/ 0 w 210"/>
              <a:gd name="T25" fmla="*/ 156 h 218"/>
              <a:gd name="T26" fmla="*/ 37 w 210"/>
              <a:gd name="T27" fmla="*/ 144 h 218"/>
              <a:gd name="T28" fmla="*/ 82 w 210"/>
              <a:gd name="T29" fmla="*/ 164 h 218"/>
              <a:gd name="T30" fmla="*/ 85 w 210"/>
              <a:gd name="T31" fmla="*/ 169 h 218"/>
              <a:gd name="T32" fmla="*/ 86 w 210"/>
              <a:gd name="T33" fmla="*/ 168 h 218"/>
              <a:gd name="T34" fmla="*/ 107 w 210"/>
              <a:gd name="T35" fmla="*/ 159 h 218"/>
              <a:gd name="T36" fmla="*/ 134 w 210"/>
              <a:gd name="T37" fmla="*/ 194 h 218"/>
              <a:gd name="T38" fmla="*/ 130 w 210"/>
              <a:gd name="T39" fmla="*/ 218 h 218"/>
              <a:gd name="T40" fmla="*/ 172 w 210"/>
              <a:gd name="T41" fmla="*/ 218 h 218"/>
              <a:gd name="T42" fmla="*/ 207 w 210"/>
              <a:gd name="T43" fmla="*/ 218 h 218"/>
              <a:gd name="T44" fmla="*/ 210 w 210"/>
              <a:gd name="T45" fmla="*/ 192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0" h="218">
                <a:moveTo>
                  <a:pt x="210" y="192"/>
                </a:moveTo>
                <a:cubicBezTo>
                  <a:pt x="210" y="163"/>
                  <a:pt x="203" y="140"/>
                  <a:pt x="188" y="124"/>
                </a:cubicBezTo>
                <a:cubicBezTo>
                  <a:pt x="174" y="107"/>
                  <a:pt x="155" y="99"/>
                  <a:pt x="129" y="99"/>
                </a:cubicBezTo>
                <a:cubicBezTo>
                  <a:pt x="103" y="99"/>
                  <a:pt x="84" y="110"/>
                  <a:pt x="72" y="133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71" y="107"/>
                  <a:pt x="78" y="88"/>
                  <a:pt x="91" y="77"/>
                </a:cubicBezTo>
                <a:cubicBezTo>
                  <a:pt x="104" y="66"/>
                  <a:pt x="123" y="60"/>
                  <a:pt x="149" y="60"/>
                </a:cubicBezTo>
                <a:cubicBezTo>
                  <a:pt x="164" y="60"/>
                  <a:pt x="178" y="61"/>
                  <a:pt x="191" y="64"/>
                </a:cubicBezTo>
                <a:cubicBezTo>
                  <a:pt x="191" y="3"/>
                  <a:pt x="191" y="3"/>
                  <a:pt x="191" y="3"/>
                </a:cubicBezTo>
                <a:cubicBezTo>
                  <a:pt x="176" y="1"/>
                  <a:pt x="162" y="0"/>
                  <a:pt x="151" y="0"/>
                </a:cubicBezTo>
                <a:cubicBezTo>
                  <a:pt x="118" y="0"/>
                  <a:pt x="90" y="5"/>
                  <a:pt x="68" y="17"/>
                </a:cubicBezTo>
                <a:cubicBezTo>
                  <a:pt x="46" y="29"/>
                  <a:pt x="29" y="47"/>
                  <a:pt x="17" y="72"/>
                </a:cubicBezTo>
                <a:cubicBezTo>
                  <a:pt x="7" y="94"/>
                  <a:pt x="2" y="122"/>
                  <a:pt x="0" y="156"/>
                </a:cubicBezTo>
                <a:cubicBezTo>
                  <a:pt x="10" y="149"/>
                  <a:pt x="23" y="144"/>
                  <a:pt x="37" y="144"/>
                </a:cubicBezTo>
                <a:cubicBezTo>
                  <a:pt x="56" y="144"/>
                  <a:pt x="72" y="151"/>
                  <a:pt x="82" y="164"/>
                </a:cubicBezTo>
                <a:cubicBezTo>
                  <a:pt x="83" y="165"/>
                  <a:pt x="84" y="167"/>
                  <a:pt x="85" y="169"/>
                </a:cubicBezTo>
                <a:cubicBezTo>
                  <a:pt x="85" y="169"/>
                  <a:pt x="85" y="168"/>
                  <a:pt x="86" y="168"/>
                </a:cubicBezTo>
                <a:cubicBezTo>
                  <a:pt x="91" y="162"/>
                  <a:pt x="98" y="159"/>
                  <a:pt x="107" y="159"/>
                </a:cubicBezTo>
                <a:cubicBezTo>
                  <a:pt x="125" y="159"/>
                  <a:pt x="134" y="171"/>
                  <a:pt x="134" y="194"/>
                </a:cubicBezTo>
                <a:cubicBezTo>
                  <a:pt x="134" y="204"/>
                  <a:pt x="133" y="212"/>
                  <a:pt x="130" y="218"/>
                </a:cubicBezTo>
                <a:cubicBezTo>
                  <a:pt x="172" y="218"/>
                  <a:pt x="172" y="218"/>
                  <a:pt x="172" y="218"/>
                </a:cubicBezTo>
                <a:cubicBezTo>
                  <a:pt x="207" y="218"/>
                  <a:pt x="207" y="218"/>
                  <a:pt x="207" y="218"/>
                </a:cubicBezTo>
                <a:cubicBezTo>
                  <a:pt x="209" y="210"/>
                  <a:pt x="210" y="201"/>
                  <a:pt x="210" y="1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87FD221-1206-FFFE-EC09-FBA7D53B3595}"/>
              </a:ext>
            </a:extLst>
          </p:cNvPr>
          <p:cNvSpPr>
            <a:spLocks/>
          </p:cNvSpPr>
          <p:nvPr/>
        </p:nvSpPr>
        <p:spPr bwMode="auto">
          <a:xfrm>
            <a:off x="7088093" y="2627312"/>
            <a:ext cx="852488" cy="1138238"/>
          </a:xfrm>
          <a:custGeom>
            <a:avLst/>
            <a:gdLst>
              <a:gd name="T0" fmla="*/ 69 w 224"/>
              <a:gd name="T1" fmla="*/ 226 h 299"/>
              <a:gd name="T2" fmla="*/ 150 w 224"/>
              <a:gd name="T3" fmla="*/ 226 h 299"/>
              <a:gd name="T4" fmla="*/ 224 w 224"/>
              <a:gd name="T5" fmla="*/ 49 h 299"/>
              <a:gd name="T6" fmla="*/ 224 w 224"/>
              <a:gd name="T7" fmla="*/ 0 h 299"/>
              <a:gd name="T8" fmla="*/ 0 w 224"/>
              <a:gd name="T9" fmla="*/ 0 h 299"/>
              <a:gd name="T10" fmla="*/ 0 w 224"/>
              <a:gd name="T11" fmla="*/ 69 h 299"/>
              <a:gd name="T12" fmla="*/ 134 w 224"/>
              <a:gd name="T13" fmla="*/ 69 h 299"/>
              <a:gd name="T14" fmla="*/ 34 w 224"/>
              <a:gd name="T15" fmla="*/ 295 h 299"/>
              <a:gd name="T16" fmla="*/ 52 w 224"/>
              <a:gd name="T17" fmla="*/ 299 h 299"/>
              <a:gd name="T18" fmla="*/ 81 w 224"/>
              <a:gd name="T19" fmla="*/ 287 h 299"/>
              <a:gd name="T20" fmla="*/ 74 w 224"/>
              <a:gd name="T21" fmla="*/ 261 h 299"/>
              <a:gd name="T22" fmla="*/ 74 w 224"/>
              <a:gd name="T23" fmla="*/ 261 h 299"/>
              <a:gd name="T24" fmla="*/ 73 w 224"/>
              <a:gd name="T25" fmla="*/ 261 h 299"/>
              <a:gd name="T26" fmla="*/ 68 w 224"/>
              <a:gd name="T27" fmla="*/ 227 h 299"/>
              <a:gd name="T28" fmla="*/ 69 w 224"/>
              <a:gd name="T29" fmla="*/ 22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4" h="299">
                <a:moveTo>
                  <a:pt x="69" y="226"/>
                </a:moveTo>
                <a:cubicBezTo>
                  <a:pt x="150" y="226"/>
                  <a:pt x="150" y="226"/>
                  <a:pt x="150" y="226"/>
                </a:cubicBezTo>
                <a:cubicBezTo>
                  <a:pt x="224" y="49"/>
                  <a:pt x="224" y="49"/>
                  <a:pt x="224" y="49"/>
                </a:cubicBezTo>
                <a:cubicBezTo>
                  <a:pt x="224" y="0"/>
                  <a:pt x="224" y="0"/>
                  <a:pt x="22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9"/>
                  <a:pt x="0" y="69"/>
                  <a:pt x="0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34" y="295"/>
                  <a:pt x="34" y="295"/>
                  <a:pt x="34" y="295"/>
                </a:cubicBezTo>
                <a:cubicBezTo>
                  <a:pt x="40" y="298"/>
                  <a:pt x="46" y="299"/>
                  <a:pt x="52" y="299"/>
                </a:cubicBezTo>
                <a:cubicBezTo>
                  <a:pt x="63" y="299"/>
                  <a:pt x="75" y="296"/>
                  <a:pt x="81" y="287"/>
                </a:cubicBezTo>
                <a:cubicBezTo>
                  <a:pt x="88" y="277"/>
                  <a:pt x="83" y="266"/>
                  <a:pt x="74" y="261"/>
                </a:cubicBezTo>
                <a:cubicBezTo>
                  <a:pt x="74" y="261"/>
                  <a:pt x="74" y="261"/>
                  <a:pt x="74" y="261"/>
                </a:cubicBezTo>
                <a:cubicBezTo>
                  <a:pt x="73" y="261"/>
                  <a:pt x="73" y="261"/>
                  <a:pt x="73" y="261"/>
                </a:cubicBezTo>
                <a:cubicBezTo>
                  <a:pt x="63" y="252"/>
                  <a:pt x="58" y="239"/>
                  <a:pt x="68" y="227"/>
                </a:cubicBezTo>
                <a:lnTo>
                  <a:pt x="69" y="22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5FB6B0C-7F9B-E6EA-1365-5C7B7A3A370F}"/>
              </a:ext>
            </a:extLst>
          </p:cNvPr>
          <p:cNvSpPr>
            <a:spLocks noEditPoints="1"/>
          </p:cNvSpPr>
          <p:nvPr/>
        </p:nvSpPr>
        <p:spPr bwMode="auto">
          <a:xfrm>
            <a:off x="5110068" y="738187"/>
            <a:ext cx="703263" cy="1235075"/>
          </a:xfrm>
          <a:custGeom>
            <a:avLst/>
            <a:gdLst>
              <a:gd name="T0" fmla="*/ 153 w 185"/>
              <a:gd name="T1" fmla="*/ 191 h 324"/>
              <a:gd name="T2" fmla="*/ 132 w 185"/>
              <a:gd name="T3" fmla="*/ 184 h 324"/>
              <a:gd name="T4" fmla="*/ 112 w 185"/>
              <a:gd name="T5" fmla="*/ 138 h 324"/>
              <a:gd name="T6" fmla="*/ 115 w 185"/>
              <a:gd name="T7" fmla="*/ 117 h 324"/>
              <a:gd name="T8" fmla="*/ 115 w 185"/>
              <a:gd name="T9" fmla="*/ 117 h 324"/>
              <a:gd name="T10" fmla="*/ 89 w 185"/>
              <a:gd name="T11" fmla="*/ 84 h 324"/>
              <a:gd name="T12" fmla="*/ 97 w 185"/>
              <a:gd name="T13" fmla="*/ 68 h 324"/>
              <a:gd name="T14" fmla="*/ 115 w 185"/>
              <a:gd name="T15" fmla="*/ 62 h 324"/>
              <a:gd name="T16" fmla="*/ 134 w 185"/>
              <a:gd name="T17" fmla="*/ 68 h 324"/>
              <a:gd name="T18" fmla="*/ 141 w 185"/>
              <a:gd name="T19" fmla="*/ 84 h 324"/>
              <a:gd name="T20" fmla="*/ 141 w 185"/>
              <a:gd name="T21" fmla="*/ 88 h 324"/>
              <a:gd name="T22" fmla="*/ 153 w 185"/>
              <a:gd name="T23" fmla="*/ 86 h 324"/>
              <a:gd name="T24" fmla="*/ 185 w 185"/>
              <a:gd name="T25" fmla="*/ 103 h 324"/>
              <a:gd name="T26" fmla="*/ 185 w 185"/>
              <a:gd name="T27" fmla="*/ 15 h 324"/>
              <a:gd name="T28" fmla="*/ 116 w 185"/>
              <a:gd name="T29" fmla="*/ 0 h 324"/>
              <a:gd name="T30" fmla="*/ 38 w 185"/>
              <a:gd name="T31" fmla="*/ 20 h 324"/>
              <a:gd name="T32" fmla="*/ 9 w 185"/>
              <a:gd name="T33" fmla="*/ 77 h 324"/>
              <a:gd name="T34" fmla="*/ 21 w 185"/>
              <a:gd name="T35" fmla="*/ 119 h 324"/>
              <a:gd name="T36" fmla="*/ 58 w 185"/>
              <a:gd name="T37" fmla="*/ 155 h 324"/>
              <a:gd name="T38" fmla="*/ 13 w 185"/>
              <a:gd name="T39" fmla="*/ 190 h 324"/>
              <a:gd name="T40" fmla="*/ 0 w 185"/>
              <a:gd name="T41" fmla="*/ 237 h 324"/>
              <a:gd name="T42" fmla="*/ 30 w 185"/>
              <a:gd name="T43" fmla="*/ 302 h 324"/>
              <a:gd name="T44" fmla="*/ 115 w 185"/>
              <a:gd name="T45" fmla="*/ 324 h 324"/>
              <a:gd name="T46" fmla="*/ 185 w 185"/>
              <a:gd name="T47" fmla="*/ 310 h 324"/>
              <a:gd name="T48" fmla="*/ 185 w 185"/>
              <a:gd name="T49" fmla="*/ 173 h 324"/>
              <a:gd name="T50" fmla="*/ 153 w 185"/>
              <a:gd name="T51" fmla="*/ 191 h 324"/>
              <a:gd name="T52" fmla="*/ 114 w 185"/>
              <a:gd name="T53" fmla="*/ 263 h 324"/>
              <a:gd name="T54" fmla="*/ 88 w 185"/>
              <a:gd name="T55" fmla="*/ 255 h 324"/>
              <a:gd name="T56" fmla="*/ 78 w 185"/>
              <a:gd name="T57" fmla="*/ 233 h 324"/>
              <a:gd name="T58" fmla="*/ 87 w 185"/>
              <a:gd name="T59" fmla="*/ 212 h 324"/>
              <a:gd name="T60" fmla="*/ 114 w 185"/>
              <a:gd name="T61" fmla="*/ 191 h 324"/>
              <a:gd name="T62" fmla="*/ 144 w 185"/>
              <a:gd name="T63" fmla="*/ 214 h 324"/>
              <a:gd name="T64" fmla="*/ 152 w 185"/>
              <a:gd name="T65" fmla="*/ 235 h 324"/>
              <a:gd name="T66" fmla="*/ 114 w 185"/>
              <a:gd name="T67" fmla="*/ 263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5" h="324">
                <a:moveTo>
                  <a:pt x="153" y="191"/>
                </a:moveTo>
                <a:cubicBezTo>
                  <a:pt x="146" y="191"/>
                  <a:pt x="138" y="188"/>
                  <a:pt x="132" y="184"/>
                </a:cubicBezTo>
                <a:cubicBezTo>
                  <a:pt x="119" y="174"/>
                  <a:pt x="112" y="157"/>
                  <a:pt x="112" y="138"/>
                </a:cubicBezTo>
                <a:cubicBezTo>
                  <a:pt x="112" y="131"/>
                  <a:pt x="113" y="123"/>
                  <a:pt x="115" y="117"/>
                </a:cubicBezTo>
                <a:cubicBezTo>
                  <a:pt x="115" y="117"/>
                  <a:pt x="115" y="117"/>
                  <a:pt x="115" y="117"/>
                </a:cubicBezTo>
                <a:cubicBezTo>
                  <a:pt x="98" y="108"/>
                  <a:pt x="89" y="97"/>
                  <a:pt x="89" y="84"/>
                </a:cubicBezTo>
                <a:cubicBezTo>
                  <a:pt x="89" y="78"/>
                  <a:pt x="92" y="72"/>
                  <a:pt x="97" y="68"/>
                </a:cubicBezTo>
                <a:cubicBezTo>
                  <a:pt x="102" y="64"/>
                  <a:pt x="108" y="62"/>
                  <a:pt x="115" y="62"/>
                </a:cubicBezTo>
                <a:cubicBezTo>
                  <a:pt x="122" y="62"/>
                  <a:pt x="129" y="64"/>
                  <a:pt x="134" y="68"/>
                </a:cubicBezTo>
                <a:cubicBezTo>
                  <a:pt x="139" y="72"/>
                  <a:pt x="141" y="77"/>
                  <a:pt x="141" y="84"/>
                </a:cubicBezTo>
                <a:cubicBezTo>
                  <a:pt x="141" y="86"/>
                  <a:pt x="141" y="87"/>
                  <a:pt x="141" y="88"/>
                </a:cubicBezTo>
                <a:cubicBezTo>
                  <a:pt x="145" y="87"/>
                  <a:pt x="149" y="86"/>
                  <a:pt x="153" y="86"/>
                </a:cubicBezTo>
                <a:cubicBezTo>
                  <a:pt x="165" y="86"/>
                  <a:pt x="177" y="93"/>
                  <a:pt x="185" y="103"/>
                </a:cubicBezTo>
                <a:cubicBezTo>
                  <a:pt x="185" y="15"/>
                  <a:pt x="185" y="15"/>
                  <a:pt x="185" y="15"/>
                </a:cubicBezTo>
                <a:cubicBezTo>
                  <a:pt x="167" y="5"/>
                  <a:pt x="144" y="0"/>
                  <a:pt x="116" y="0"/>
                </a:cubicBezTo>
                <a:cubicBezTo>
                  <a:pt x="83" y="0"/>
                  <a:pt x="57" y="7"/>
                  <a:pt x="38" y="20"/>
                </a:cubicBezTo>
                <a:cubicBezTo>
                  <a:pt x="19" y="34"/>
                  <a:pt x="9" y="52"/>
                  <a:pt x="9" y="77"/>
                </a:cubicBezTo>
                <a:cubicBezTo>
                  <a:pt x="9" y="92"/>
                  <a:pt x="13" y="106"/>
                  <a:pt x="21" y="119"/>
                </a:cubicBezTo>
                <a:cubicBezTo>
                  <a:pt x="29" y="132"/>
                  <a:pt x="41" y="144"/>
                  <a:pt x="58" y="155"/>
                </a:cubicBezTo>
                <a:cubicBezTo>
                  <a:pt x="37" y="166"/>
                  <a:pt x="22" y="177"/>
                  <a:pt x="13" y="190"/>
                </a:cubicBezTo>
                <a:cubicBezTo>
                  <a:pt x="5" y="203"/>
                  <a:pt x="0" y="219"/>
                  <a:pt x="0" y="237"/>
                </a:cubicBezTo>
                <a:cubicBezTo>
                  <a:pt x="0" y="265"/>
                  <a:pt x="10" y="287"/>
                  <a:pt x="30" y="302"/>
                </a:cubicBezTo>
                <a:cubicBezTo>
                  <a:pt x="49" y="317"/>
                  <a:pt x="78" y="324"/>
                  <a:pt x="115" y="324"/>
                </a:cubicBezTo>
                <a:cubicBezTo>
                  <a:pt x="143" y="324"/>
                  <a:pt x="166" y="320"/>
                  <a:pt x="185" y="310"/>
                </a:cubicBezTo>
                <a:cubicBezTo>
                  <a:pt x="185" y="173"/>
                  <a:pt x="185" y="173"/>
                  <a:pt x="185" y="173"/>
                </a:cubicBezTo>
                <a:cubicBezTo>
                  <a:pt x="177" y="184"/>
                  <a:pt x="165" y="191"/>
                  <a:pt x="153" y="191"/>
                </a:cubicBezTo>
                <a:close/>
                <a:moveTo>
                  <a:pt x="114" y="263"/>
                </a:moveTo>
                <a:cubicBezTo>
                  <a:pt x="103" y="263"/>
                  <a:pt x="94" y="260"/>
                  <a:pt x="88" y="255"/>
                </a:cubicBezTo>
                <a:cubicBezTo>
                  <a:pt x="81" y="250"/>
                  <a:pt x="78" y="242"/>
                  <a:pt x="78" y="233"/>
                </a:cubicBezTo>
                <a:cubicBezTo>
                  <a:pt x="78" y="226"/>
                  <a:pt x="81" y="219"/>
                  <a:pt x="87" y="212"/>
                </a:cubicBezTo>
                <a:cubicBezTo>
                  <a:pt x="92" y="205"/>
                  <a:pt x="101" y="198"/>
                  <a:pt x="114" y="191"/>
                </a:cubicBezTo>
                <a:cubicBezTo>
                  <a:pt x="128" y="200"/>
                  <a:pt x="138" y="208"/>
                  <a:pt x="144" y="214"/>
                </a:cubicBezTo>
                <a:cubicBezTo>
                  <a:pt x="149" y="221"/>
                  <a:pt x="152" y="228"/>
                  <a:pt x="152" y="235"/>
                </a:cubicBezTo>
                <a:cubicBezTo>
                  <a:pt x="152" y="254"/>
                  <a:pt x="139" y="263"/>
                  <a:pt x="114" y="26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F0A655BC-779B-BE69-F65A-6A73CBF01BB4}"/>
              </a:ext>
            </a:extLst>
          </p:cNvPr>
          <p:cNvSpPr>
            <a:spLocks noEditPoints="1"/>
          </p:cNvSpPr>
          <p:nvPr/>
        </p:nvSpPr>
        <p:spPr bwMode="auto">
          <a:xfrm>
            <a:off x="6537231" y="1127124"/>
            <a:ext cx="752475" cy="876300"/>
          </a:xfrm>
          <a:custGeom>
            <a:avLst/>
            <a:gdLst>
              <a:gd name="T0" fmla="*/ 95 w 198"/>
              <a:gd name="T1" fmla="*/ 0 h 230"/>
              <a:gd name="T2" fmla="*/ 25 w 198"/>
              <a:gd name="T3" fmla="*/ 25 h 230"/>
              <a:gd name="T4" fmla="*/ 0 w 198"/>
              <a:gd name="T5" fmla="*/ 95 h 230"/>
              <a:gd name="T6" fmla="*/ 19 w 198"/>
              <a:gd name="T7" fmla="*/ 159 h 230"/>
              <a:gd name="T8" fmla="*/ 74 w 198"/>
              <a:gd name="T9" fmla="*/ 182 h 230"/>
              <a:gd name="T10" fmla="*/ 99 w 198"/>
              <a:gd name="T11" fmla="*/ 179 h 230"/>
              <a:gd name="T12" fmla="*/ 116 w 198"/>
              <a:gd name="T13" fmla="*/ 170 h 230"/>
              <a:gd name="T14" fmla="*/ 130 w 198"/>
              <a:gd name="T15" fmla="*/ 151 h 230"/>
              <a:gd name="T16" fmla="*/ 132 w 198"/>
              <a:gd name="T17" fmla="*/ 151 h 230"/>
              <a:gd name="T18" fmla="*/ 109 w 198"/>
              <a:gd name="T19" fmla="*/ 201 h 230"/>
              <a:gd name="T20" fmla="*/ 49 w 198"/>
              <a:gd name="T21" fmla="*/ 217 h 230"/>
              <a:gd name="T22" fmla="*/ 18 w 198"/>
              <a:gd name="T23" fmla="*/ 215 h 230"/>
              <a:gd name="T24" fmla="*/ 18 w 198"/>
              <a:gd name="T25" fmla="*/ 230 h 230"/>
              <a:gd name="T26" fmla="*/ 20 w 198"/>
              <a:gd name="T27" fmla="*/ 230 h 230"/>
              <a:gd name="T28" fmla="*/ 165 w 198"/>
              <a:gd name="T29" fmla="*/ 230 h 230"/>
              <a:gd name="T30" fmla="*/ 148 w 198"/>
              <a:gd name="T31" fmla="*/ 205 h 230"/>
              <a:gd name="T32" fmla="*/ 154 w 198"/>
              <a:gd name="T33" fmla="*/ 177 h 230"/>
              <a:gd name="T34" fmla="*/ 196 w 198"/>
              <a:gd name="T35" fmla="*/ 157 h 230"/>
              <a:gd name="T36" fmla="*/ 198 w 198"/>
              <a:gd name="T37" fmla="*/ 125 h 230"/>
              <a:gd name="T38" fmla="*/ 171 w 198"/>
              <a:gd name="T39" fmla="*/ 32 h 230"/>
              <a:gd name="T40" fmla="*/ 95 w 198"/>
              <a:gd name="T41" fmla="*/ 0 h 230"/>
              <a:gd name="T42" fmla="*/ 117 w 198"/>
              <a:gd name="T43" fmla="*/ 118 h 230"/>
              <a:gd name="T44" fmla="*/ 96 w 198"/>
              <a:gd name="T45" fmla="*/ 126 h 230"/>
              <a:gd name="T46" fmla="*/ 76 w 198"/>
              <a:gd name="T47" fmla="*/ 118 h 230"/>
              <a:gd name="T48" fmla="*/ 70 w 198"/>
              <a:gd name="T49" fmla="*/ 94 h 230"/>
              <a:gd name="T50" fmla="*/ 77 w 198"/>
              <a:gd name="T51" fmla="*/ 66 h 230"/>
              <a:gd name="T52" fmla="*/ 97 w 198"/>
              <a:gd name="T53" fmla="*/ 57 h 230"/>
              <a:gd name="T54" fmla="*/ 117 w 198"/>
              <a:gd name="T55" fmla="*/ 69 h 230"/>
              <a:gd name="T56" fmla="*/ 125 w 198"/>
              <a:gd name="T57" fmla="*/ 97 h 230"/>
              <a:gd name="T58" fmla="*/ 117 w 198"/>
              <a:gd name="T59" fmla="*/ 11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8" h="230">
                <a:moveTo>
                  <a:pt x="95" y="0"/>
                </a:moveTo>
                <a:cubicBezTo>
                  <a:pt x="65" y="0"/>
                  <a:pt x="42" y="8"/>
                  <a:pt x="25" y="25"/>
                </a:cubicBezTo>
                <a:cubicBezTo>
                  <a:pt x="8" y="42"/>
                  <a:pt x="0" y="65"/>
                  <a:pt x="0" y="95"/>
                </a:cubicBezTo>
                <a:cubicBezTo>
                  <a:pt x="0" y="122"/>
                  <a:pt x="6" y="143"/>
                  <a:pt x="19" y="159"/>
                </a:cubicBezTo>
                <a:cubicBezTo>
                  <a:pt x="33" y="174"/>
                  <a:pt x="51" y="182"/>
                  <a:pt x="74" y="182"/>
                </a:cubicBezTo>
                <a:cubicBezTo>
                  <a:pt x="84" y="182"/>
                  <a:pt x="92" y="181"/>
                  <a:pt x="99" y="179"/>
                </a:cubicBezTo>
                <a:cubicBezTo>
                  <a:pt x="106" y="177"/>
                  <a:pt x="111" y="174"/>
                  <a:pt x="116" y="170"/>
                </a:cubicBezTo>
                <a:cubicBezTo>
                  <a:pt x="121" y="166"/>
                  <a:pt x="125" y="160"/>
                  <a:pt x="130" y="151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1" y="174"/>
                  <a:pt x="123" y="191"/>
                  <a:pt x="109" y="201"/>
                </a:cubicBezTo>
                <a:cubicBezTo>
                  <a:pt x="95" y="212"/>
                  <a:pt x="75" y="217"/>
                  <a:pt x="49" y="217"/>
                </a:cubicBezTo>
                <a:cubicBezTo>
                  <a:pt x="39" y="217"/>
                  <a:pt x="28" y="216"/>
                  <a:pt x="18" y="215"/>
                </a:cubicBezTo>
                <a:cubicBezTo>
                  <a:pt x="18" y="230"/>
                  <a:pt x="18" y="230"/>
                  <a:pt x="18" y="230"/>
                </a:cubicBezTo>
                <a:cubicBezTo>
                  <a:pt x="20" y="230"/>
                  <a:pt x="20" y="230"/>
                  <a:pt x="20" y="230"/>
                </a:cubicBezTo>
                <a:cubicBezTo>
                  <a:pt x="165" y="230"/>
                  <a:pt x="165" y="230"/>
                  <a:pt x="165" y="230"/>
                </a:cubicBezTo>
                <a:cubicBezTo>
                  <a:pt x="156" y="224"/>
                  <a:pt x="150" y="215"/>
                  <a:pt x="148" y="205"/>
                </a:cubicBezTo>
                <a:cubicBezTo>
                  <a:pt x="146" y="195"/>
                  <a:pt x="148" y="185"/>
                  <a:pt x="154" y="177"/>
                </a:cubicBezTo>
                <a:cubicBezTo>
                  <a:pt x="163" y="165"/>
                  <a:pt x="178" y="158"/>
                  <a:pt x="196" y="157"/>
                </a:cubicBezTo>
                <a:cubicBezTo>
                  <a:pt x="197" y="147"/>
                  <a:pt x="198" y="136"/>
                  <a:pt x="198" y="125"/>
                </a:cubicBezTo>
                <a:cubicBezTo>
                  <a:pt x="198" y="85"/>
                  <a:pt x="189" y="54"/>
                  <a:pt x="171" y="32"/>
                </a:cubicBezTo>
                <a:cubicBezTo>
                  <a:pt x="153" y="10"/>
                  <a:pt x="127" y="0"/>
                  <a:pt x="95" y="0"/>
                </a:cubicBezTo>
                <a:close/>
                <a:moveTo>
                  <a:pt x="117" y="118"/>
                </a:moveTo>
                <a:cubicBezTo>
                  <a:pt x="111" y="124"/>
                  <a:pt x="104" y="126"/>
                  <a:pt x="96" y="126"/>
                </a:cubicBezTo>
                <a:cubicBezTo>
                  <a:pt x="87" y="126"/>
                  <a:pt x="81" y="124"/>
                  <a:pt x="76" y="118"/>
                </a:cubicBezTo>
                <a:cubicBezTo>
                  <a:pt x="72" y="112"/>
                  <a:pt x="70" y="104"/>
                  <a:pt x="70" y="94"/>
                </a:cubicBezTo>
                <a:cubicBezTo>
                  <a:pt x="70" y="81"/>
                  <a:pt x="72" y="72"/>
                  <a:pt x="77" y="66"/>
                </a:cubicBezTo>
                <a:cubicBezTo>
                  <a:pt x="82" y="60"/>
                  <a:pt x="89" y="57"/>
                  <a:pt x="97" y="57"/>
                </a:cubicBezTo>
                <a:cubicBezTo>
                  <a:pt x="105" y="57"/>
                  <a:pt x="112" y="61"/>
                  <a:pt x="117" y="69"/>
                </a:cubicBezTo>
                <a:cubicBezTo>
                  <a:pt x="123" y="77"/>
                  <a:pt x="125" y="86"/>
                  <a:pt x="125" y="97"/>
                </a:cubicBezTo>
                <a:cubicBezTo>
                  <a:pt x="125" y="105"/>
                  <a:pt x="123" y="112"/>
                  <a:pt x="117" y="11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2E2C937A-8680-80E1-DC29-FAB2D16C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464" y="3841749"/>
            <a:ext cx="12503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QUESTION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84AA9A9-39D5-3FEF-0FC9-130D4A756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143" y="2184399"/>
            <a:ext cx="120706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THOUGHT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BEF5231-DC1B-DF31-093A-B6EFC8C0A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931" y="1214437"/>
            <a:ext cx="56586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IDEA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BDD647A5-EECB-2472-FF16-3AA17CCB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868" y="5269528"/>
            <a:ext cx="11353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COMMENT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97E818C-2551-15C4-8132-82E4487D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91" y="302419"/>
            <a:ext cx="11290018" cy="620712"/>
          </a:xfrm>
        </p:spPr>
        <p:txBody>
          <a:bodyPr/>
          <a:lstStyle/>
          <a:p>
            <a:r>
              <a:rPr lang="en-US" dirty="0"/>
              <a:t>Research Service Centers</a:t>
            </a:r>
          </a:p>
        </p:txBody>
      </p:sp>
    </p:spTree>
    <p:extLst>
      <p:ext uri="{BB962C8B-B14F-4D97-AF65-F5344CB8AC3E}">
        <p14:creationId xmlns:p14="http://schemas.microsoft.com/office/powerpoint/2010/main" val="189787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7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7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7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7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3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7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7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  <p:bldP spid="22" grpId="0" animBg="1"/>
          <p:bldP spid="23" grpId="0" animBg="1"/>
          <p:bldP spid="24" grpId="0" animBg="1"/>
          <p:bldP spid="26" grpId="0"/>
          <p:bldP spid="27" grpId="0"/>
          <p:bldP spid="28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  <p:bldP spid="22" grpId="0" animBg="1"/>
          <p:bldP spid="23" grpId="0" animBg="1"/>
          <p:bldP spid="24" grpId="0" animBg="1"/>
          <p:bldP spid="26" grpId="0"/>
          <p:bldP spid="27" grpId="0"/>
          <p:bldP spid="28" grpId="0"/>
          <p:bldP spid="3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D9B358-7EE1-C9F8-90A3-0BD94EDBC7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/>
                <a:ea typeface="Verdana"/>
                <a:cs typeface="Arial"/>
              </a:rPr>
              <a:t>Research Compliance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DB245AB-E1FD-37F1-D146-B8F553524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Jami Wood, MBA, CHC, CRC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8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80">
            <a:extLst>
              <a:ext uri="{FF2B5EF4-FFF2-40B4-BE49-F238E27FC236}">
                <a16:creationId xmlns:a16="http://schemas.microsoft.com/office/drawing/2014/main" id="{CC2904E9-6F87-FA47-9879-E45BE9BECED4}"/>
              </a:ext>
            </a:extLst>
          </p:cNvPr>
          <p:cNvSpPr/>
          <p:nvPr/>
        </p:nvSpPr>
        <p:spPr>
          <a:xfrm>
            <a:off x="8437003" y="2366787"/>
            <a:ext cx="153949" cy="17319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31911"/>
                </a:lnTo>
                <a:lnTo>
                  <a:pt x="153949" y="1731911"/>
                </a:lnTo>
              </a:path>
            </a:pathLst>
          </a:cu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39CC975E-E797-C54C-B9D5-6215FCD69F29}"/>
              </a:ext>
            </a:extLst>
          </p:cNvPr>
          <p:cNvSpPr/>
          <p:nvPr/>
        </p:nvSpPr>
        <p:spPr>
          <a:xfrm>
            <a:off x="8440544" y="2361137"/>
            <a:ext cx="205070" cy="4857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85736"/>
                </a:lnTo>
                <a:lnTo>
                  <a:pt x="205070" y="485736"/>
                </a:lnTo>
              </a:path>
            </a:pathLst>
          </a:custGeom>
          <a:noFill/>
          <a:ln w="19050" cmpd="sng">
            <a:solidFill>
              <a:schemeClr val="accent1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677223" y="590571"/>
            <a:ext cx="91440" cy="3229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7200" y="0"/>
                </a:moveTo>
                <a:lnTo>
                  <a:pt x="127200" y="322979"/>
                </a:lnTo>
                <a:lnTo>
                  <a:pt x="45720" y="322979"/>
                </a:lnTo>
              </a:path>
            </a:pathLst>
          </a:custGeom>
          <a:noFill/>
          <a:ln w="19050" cmpd="sng">
            <a:solidFill>
              <a:srgbClr val="008000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804424" y="1708048"/>
            <a:ext cx="3151846" cy="1765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9178"/>
                </a:lnTo>
                <a:lnTo>
                  <a:pt x="3151846" y="69178"/>
                </a:lnTo>
                <a:lnTo>
                  <a:pt x="3151846" y="176511"/>
                </a:lnTo>
              </a:path>
            </a:pathLst>
          </a:custGeom>
          <a:noFill/>
          <a:ln w="19050" cmpd="sng">
            <a:solidFill>
              <a:srgbClr val="008000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001347" y="2363713"/>
            <a:ext cx="225005" cy="32132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56737"/>
                </a:lnTo>
                <a:lnTo>
                  <a:pt x="205070" y="2556737"/>
                </a:lnTo>
              </a:path>
            </a:pathLst>
          </a:custGeom>
          <a:noFill/>
          <a:ln w="19050" cmpd="sng">
            <a:solidFill>
              <a:srgbClr val="FFD956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021282" y="2363713"/>
            <a:ext cx="205070" cy="18664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66404"/>
                </a:lnTo>
                <a:lnTo>
                  <a:pt x="205070" y="1866404"/>
                </a:lnTo>
              </a:path>
            </a:pathLst>
          </a:custGeom>
          <a:noFill/>
          <a:ln w="19050" cmpd="sng">
            <a:solidFill>
              <a:srgbClr val="FFD956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021282" y="2363713"/>
            <a:ext cx="205070" cy="11760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76070"/>
                </a:lnTo>
                <a:lnTo>
                  <a:pt x="205070" y="1176070"/>
                </a:lnTo>
              </a:path>
            </a:pathLst>
          </a:custGeom>
          <a:noFill/>
          <a:ln w="19050" cmpd="sng">
            <a:solidFill>
              <a:srgbClr val="FFD956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021282" y="2363713"/>
            <a:ext cx="205070" cy="4857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85736"/>
                </a:lnTo>
                <a:lnTo>
                  <a:pt x="205070" y="485736"/>
                </a:lnTo>
              </a:path>
            </a:pathLst>
          </a:custGeom>
          <a:noFill/>
          <a:ln w="19050" cmpd="sng">
            <a:solidFill>
              <a:srgbClr val="FFD956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804424" y="1708047"/>
            <a:ext cx="1642574" cy="1771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9802"/>
                </a:lnTo>
                <a:lnTo>
                  <a:pt x="1642574" y="69802"/>
                </a:lnTo>
                <a:lnTo>
                  <a:pt x="1642574" y="177134"/>
                </a:lnTo>
              </a:path>
            </a:pathLst>
          </a:custGeom>
          <a:noFill/>
          <a:ln w="19050" cmpd="sng">
            <a:solidFill>
              <a:srgbClr val="008000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501883" y="2363713"/>
            <a:ext cx="91440" cy="4857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85736"/>
                </a:lnTo>
                <a:lnTo>
                  <a:pt x="92643" y="485736"/>
                </a:lnTo>
              </a:path>
            </a:pathLst>
          </a:custGeom>
          <a:noFill/>
          <a:ln w="19050" cmpd="sng">
            <a:solidFill>
              <a:srgbClr val="FFFF00"/>
            </a:solidFill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804425" y="1708047"/>
            <a:ext cx="168895" cy="1771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9802"/>
                </a:lnTo>
                <a:lnTo>
                  <a:pt x="168895" y="69802"/>
                </a:lnTo>
                <a:lnTo>
                  <a:pt x="168895" y="177134"/>
                </a:lnTo>
              </a:path>
            </a:pathLst>
          </a:custGeom>
          <a:noFill/>
          <a:ln w="19050" cmpd="sng">
            <a:solidFill>
              <a:srgbClr val="008000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019267" y="2363713"/>
            <a:ext cx="153949" cy="4371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37110"/>
                </a:lnTo>
                <a:lnTo>
                  <a:pt x="153949" y="437110"/>
                </a:lnTo>
              </a:path>
            </a:pathLst>
          </a:custGeom>
          <a:noFill/>
          <a:ln>
            <a:solidFill>
              <a:srgbClr val="EBF361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019267" y="2363713"/>
            <a:ext cx="153949" cy="24260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26016"/>
                </a:lnTo>
                <a:lnTo>
                  <a:pt x="153949" y="2426016"/>
                </a:lnTo>
              </a:path>
            </a:pathLst>
          </a:custGeom>
          <a:noFill/>
          <a:ln w="19050" cmpd="sng">
            <a:solidFill>
              <a:srgbClr val="FFD956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019267" y="2363714"/>
            <a:ext cx="153949" cy="17319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31911"/>
                </a:lnTo>
                <a:lnTo>
                  <a:pt x="153949" y="1731911"/>
                </a:lnTo>
              </a:path>
            </a:pathLst>
          </a:custGeom>
          <a:noFill/>
          <a:ln w="19050" cmpd="sng">
            <a:solidFill>
              <a:srgbClr val="FFD956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019266" y="2363713"/>
            <a:ext cx="161360" cy="10996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99664"/>
                </a:lnTo>
                <a:lnTo>
                  <a:pt x="161360" y="1099664"/>
                </a:lnTo>
              </a:path>
            </a:pathLst>
          </a:custGeom>
          <a:noFill/>
          <a:ln w="19050" cmpd="sng">
            <a:solidFill>
              <a:srgbClr val="FFD956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444983" y="1708047"/>
            <a:ext cx="1359440" cy="1771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59440" y="0"/>
                </a:moveTo>
                <a:lnTo>
                  <a:pt x="1359440" y="69802"/>
                </a:lnTo>
                <a:lnTo>
                  <a:pt x="0" y="69802"/>
                </a:lnTo>
                <a:lnTo>
                  <a:pt x="0" y="177134"/>
                </a:lnTo>
              </a:path>
            </a:pathLst>
          </a:custGeom>
          <a:noFill/>
          <a:ln w="19050" cmpd="sng">
            <a:solidFill>
              <a:srgbClr val="008000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514288" y="2363713"/>
            <a:ext cx="129191" cy="12335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33554"/>
                </a:lnTo>
                <a:lnTo>
                  <a:pt x="129191" y="1233554"/>
                </a:lnTo>
              </a:path>
            </a:pathLst>
          </a:custGeom>
          <a:noFill/>
          <a:ln w="19050" cmpd="sng">
            <a:solidFill>
              <a:srgbClr val="FFD956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514288" y="2363714"/>
            <a:ext cx="140241" cy="5640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64089"/>
                </a:lnTo>
                <a:lnTo>
                  <a:pt x="140241" y="564089"/>
                </a:lnTo>
              </a:path>
            </a:pathLst>
          </a:custGeom>
          <a:noFill/>
          <a:ln w="19050" cmpd="sng">
            <a:solidFill>
              <a:srgbClr val="FFD956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940005" y="1708047"/>
            <a:ext cx="2864419" cy="1771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64419" y="0"/>
                </a:moveTo>
                <a:lnTo>
                  <a:pt x="2864419" y="69802"/>
                </a:lnTo>
                <a:lnTo>
                  <a:pt x="0" y="69802"/>
                </a:lnTo>
                <a:lnTo>
                  <a:pt x="0" y="177134"/>
                </a:lnTo>
              </a:path>
            </a:pathLst>
          </a:custGeom>
          <a:noFill/>
          <a:ln w="19050" cmpd="sng">
            <a:solidFill>
              <a:srgbClr val="008000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758704" y="590570"/>
            <a:ext cx="91440" cy="6389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638946"/>
                </a:lnTo>
              </a:path>
            </a:pathLst>
          </a:custGeom>
          <a:noFill/>
          <a:ln w="19050" cmpd="sng">
            <a:solidFill>
              <a:srgbClr val="008000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272279" y="112040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9DDE55"/>
          </a:solidFill>
          <a:ln w="19050" cmpd="sng">
            <a:solidFill>
              <a:srgbClr val="008000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rgbClr val="000000"/>
                </a:solidFill>
              </a:rPr>
              <a:t>David Beck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rgbClr val="000000"/>
                </a:solidFill>
              </a:rPr>
              <a:t>Chief Legal Counsel </a:t>
            </a:r>
          </a:p>
        </p:txBody>
      </p:sp>
      <p:sp>
        <p:nvSpPr>
          <p:cNvPr id="37" name="Freeform 36"/>
          <p:cNvSpPr/>
          <p:nvPr/>
        </p:nvSpPr>
        <p:spPr>
          <a:xfrm>
            <a:off x="5272279" y="1229517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9DDE55"/>
          </a:solidFill>
          <a:ln w="19050" cmpd="sng">
            <a:solidFill>
              <a:srgbClr val="008000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rgbClr val="000000"/>
                </a:solidFill>
              </a:rPr>
              <a:t>Craig Bennett 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rgbClr val="000000"/>
                </a:solidFill>
              </a:rPr>
              <a:t>Chief Compliance Officer</a:t>
            </a:r>
          </a:p>
        </p:txBody>
      </p:sp>
      <p:sp>
        <p:nvSpPr>
          <p:cNvPr id="38" name="Freeform 37"/>
          <p:cNvSpPr/>
          <p:nvPr/>
        </p:nvSpPr>
        <p:spPr>
          <a:xfrm>
            <a:off x="2416985" y="1908991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Erika Barber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 Chief Privacy Officer, Director of Compliance</a:t>
            </a:r>
          </a:p>
        </p:txBody>
      </p:sp>
      <p:sp>
        <p:nvSpPr>
          <p:cNvPr id="39" name="Freeform 38"/>
          <p:cNvSpPr/>
          <p:nvPr/>
        </p:nvSpPr>
        <p:spPr>
          <a:xfrm>
            <a:off x="2654530" y="2688537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Eva </a:t>
            </a:r>
            <a:r>
              <a:rPr lang="en-US" sz="800" b="1" dirty="0" err="1">
                <a:solidFill>
                  <a:schemeClr val="tx1"/>
                </a:solidFill>
              </a:rPr>
              <a:t>Aileman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Senior Privacy Analyst</a:t>
            </a:r>
          </a:p>
        </p:txBody>
      </p:sp>
      <p:sp>
        <p:nvSpPr>
          <p:cNvPr id="40" name="Freeform 39"/>
          <p:cNvSpPr/>
          <p:nvPr/>
        </p:nvSpPr>
        <p:spPr>
          <a:xfrm>
            <a:off x="2643480" y="3358002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Seraphina Rasmussen 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Senior Privacy Analyst</a:t>
            </a:r>
          </a:p>
        </p:txBody>
      </p:sp>
      <p:sp>
        <p:nvSpPr>
          <p:cNvPr id="41" name="Freeform 40"/>
          <p:cNvSpPr/>
          <p:nvPr/>
        </p:nvSpPr>
        <p:spPr>
          <a:xfrm>
            <a:off x="3912838" y="1885182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Adele Coughlin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Director of Billing Compliance</a:t>
            </a:r>
          </a:p>
        </p:txBody>
      </p:sp>
      <p:sp>
        <p:nvSpPr>
          <p:cNvPr id="42" name="Freeform 41"/>
          <p:cNvSpPr/>
          <p:nvPr/>
        </p:nvSpPr>
        <p:spPr>
          <a:xfrm>
            <a:off x="4180628" y="3224112"/>
            <a:ext cx="1095151" cy="478530"/>
          </a:xfrm>
          <a:custGeom>
            <a:avLst/>
            <a:gdLst>
              <a:gd name="connsiteX0" fmla="*/ 0 w 1095151"/>
              <a:gd name="connsiteY0" fmla="*/ 0 h 478530"/>
              <a:gd name="connsiteX1" fmla="*/ 1095151 w 1095151"/>
              <a:gd name="connsiteY1" fmla="*/ 0 h 478530"/>
              <a:gd name="connsiteX2" fmla="*/ 1095151 w 1095151"/>
              <a:gd name="connsiteY2" fmla="*/ 478530 h 478530"/>
              <a:gd name="connsiteX3" fmla="*/ 0 w 1095151"/>
              <a:gd name="connsiteY3" fmla="*/ 478530 h 478530"/>
              <a:gd name="connsiteX4" fmla="*/ 0 w 109515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151" h="478530">
                <a:moveTo>
                  <a:pt x="0" y="0"/>
                </a:moveTo>
                <a:lnTo>
                  <a:pt x="1095151" y="0"/>
                </a:lnTo>
                <a:lnTo>
                  <a:pt x="109515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Mary Sather 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Senior Compliance Auditor</a:t>
            </a:r>
          </a:p>
        </p:txBody>
      </p:sp>
      <p:sp>
        <p:nvSpPr>
          <p:cNvPr id="43" name="Freeform 42"/>
          <p:cNvSpPr/>
          <p:nvPr/>
        </p:nvSpPr>
        <p:spPr>
          <a:xfrm>
            <a:off x="4173217" y="3856358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Aileen Lyons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Senior Compliance Auditor</a:t>
            </a:r>
          </a:p>
        </p:txBody>
      </p:sp>
      <p:sp>
        <p:nvSpPr>
          <p:cNvPr id="44" name="Freeform 43"/>
          <p:cNvSpPr/>
          <p:nvPr/>
        </p:nvSpPr>
        <p:spPr>
          <a:xfrm>
            <a:off x="4173217" y="4550464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Amanda Harris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Billing Compliance Analyst</a:t>
            </a:r>
          </a:p>
        </p:txBody>
      </p:sp>
      <p:sp>
        <p:nvSpPr>
          <p:cNvPr id="46" name="Freeform 45"/>
          <p:cNvSpPr/>
          <p:nvPr/>
        </p:nvSpPr>
        <p:spPr>
          <a:xfrm>
            <a:off x="4173216" y="2545268"/>
            <a:ext cx="1104034" cy="511108"/>
          </a:xfrm>
          <a:custGeom>
            <a:avLst/>
            <a:gdLst>
              <a:gd name="connsiteX0" fmla="*/ 0 w 1104034"/>
              <a:gd name="connsiteY0" fmla="*/ 0 h 511108"/>
              <a:gd name="connsiteX1" fmla="*/ 1104034 w 1104034"/>
              <a:gd name="connsiteY1" fmla="*/ 0 h 511108"/>
              <a:gd name="connsiteX2" fmla="*/ 1104034 w 1104034"/>
              <a:gd name="connsiteY2" fmla="*/ 511108 h 511108"/>
              <a:gd name="connsiteX3" fmla="*/ 0 w 1104034"/>
              <a:gd name="connsiteY3" fmla="*/ 511108 h 511108"/>
              <a:gd name="connsiteX4" fmla="*/ 0 w 1104034"/>
              <a:gd name="connsiteY4" fmla="*/ 0 h 51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034" h="511108">
                <a:moveTo>
                  <a:pt x="0" y="0"/>
                </a:moveTo>
                <a:lnTo>
                  <a:pt x="1104034" y="0"/>
                </a:lnTo>
                <a:lnTo>
                  <a:pt x="1104034" y="511108"/>
                </a:lnTo>
                <a:lnTo>
                  <a:pt x="0" y="511108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Lisa Blakeley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Billing  Compliance Supervisor</a:t>
            </a:r>
          </a:p>
        </p:txBody>
      </p:sp>
      <p:sp>
        <p:nvSpPr>
          <p:cNvPr id="47" name="Freeform 46"/>
          <p:cNvSpPr/>
          <p:nvPr/>
        </p:nvSpPr>
        <p:spPr>
          <a:xfrm>
            <a:off x="5441175" y="1885182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Jami Wood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Research Compliance Officer, Conflict of Interest</a:t>
            </a:r>
          </a:p>
        </p:txBody>
      </p:sp>
      <p:sp>
        <p:nvSpPr>
          <p:cNvPr id="48" name="Freeform 47"/>
          <p:cNvSpPr/>
          <p:nvPr/>
        </p:nvSpPr>
        <p:spPr>
          <a:xfrm>
            <a:off x="5594528" y="2610184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Jacqueline Presedo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en-US" sz="700" b="1" dirty="0">
                <a:solidFill>
                  <a:schemeClr val="tx1"/>
                </a:solidFill>
              </a:rPr>
              <a:t>Research Compliance Manager </a:t>
            </a:r>
          </a:p>
        </p:txBody>
      </p:sp>
      <p:sp>
        <p:nvSpPr>
          <p:cNvPr id="49" name="Freeform 48"/>
          <p:cNvSpPr/>
          <p:nvPr/>
        </p:nvSpPr>
        <p:spPr>
          <a:xfrm>
            <a:off x="6914853" y="1885182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Noreen Palinkas 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Director of Hospital Pharmacy Compliance</a:t>
            </a:r>
          </a:p>
        </p:txBody>
      </p:sp>
      <p:sp>
        <p:nvSpPr>
          <p:cNvPr id="50" name="Freeform 49"/>
          <p:cNvSpPr/>
          <p:nvPr/>
        </p:nvSpPr>
        <p:spPr>
          <a:xfrm>
            <a:off x="7226354" y="2610184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Danae Clemente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Senior Pharmacy Compliance Analyst</a:t>
            </a:r>
          </a:p>
        </p:txBody>
      </p:sp>
      <p:sp>
        <p:nvSpPr>
          <p:cNvPr id="51" name="Freeform 50"/>
          <p:cNvSpPr/>
          <p:nvPr/>
        </p:nvSpPr>
        <p:spPr>
          <a:xfrm>
            <a:off x="7226354" y="3300518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dirty="0">
              <a:solidFill>
                <a:schemeClr val="tx1"/>
              </a:solidFill>
            </a:endParaRP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Paul Throckmorton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Pharmacy Compliance Analyst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7226354" y="3990852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dirty="0">
              <a:solidFill>
                <a:schemeClr val="tx1"/>
              </a:solidFill>
            </a:endParaRP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Betty Wong 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Senior Pharmacy Compliance Analyst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7226354" y="4681185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Annie Juliao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Pharmacy Compliance Analyst</a:t>
            </a:r>
          </a:p>
        </p:txBody>
      </p:sp>
      <p:sp>
        <p:nvSpPr>
          <p:cNvPr id="54" name="Freeform 53"/>
          <p:cNvSpPr/>
          <p:nvPr/>
        </p:nvSpPr>
        <p:spPr>
          <a:xfrm>
            <a:off x="8424126" y="1884559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5BD4FF"/>
          </a:solidFill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 err="1">
                <a:solidFill>
                  <a:srgbClr val="000000"/>
                </a:solidFill>
              </a:rPr>
              <a:t>WellSense</a:t>
            </a:r>
            <a:r>
              <a:rPr lang="en-US" sz="800" b="1" dirty="0">
                <a:solidFill>
                  <a:srgbClr val="000000"/>
                </a:solidFill>
              </a:rPr>
              <a:t>– Reports to Craig Bennett</a:t>
            </a:r>
            <a:endParaRPr lang="en-US" sz="700" b="1" dirty="0">
              <a:solidFill>
                <a:srgbClr val="000000"/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8630635" y="2524146"/>
            <a:ext cx="1054353" cy="478530"/>
          </a:xfrm>
          <a:custGeom>
            <a:avLst/>
            <a:gdLst>
              <a:gd name="connsiteX0" fmla="*/ 0 w 1001557"/>
              <a:gd name="connsiteY0" fmla="*/ 0 h 478530"/>
              <a:gd name="connsiteX1" fmla="*/ 1001557 w 1001557"/>
              <a:gd name="connsiteY1" fmla="*/ 0 h 478530"/>
              <a:gd name="connsiteX2" fmla="*/ 1001557 w 1001557"/>
              <a:gd name="connsiteY2" fmla="*/ 478530 h 478530"/>
              <a:gd name="connsiteX3" fmla="*/ 0 w 1001557"/>
              <a:gd name="connsiteY3" fmla="*/ 478530 h 478530"/>
              <a:gd name="connsiteX4" fmla="*/ 0 w 1001557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57" h="478530">
                <a:moveTo>
                  <a:pt x="0" y="0"/>
                </a:moveTo>
                <a:lnTo>
                  <a:pt x="1001557" y="0"/>
                </a:lnTo>
                <a:lnTo>
                  <a:pt x="1001557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5BD4FF"/>
          </a:solidFill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rgbClr val="000000"/>
                </a:solidFill>
              </a:rPr>
              <a:t>Michael Comerford 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rgbClr val="000000"/>
                </a:solidFill>
              </a:rPr>
              <a:t>Dire</a:t>
            </a:r>
            <a:r>
              <a:rPr lang="en-US" sz="700" b="1" dirty="0">
                <a:solidFill>
                  <a:srgbClr val="000000"/>
                </a:solidFill>
              </a:rPr>
              <a:t>ctor of Medicare and Medicaid Compliance</a:t>
            </a:r>
          </a:p>
        </p:txBody>
      </p:sp>
      <p:sp>
        <p:nvSpPr>
          <p:cNvPr id="56" name="Freeform 55"/>
          <p:cNvSpPr/>
          <p:nvPr/>
        </p:nvSpPr>
        <p:spPr>
          <a:xfrm>
            <a:off x="8598305" y="3847705"/>
            <a:ext cx="1073875" cy="479492"/>
          </a:xfrm>
          <a:custGeom>
            <a:avLst/>
            <a:gdLst>
              <a:gd name="connsiteX0" fmla="*/ 0 w 999554"/>
              <a:gd name="connsiteY0" fmla="*/ 0 h 573897"/>
              <a:gd name="connsiteX1" fmla="*/ 999554 w 999554"/>
              <a:gd name="connsiteY1" fmla="*/ 0 h 573897"/>
              <a:gd name="connsiteX2" fmla="*/ 999554 w 999554"/>
              <a:gd name="connsiteY2" fmla="*/ 573897 h 573897"/>
              <a:gd name="connsiteX3" fmla="*/ 0 w 999554"/>
              <a:gd name="connsiteY3" fmla="*/ 573897 h 573897"/>
              <a:gd name="connsiteX4" fmla="*/ 0 w 999554"/>
              <a:gd name="connsiteY4" fmla="*/ 0 h 57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54" h="573897">
                <a:moveTo>
                  <a:pt x="0" y="0"/>
                </a:moveTo>
                <a:lnTo>
                  <a:pt x="999554" y="0"/>
                </a:lnTo>
                <a:lnTo>
                  <a:pt x="999554" y="573897"/>
                </a:lnTo>
                <a:lnTo>
                  <a:pt x="0" y="573897"/>
                </a:lnTo>
                <a:lnTo>
                  <a:pt x="0" y="0"/>
                </a:lnTo>
                <a:close/>
              </a:path>
            </a:pathLst>
          </a:custGeom>
          <a:solidFill>
            <a:srgbClr val="5BD4FF"/>
          </a:solidFill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dirty="0">
              <a:solidFill>
                <a:srgbClr val="000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9537554" y="3193419"/>
            <a:ext cx="1013889" cy="476218"/>
          </a:xfrm>
          <a:custGeom>
            <a:avLst/>
            <a:gdLst>
              <a:gd name="connsiteX0" fmla="*/ 0 w 975726"/>
              <a:gd name="connsiteY0" fmla="*/ 0 h 478530"/>
              <a:gd name="connsiteX1" fmla="*/ 975726 w 975726"/>
              <a:gd name="connsiteY1" fmla="*/ 0 h 478530"/>
              <a:gd name="connsiteX2" fmla="*/ 975726 w 975726"/>
              <a:gd name="connsiteY2" fmla="*/ 478530 h 478530"/>
              <a:gd name="connsiteX3" fmla="*/ 0 w 975726"/>
              <a:gd name="connsiteY3" fmla="*/ 478530 h 478530"/>
              <a:gd name="connsiteX4" fmla="*/ 0 w 975726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726" h="478530">
                <a:moveTo>
                  <a:pt x="0" y="0"/>
                </a:moveTo>
                <a:lnTo>
                  <a:pt x="975726" y="0"/>
                </a:lnTo>
                <a:lnTo>
                  <a:pt x="975726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5BD4FF"/>
          </a:solidFill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rgbClr val="000000"/>
                </a:solidFill>
              </a:rPr>
              <a:t>Luis Ramos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rgbClr val="000000"/>
                </a:solidFill>
              </a:rPr>
              <a:t>Compliance Specialist</a:t>
            </a:r>
          </a:p>
        </p:txBody>
      </p:sp>
      <p:sp>
        <p:nvSpPr>
          <p:cNvPr id="58" name="Freeform 57"/>
          <p:cNvSpPr/>
          <p:nvPr/>
        </p:nvSpPr>
        <p:spPr>
          <a:xfrm>
            <a:off x="8603827" y="4526922"/>
            <a:ext cx="1072399" cy="470227"/>
          </a:xfrm>
          <a:custGeom>
            <a:avLst/>
            <a:gdLst>
              <a:gd name="connsiteX0" fmla="*/ 0 w 1127525"/>
              <a:gd name="connsiteY0" fmla="*/ 0 h 478530"/>
              <a:gd name="connsiteX1" fmla="*/ 1127525 w 1127525"/>
              <a:gd name="connsiteY1" fmla="*/ 0 h 478530"/>
              <a:gd name="connsiteX2" fmla="*/ 1127525 w 1127525"/>
              <a:gd name="connsiteY2" fmla="*/ 478530 h 478530"/>
              <a:gd name="connsiteX3" fmla="*/ 0 w 1127525"/>
              <a:gd name="connsiteY3" fmla="*/ 478530 h 478530"/>
              <a:gd name="connsiteX4" fmla="*/ 0 w 1127525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525" h="478530">
                <a:moveTo>
                  <a:pt x="0" y="0"/>
                </a:moveTo>
                <a:lnTo>
                  <a:pt x="1127525" y="0"/>
                </a:lnTo>
                <a:lnTo>
                  <a:pt x="1127525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5BD4FF"/>
          </a:solidFill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rgbClr val="000000"/>
                </a:solidFill>
              </a:rPr>
              <a:t>Jillellen Porowski 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rgbClr val="000000"/>
                </a:solidFill>
              </a:rPr>
              <a:t>Senior Manager of Compliance Programs and Effectiveness</a:t>
            </a:r>
          </a:p>
        </p:txBody>
      </p:sp>
      <p:sp>
        <p:nvSpPr>
          <p:cNvPr id="59" name="Freeform 58"/>
          <p:cNvSpPr/>
          <p:nvPr/>
        </p:nvSpPr>
        <p:spPr>
          <a:xfrm>
            <a:off x="8602236" y="5202635"/>
            <a:ext cx="1064292" cy="459740"/>
          </a:xfrm>
          <a:custGeom>
            <a:avLst/>
            <a:gdLst>
              <a:gd name="connsiteX0" fmla="*/ 0 w 1117814"/>
              <a:gd name="connsiteY0" fmla="*/ 0 h 605934"/>
              <a:gd name="connsiteX1" fmla="*/ 1117814 w 1117814"/>
              <a:gd name="connsiteY1" fmla="*/ 0 h 605934"/>
              <a:gd name="connsiteX2" fmla="*/ 1117814 w 1117814"/>
              <a:gd name="connsiteY2" fmla="*/ 605934 h 605934"/>
              <a:gd name="connsiteX3" fmla="*/ 0 w 1117814"/>
              <a:gd name="connsiteY3" fmla="*/ 605934 h 605934"/>
              <a:gd name="connsiteX4" fmla="*/ 0 w 1117814"/>
              <a:gd name="connsiteY4" fmla="*/ 0 h 60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814" h="605934">
                <a:moveTo>
                  <a:pt x="0" y="0"/>
                </a:moveTo>
                <a:lnTo>
                  <a:pt x="1117814" y="0"/>
                </a:lnTo>
                <a:lnTo>
                  <a:pt x="1117814" y="605934"/>
                </a:lnTo>
                <a:lnTo>
                  <a:pt x="0" y="605934"/>
                </a:lnTo>
                <a:lnTo>
                  <a:pt x="0" y="0"/>
                </a:lnTo>
                <a:close/>
              </a:path>
            </a:pathLst>
          </a:custGeom>
          <a:solidFill>
            <a:srgbClr val="5BD4FF"/>
          </a:solidFill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rgbClr val="000000"/>
                </a:solidFill>
              </a:rPr>
              <a:t>Marianne Read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rgbClr val="000000"/>
                </a:solidFill>
              </a:rPr>
              <a:t>Manager of Compliance  Audit</a:t>
            </a:r>
          </a:p>
        </p:txBody>
      </p:sp>
      <p:sp>
        <p:nvSpPr>
          <p:cNvPr id="61" name="Freeform 60"/>
          <p:cNvSpPr/>
          <p:nvPr/>
        </p:nvSpPr>
        <p:spPr>
          <a:xfrm>
            <a:off x="4658653" y="674285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9DDE55"/>
          </a:solidFill>
          <a:ln w="19050" cmpd="sng">
            <a:solidFill>
              <a:srgbClr val="008000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rgbClr val="000000"/>
                </a:solidFill>
              </a:rPr>
              <a:t>Andrea Allen 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rgbClr val="000000"/>
                </a:solidFill>
              </a:rPr>
              <a:t>Executive Assistant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7601" y="457201"/>
            <a:ext cx="3392275" cy="646331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DDE55"/>
                </a:solidFill>
              </a:rPr>
              <a:t>Green</a:t>
            </a:r>
            <a:r>
              <a:rPr lang="en-US" sz="1200" b="1" dirty="0"/>
              <a:t>:  Health System-wide responsibilities</a:t>
            </a:r>
          </a:p>
          <a:p>
            <a:r>
              <a:rPr lang="en-US" sz="1200" b="1" dirty="0">
                <a:solidFill>
                  <a:srgbClr val="F3F309"/>
                </a:solidFill>
              </a:rPr>
              <a:t>Yellow</a:t>
            </a:r>
            <a:r>
              <a:rPr lang="en-US" sz="1200" b="1" dirty="0"/>
              <a:t>:  Hospital-focused responsibilities</a:t>
            </a:r>
          </a:p>
          <a:p>
            <a:r>
              <a:rPr lang="en-US" sz="1200" b="1" dirty="0">
                <a:solidFill>
                  <a:srgbClr val="18B6F9"/>
                </a:solidFill>
              </a:rPr>
              <a:t>Blue</a:t>
            </a:r>
            <a:r>
              <a:rPr lang="en-US" sz="1200" b="1" dirty="0"/>
              <a:t>:  Health Plan-focused 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7601" y="609600"/>
            <a:ext cx="18473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8139" y="506484"/>
            <a:ext cx="1952779" cy="646331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BMC Health System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Compliance Department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02/01/2024	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8839201" y="5655475"/>
            <a:ext cx="5697" cy="585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7228386" y="5303692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Lacey Allain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Pharmacy Compliance Analyst</a:t>
            </a:r>
          </a:p>
        </p:txBody>
      </p:sp>
      <p:sp>
        <p:nvSpPr>
          <p:cNvPr id="65" name="Connector to vacant pharmacy position"/>
          <p:cNvSpPr/>
          <p:nvPr/>
        </p:nvSpPr>
        <p:spPr>
          <a:xfrm>
            <a:off x="7008758" y="2998420"/>
            <a:ext cx="201472" cy="23052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56737"/>
                </a:lnTo>
                <a:lnTo>
                  <a:pt x="205070" y="2556737"/>
                </a:lnTo>
              </a:path>
            </a:pathLst>
          </a:custGeom>
          <a:noFill/>
          <a:ln w="19050" cmpd="sng">
            <a:solidFill>
              <a:srgbClr val="FFD956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9650965" y="2998421"/>
            <a:ext cx="0" cy="191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5587282" y="3262324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InJae Chung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en-US" sz="700" b="1" dirty="0">
                <a:solidFill>
                  <a:schemeClr val="tx1"/>
                </a:solidFill>
              </a:rPr>
              <a:t>Research Compliance Manager </a:t>
            </a:r>
          </a:p>
        </p:txBody>
      </p:sp>
      <p:sp>
        <p:nvSpPr>
          <p:cNvPr id="66" name="Freeform 65"/>
          <p:cNvSpPr/>
          <p:nvPr/>
        </p:nvSpPr>
        <p:spPr>
          <a:xfrm>
            <a:off x="5471763" y="2365728"/>
            <a:ext cx="129191" cy="12335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33554"/>
                </a:lnTo>
                <a:lnTo>
                  <a:pt x="129191" y="1233554"/>
                </a:lnTo>
              </a:path>
            </a:pathLst>
          </a:custGeom>
          <a:noFill/>
          <a:ln w="19050" cmpd="sng">
            <a:solidFill>
              <a:srgbClr val="FFD956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8839200" y="2998421"/>
            <a:ext cx="0" cy="191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00A880A-C439-1E43-80CD-8F6F25FA7A57}"/>
              </a:ext>
            </a:extLst>
          </p:cNvPr>
          <p:cNvSpPr/>
          <p:nvPr/>
        </p:nvSpPr>
        <p:spPr>
          <a:xfrm>
            <a:off x="8544462" y="3927245"/>
            <a:ext cx="1179840" cy="34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/>
              <a:t>Luis DaCosta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en-US" sz="700" b="1" dirty="0"/>
              <a:t>Privacy Officer</a:t>
            </a: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1F2B5A1D-84F7-174A-9816-715B80576546}"/>
              </a:ext>
            </a:extLst>
          </p:cNvPr>
          <p:cNvSpPr/>
          <p:nvPr/>
        </p:nvSpPr>
        <p:spPr>
          <a:xfrm>
            <a:off x="8475274" y="3189735"/>
            <a:ext cx="1019887" cy="478530"/>
          </a:xfrm>
          <a:custGeom>
            <a:avLst/>
            <a:gdLst>
              <a:gd name="connsiteX0" fmla="*/ 0 w 1001557"/>
              <a:gd name="connsiteY0" fmla="*/ 0 h 478530"/>
              <a:gd name="connsiteX1" fmla="*/ 1001557 w 1001557"/>
              <a:gd name="connsiteY1" fmla="*/ 0 h 478530"/>
              <a:gd name="connsiteX2" fmla="*/ 1001557 w 1001557"/>
              <a:gd name="connsiteY2" fmla="*/ 478530 h 478530"/>
              <a:gd name="connsiteX3" fmla="*/ 0 w 1001557"/>
              <a:gd name="connsiteY3" fmla="*/ 478530 h 478530"/>
              <a:gd name="connsiteX4" fmla="*/ 0 w 1001557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57" h="478530">
                <a:moveTo>
                  <a:pt x="0" y="0"/>
                </a:moveTo>
                <a:lnTo>
                  <a:pt x="1001557" y="0"/>
                </a:lnTo>
                <a:lnTo>
                  <a:pt x="1001557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5BD4FF"/>
          </a:solidFill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rgbClr val="000000"/>
                </a:solidFill>
              </a:rPr>
              <a:t>Teressa Johnson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rgbClr val="000000"/>
                </a:solidFill>
              </a:rPr>
              <a:t>Medicaid &amp; Medicare Compliance Manager</a:t>
            </a: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3F55EB08-83DA-ED47-9E61-45FF661983CD}"/>
              </a:ext>
            </a:extLst>
          </p:cNvPr>
          <p:cNvSpPr/>
          <p:nvPr/>
        </p:nvSpPr>
        <p:spPr>
          <a:xfrm>
            <a:off x="8346711" y="5762727"/>
            <a:ext cx="1064292" cy="478530"/>
          </a:xfrm>
          <a:custGeom>
            <a:avLst/>
            <a:gdLst>
              <a:gd name="connsiteX0" fmla="*/ 0 w 1001557"/>
              <a:gd name="connsiteY0" fmla="*/ 0 h 478530"/>
              <a:gd name="connsiteX1" fmla="*/ 1001557 w 1001557"/>
              <a:gd name="connsiteY1" fmla="*/ 0 h 478530"/>
              <a:gd name="connsiteX2" fmla="*/ 1001557 w 1001557"/>
              <a:gd name="connsiteY2" fmla="*/ 478530 h 478530"/>
              <a:gd name="connsiteX3" fmla="*/ 0 w 1001557"/>
              <a:gd name="connsiteY3" fmla="*/ 478530 h 478530"/>
              <a:gd name="connsiteX4" fmla="*/ 0 w 1001557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57" h="478530">
                <a:moveTo>
                  <a:pt x="0" y="0"/>
                </a:moveTo>
                <a:lnTo>
                  <a:pt x="1001557" y="0"/>
                </a:lnTo>
                <a:lnTo>
                  <a:pt x="1001557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5BD4FF"/>
          </a:solidFill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>
                <a:solidFill>
                  <a:srgbClr val="000000"/>
                </a:solidFill>
              </a:rPr>
              <a:t>Amber Ayers</a:t>
            </a:r>
            <a:endParaRPr lang="en-US" sz="800" b="1" dirty="0">
              <a:solidFill>
                <a:srgbClr val="000000"/>
              </a:solidFill>
            </a:endParaRP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rgbClr val="000000"/>
                </a:solidFill>
              </a:rPr>
              <a:t>Senior Compliance Auditor</a:t>
            </a: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26E0DDC8-301E-D343-988A-E51E84FD1AF9}"/>
              </a:ext>
            </a:extLst>
          </p:cNvPr>
          <p:cNvSpPr/>
          <p:nvPr/>
        </p:nvSpPr>
        <p:spPr>
          <a:xfrm>
            <a:off x="8437003" y="2366786"/>
            <a:ext cx="153949" cy="24260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26016"/>
                </a:lnTo>
                <a:lnTo>
                  <a:pt x="153949" y="2426016"/>
                </a:lnTo>
              </a:path>
            </a:pathLst>
          </a:cu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5FC71318-FD69-F746-B5C0-9F07BA1DCAAC}"/>
              </a:ext>
            </a:extLst>
          </p:cNvPr>
          <p:cNvSpPr/>
          <p:nvPr/>
        </p:nvSpPr>
        <p:spPr>
          <a:xfrm>
            <a:off x="8432881" y="2361138"/>
            <a:ext cx="153949" cy="306659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60944"/>
                </a:lnTo>
                <a:lnTo>
                  <a:pt x="153949" y="3160944"/>
                </a:lnTo>
              </a:path>
            </a:pathLst>
          </a:cu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DC966CEC-2513-8D4C-A662-24AEABFFA4D5}"/>
              </a:ext>
            </a:extLst>
          </p:cNvPr>
          <p:cNvSpPr/>
          <p:nvPr/>
        </p:nvSpPr>
        <p:spPr>
          <a:xfrm>
            <a:off x="9478072" y="5771162"/>
            <a:ext cx="1064292" cy="478530"/>
          </a:xfrm>
          <a:custGeom>
            <a:avLst/>
            <a:gdLst>
              <a:gd name="connsiteX0" fmla="*/ 0 w 1001557"/>
              <a:gd name="connsiteY0" fmla="*/ 0 h 478530"/>
              <a:gd name="connsiteX1" fmla="*/ 1001557 w 1001557"/>
              <a:gd name="connsiteY1" fmla="*/ 0 h 478530"/>
              <a:gd name="connsiteX2" fmla="*/ 1001557 w 1001557"/>
              <a:gd name="connsiteY2" fmla="*/ 478530 h 478530"/>
              <a:gd name="connsiteX3" fmla="*/ 0 w 1001557"/>
              <a:gd name="connsiteY3" fmla="*/ 478530 h 478530"/>
              <a:gd name="connsiteX4" fmla="*/ 0 w 1001557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57" h="478530">
                <a:moveTo>
                  <a:pt x="0" y="0"/>
                </a:moveTo>
                <a:lnTo>
                  <a:pt x="1001557" y="0"/>
                </a:lnTo>
                <a:lnTo>
                  <a:pt x="1001557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5BD4FF"/>
          </a:solidFill>
          <a:ln w="19050" cmpd="sng">
            <a:solidFill>
              <a:schemeClr val="accent1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 err="1">
                <a:solidFill>
                  <a:srgbClr val="000000"/>
                </a:solidFill>
              </a:rPr>
              <a:t>Rumalyn</a:t>
            </a:r>
            <a:r>
              <a:rPr lang="en-US" sz="800" b="1" dirty="0">
                <a:solidFill>
                  <a:srgbClr val="000000"/>
                </a:solidFill>
              </a:rPr>
              <a:t> Perez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rgbClr val="000000"/>
                </a:solidFill>
              </a:rPr>
              <a:t>Compliance Auditor</a:t>
            </a:r>
          </a:p>
        </p:txBody>
      </p:sp>
      <p:sp>
        <p:nvSpPr>
          <p:cNvPr id="68" name="Freeform 67"/>
          <p:cNvSpPr/>
          <p:nvPr/>
        </p:nvSpPr>
        <p:spPr>
          <a:xfrm>
            <a:off x="2643473" y="3358002"/>
            <a:ext cx="1064291" cy="478530"/>
          </a:xfrm>
          <a:custGeom>
            <a:avLst/>
            <a:gdLst>
              <a:gd name="connsiteX0" fmla="*/ 0 w 1064291"/>
              <a:gd name="connsiteY0" fmla="*/ 0 h 478530"/>
              <a:gd name="connsiteX1" fmla="*/ 1064291 w 1064291"/>
              <a:gd name="connsiteY1" fmla="*/ 0 h 478530"/>
              <a:gd name="connsiteX2" fmla="*/ 1064291 w 1064291"/>
              <a:gd name="connsiteY2" fmla="*/ 478530 h 478530"/>
              <a:gd name="connsiteX3" fmla="*/ 0 w 1064291"/>
              <a:gd name="connsiteY3" fmla="*/ 478530 h 478530"/>
              <a:gd name="connsiteX4" fmla="*/ 0 w 1064291"/>
              <a:gd name="connsiteY4" fmla="*/ 0 h 47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91" h="478530">
                <a:moveTo>
                  <a:pt x="0" y="0"/>
                </a:moveTo>
                <a:lnTo>
                  <a:pt x="1064291" y="0"/>
                </a:lnTo>
                <a:lnTo>
                  <a:pt x="1064291" y="478530"/>
                </a:lnTo>
                <a:lnTo>
                  <a:pt x="0" y="478530"/>
                </a:lnTo>
                <a:lnTo>
                  <a:pt x="0" y="0"/>
                </a:lnTo>
                <a:close/>
              </a:path>
            </a:pathLst>
          </a:custGeom>
          <a:solidFill>
            <a:srgbClr val="F3F300"/>
          </a:solidFill>
          <a:ln w="19050" cmpd="sng">
            <a:solidFill>
              <a:srgbClr val="FFD956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b="1" dirty="0">
                <a:solidFill>
                  <a:schemeClr val="tx1"/>
                </a:solidFill>
              </a:rPr>
              <a:t>Seraphina Rasmussen 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00" b="1" dirty="0">
                <a:solidFill>
                  <a:schemeClr val="tx1"/>
                </a:solidFill>
              </a:rPr>
              <a:t>Senior Privacy Analyst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5201" y="3946724"/>
            <a:ext cx="113456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b="1" dirty="0"/>
              <a:t>Eimear </a:t>
            </a:r>
            <a:r>
              <a:rPr lang="en-US" sz="800" b="1" dirty="0" err="1"/>
              <a:t>McCarrick</a:t>
            </a:r>
            <a:endParaRPr lang="en-US" sz="800" b="1" dirty="0"/>
          </a:p>
          <a:p>
            <a:r>
              <a:rPr lang="en-US" sz="800" b="1" dirty="0"/>
              <a:t>Privacy Analyst</a:t>
            </a:r>
          </a:p>
        </p:txBody>
      </p:sp>
      <p:sp>
        <p:nvSpPr>
          <p:cNvPr id="69" name="Freeform 68"/>
          <p:cNvSpPr/>
          <p:nvPr/>
        </p:nvSpPr>
        <p:spPr>
          <a:xfrm>
            <a:off x="2508383" y="3029047"/>
            <a:ext cx="129191" cy="12335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33554"/>
                </a:lnTo>
                <a:lnTo>
                  <a:pt x="129191" y="1233554"/>
                </a:lnTo>
              </a:path>
            </a:pathLst>
          </a:custGeom>
          <a:noFill/>
          <a:ln w="19050" cmpd="sng">
            <a:solidFill>
              <a:srgbClr val="FFD956"/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74" name="Straight Connector 73"/>
          <p:cNvCxnSpPr>
            <a:cxnSpLocks/>
          </p:cNvCxnSpPr>
          <p:nvPr/>
        </p:nvCxnSpPr>
        <p:spPr>
          <a:xfrm>
            <a:off x="9646319" y="5655474"/>
            <a:ext cx="1648" cy="115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406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Covered by Research Compliance Program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97829" y="1142357"/>
          <a:ext cx="8752621" cy="525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999">
                  <a:extLst>
                    <a:ext uri="{9D8B030D-6E8A-4147-A177-3AD203B41FA5}">
                      <a16:colId xmlns:a16="http://schemas.microsoft.com/office/drawing/2014/main" val="422041157"/>
                    </a:ext>
                  </a:extLst>
                </a:gridCol>
                <a:gridCol w="5458622">
                  <a:extLst>
                    <a:ext uri="{9D8B030D-6E8A-4147-A177-3AD203B41FA5}">
                      <a16:colId xmlns:a16="http://schemas.microsoft.com/office/drawing/2014/main" val="2906217482"/>
                    </a:ext>
                  </a:extLst>
                </a:gridCol>
              </a:tblGrid>
              <a:tr h="63493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Data Acquisition, Management, Sharing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and Ownership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Accurate &amp; proper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collection, management, storage and sharing of data in accordance with confidentiality, privacy &amp; security requirements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79502"/>
                  </a:ext>
                </a:extLst>
              </a:tr>
              <a:tr h="688433">
                <a:tc>
                  <a:txBody>
                    <a:bodyPr/>
                    <a:lstStyle/>
                    <a:p>
                      <a:r>
                        <a:rPr lang="en-US" sz="1200" b="1" dirty="0"/>
                        <a:t>Conflict of Interest &amp;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Review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and management of outside relationships or interests to ensure real or perceived conflicts do adversely influence research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21350"/>
                  </a:ext>
                </a:extLst>
              </a:tr>
              <a:tr h="558396">
                <a:tc>
                  <a:txBody>
                    <a:bodyPr/>
                    <a:lstStyle/>
                    <a:p>
                      <a:r>
                        <a:rPr lang="en-US" sz="1200" b="1" dirty="0"/>
                        <a:t>Research Misconduct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Prevent and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address issues of fabrication, falsification and plagiarism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53756"/>
                  </a:ext>
                </a:extLst>
              </a:tr>
              <a:tr h="598437">
                <a:tc>
                  <a:txBody>
                    <a:bodyPr/>
                    <a:lstStyle/>
                    <a:p>
                      <a:r>
                        <a:rPr lang="en-US" sz="1200" b="1" dirty="0"/>
                        <a:t>Human Subjects Protections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Ethical conduct of research with human subjects ensuring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the rights, safety and welfare of subjects are protected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123859"/>
                  </a:ext>
                </a:extLst>
              </a:tr>
              <a:tr h="558396">
                <a:tc>
                  <a:txBody>
                    <a:bodyPr/>
                    <a:lstStyle/>
                    <a:p>
                      <a:r>
                        <a:rPr lang="en-US" sz="1200" b="1" dirty="0"/>
                        <a:t>Research Involving 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Humane care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and use of animals involved in research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079934"/>
                  </a:ext>
                </a:extLst>
              </a:tr>
              <a:tr h="837812">
                <a:tc>
                  <a:txBody>
                    <a:bodyPr/>
                    <a:lstStyle/>
                    <a:p>
                      <a:r>
                        <a:rPr lang="en-US" sz="1200" b="1" dirty="0"/>
                        <a:t>Export 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Compliance with laws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and regulations governing the shipment or transfer of items, software, data, technology etc., whether occurring in the US or abroad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01243"/>
                  </a:ext>
                </a:extLst>
              </a:tr>
              <a:tr h="688433">
                <a:tc>
                  <a:txBody>
                    <a:bodyPr/>
                    <a:lstStyle/>
                    <a:p>
                      <a:r>
                        <a:rPr lang="en-US" sz="1200" b="1" dirty="0"/>
                        <a:t>Publication Practices &amp; Responsible Authorship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Accurate and timely registration of studies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reporting of research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findings and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76901"/>
                  </a:ext>
                </a:extLst>
              </a:tr>
              <a:tr h="688433">
                <a:tc>
                  <a:txBody>
                    <a:bodyPr/>
                    <a:lstStyle/>
                    <a:p>
                      <a:r>
                        <a:rPr lang="en-US" sz="1200" b="1" dirty="0"/>
                        <a:t>Clinical Trials Billing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Assurance of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proper coding, billing and claims management in billing for items/services received by research participants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86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62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Coordinate the compliance efforts of a diverse research enterprise.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Conduct risk assessments to find, evaluate and minimize operational and organizational risks.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Perform compliance reviews to identify gaps in policies, processes and controls.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Develop and/or deliver targeted education and training.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Respond to deviations and incidents of noncompliance in research, e.g. privacy, animal welfare concerns, late clinicaltrials.gov registrations, HRPP reportable events and new information (RENI)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Compliance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62725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Workplan and Elements of an Effective Compliance Plan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61599" y="1195754"/>
            <a:ext cx="5405019" cy="498120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95754"/>
            <a:ext cx="5589748" cy="49812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Our Compliance Workplan is part of having an effective Compliance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Workplan requires compliance with the seven elements of effective compliance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Hospital includes an additional element: Monitoring our 340B pharmacy program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818-7367-6A4C-AA8A-8ACF11B1523A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347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988857016893503"/>
  <p:tag name="LEFT" val="185.125"/>
  <p:tag name="WIDTH" val="165.75"/>
  <p:tag name="HEIGHT" val="19.38748"/>
  <p:tag name="TOP" val="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1790373461223"/>
  <p:tag name="TOP" val="109.3875"/>
  <p:tag name="HEIGHT" val="79.96559"/>
  <p:tag name="LEFT" val="238.9167"/>
  <p:tag name="WIDTH" val="219.54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988857016893503"/>
  <p:tag name="LEFT" val="185.125"/>
  <p:tag name="WIDTH" val="165.75"/>
  <p:tag name="HEIGHT" val="19.38748"/>
  <p:tag name="TOP" val="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1790373461223"/>
  <p:tag name="TOP" val="109.3875"/>
  <p:tag name="HEIGHT" val="79.96559"/>
  <p:tag name="LEFT" val="238.9167"/>
  <p:tag name="WIDTH" val="219.54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1790373461223"/>
  <p:tag name="TOP" val="109.3875"/>
  <p:tag name="HEIGHT" val="79.96559"/>
  <p:tag name="LEFT" val="238.9167"/>
  <p:tag name="WIDTH" val="219.54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1790373461223"/>
  <p:tag name="TOP" val="109.3875"/>
  <p:tag name="HEIGHT" val="79.96559"/>
  <p:tag name="LEFT" val="238.9167"/>
  <p:tag name="WIDTH" val="219.54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hpKTZiwRu1hQKMFtabs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988857016893503"/>
  <p:tag name="LEFT" val="185.125"/>
  <p:tag name="WIDTH" val="165.75"/>
  <p:tag name="HEIGHT" val="19.38748"/>
  <p:tag name="TOP" val="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988857016893503"/>
  <p:tag name="LEFT" val="185.125"/>
  <p:tag name="WIDTH" val="165.75"/>
  <p:tag name="HEIGHT" val="19.38748"/>
  <p:tag name="TOP" val="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1790373461223"/>
  <p:tag name="TOP" val="109.3875"/>
  <p:tag name="HEIGHT" val="79.96559"/>
  <p:tag name="LEFT" val="468.4583"/>
  <p:tag name="WIDTH" val="219.5416"/>
</p:tagLst>
</file>

<file path=ppt/theme/theme1.xml><?xml version="1.0" encoding="utf-8"?>
<a:theme xmlns:a="http://schemas.openxmlformats.org/drawingml/2006/main" name="Office Theme 2013 - 2022">
  <a:themeElements>
    <a:clrScheme name="BMC-Brand 2023">
      <a:dk1>
        <a:srgbClr val="000000"/>
      </a:dk1>
      <a:lt1>
        <a:srgbClr val="FFFFFF"/>
      </a:lt1>
      <a:dk2>
        <a:srgbClr val="00867B"/>
      </a:dk2>
      <a:lt2>
        <a:srgbClr val="E7E6E6"/>
      </a:lt2>
      <a:accent1>
        <a:srgbClr val="00556F"/>
      </a:accent1>
      <a:accent2>
        <a:srgbClr val="553078"/>
      </a:accent2>
      <a:accent3>
        <a:srgbClr val="EBAB20"/>
      </a:accent3>
      <a:accent4>
        <a:srgbClr val="DF5828"/>
      </a:accent4>
      <a:accent5>
        <a:srgbClr val="201545"/>
      </a:accent5>
      <a:accent6>
        <a:srgbClr val="D1D666"/>
      </a:accent6>
      <a:hlink>
        <a:srgbClr val="553078"/>
      </a:hlink>
      <a:folHlink>
        <a:srgbClr val="20154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 2013 - 2022">
  <a:themeElements>
    <a:clrScheme name="BMCHS2023">
      <a:dk1>
        <a:srgbClr val="000000"/>
      </a:dk1>
      <a:lt1>
        <a:srgbClr val="FFFFFF"/>
      </a:lt1>
      <a:dk2>
        <a:srgbClr val="656565"/>
      </a:dk2>
      <a:lt2>
        <a:srgbClr val="E7E6E6"/>
      </a:lt2>
      <a:accent1>
        <a:srgbClr val="00867B"/>
      </a:accent1>
      <a:accent2>
        <a:srgbClr val="00556E"/>
      </a:accent2>
      <a:accent3>
        <a:srgbClr val="69808E"/>
      </a:accent3>
      <a:accent4>
        <a:srgbClr val="ADB7BD"/>
      </a:accent4>
      <a:accent5>
        <a:srgbClr val="553077"/>
      </a:accent5>
      <a:accent6>
        <a:srgbClr val="EAAB1E"/>
      </a:accent6>
      <a:hlink>
        <a:srgbClr val="553078"/>
      </a:hlink>
      <a:folHlink>
        <a:srgbClr val="2015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 2013 - 2022">
  <a:themeElements>
    <a:clrScheme name="BMCHS2023">
      <a:dk1>
        <a:srgbClr val="000000"/>
      </a:dk1>
      <a:lt1>
        <a:srgbClr val="FFFFFF"/>
      </a:lt1>
      <a:dk2>
        <a:srgbClr val="656565"/>
      </a:dk2>
      <a:lt2>
        <a:srgbClr val="E7E6E6"/>
      </a:lt2>
      <a:accent1>
        <a:srgbClr val="00867B"/>
      </a:accent1>
      <a:accent2>
        <a:srgbClr val="00556E"/>
      </a:accent2>
      <a:accent3>
        <a:srgbClr val="69808E"/>
      </a:accent3>
      <a:accent4>
        <a:srgbClr val="ADB7BD"/>
      </a:accent4>
      <a:accent5>
        <a:srgbClr val="553077"/>
      </a:accent5>
      <a:accent6>
        <a:srgbClr val="EAAB1E"/>
      </a:accent6>
      <a:hlink>
        <a:srgbClr val="553078"/>
      </a:hlink>
      <a:folHlink>
        <a:srgbClr val="2015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4696</TotalTime>
  <Words>2679</Words>
  <Application>Microsoft Office PowerPoint</Application>
  <PresentationFormat>Widescreen</PresentationFormat>
  <Paragraphs>448</Paragraphs>
  <Slides>40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 2013 - 2022</vt:lpstr>
      <vt:lpstr>1_Office Theme 2013 - 2022</vt:lpstr>
      <vt:lpstr>2_Office Theme 2013 - 2022</vt:lpstr>
      <vt:lpstr>BMC Research Town Hall Meeting</vt:lpstr>
      <vt:lpstr>Agenda</vt:lpstr>
      <vt:lpstr>Research Town Hall Meetings</vt:lpstr>
      <vt:lpstr>Announcements</vt:lpstr>
      <vt:lpstr>Research Compliance</vt:lpstr>
      <vt:lpstr>PowerPoint Presentation</vt:lpstr>
      <vt:lpstr>Areas Covered by Research Compliance Program </vt:lpstr>
      <vt:lpstr>Research Compliance Responsibilities</vt:lpstr>
      <vt:lpstr>Compliance Workplan and Elements of an Effective Compliance Plan</vt:lpstr>
      <vt:lpstr>PowerPoint Presentation</vt:lpstr>
      <vt:lpstr>Upcoming Initiatives – 2024</vt:lpstr>
      <vt:lpstr>Upcoming 2024 Conflict of Interest Survey</vt:lpstr>
      <vt:lpstr>Other Contact Information</vt:lpstr>
      <vt:lpstr>BMC Research Informatics  &amp; the Clinical Data Warehouse for Research (CDW-R)</vt:lpstr>
      <vt:lpstr>BMC Research Informatics</vt:lpstr>
      <vt:lpstr>BMC Research Informatics</vt:lpstr>
      <vt:lpstr>Supporting the BUMC research community in research data strategy and infrastructure</vt:lpstr>
      <vt:lpstr>BMC Research Informatics</vt:lpstr>
      <vt:lpstr>BMC Clinical Data Warehouse for Research (CDW-R)</vt:lpstr>
      <vt:lpstr>BMC Clinical Data Warehouse for Research (CDW-R) – Research Core Facility</vt:lpstr>
      <vt:lpstr>CDW-R Core Facility Services</vt:lpstr>
      <vt:lpstr>Research Informatics  FY24 Accomplishments &amp; Goals</vt:lpstr>
      <vt:lpstr>BMC Research Informatics – FY24 Accomplishments </vt:lpstr>
      <vt:lpstr>BMC Research Informatics: FY24 Priorities</vt:lpstr>
      <vt:lpstr>FY24 Data Migration &amp; Infrastructure Improvement Project </vt:lpstr>
      <vt:lpstr>BMC Health System is undertaking several data warehouse infrastructure improvement efforts leading up to Fall 2024. </vt:lpstr>
      <vt:lpstr>For more information…</vt:lpstr>
      <vt:lpstr>Research Contracts &amp; Industry Agreements (RCIA)</vt:lpstr>
      <vt:lpstr>RCIA Team Functions</vt:lpstr>
      <vt:lpstr>Activities to Date</vt:lpstr>
      <vt:lpstr>Priority: Managing Contracts Efficiently and Transparently</vt:lpstr>
      <vt:lpstr>Consolidating and Standardizing Intake and Workflow Tracking</vt:lpstr>
      <vt:lpstr>Reducing Negotiation Timelines</vt:lpstr>
      <vt:lpstr>Initiatives for 2024</vt:lpstr>
      <vt:lpstr>Thank you!</vt:lpstr>
      <vt:lpstr>Research Service Centers</vt:lpstr>
      <vt:lpstr>Research Service Centers</vt:lpstr>
      <vt:lpstr>Sponsored Programs Support Services</vt:lpstr>
      <vt:lpstr>Sponsored Programs Support Services </vt:lpstr>
      <vt:lpstr>Research Service Centers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Katelyn Burkhart</dc:creator>
  <cp:lastModifiedBy>Onyechi, Vivian</cp:lastModifiedBy>
  <cp:revision>535</cp:revision>
  <cp:lastPrinted>2023-03-30T12:43:20Z</cp:lastPrinted>
  <dcterms:created xsi:type="dcterms:W3CDTF">2023-01-03T21:51:38Z</dcterms:created>
  <dcterms:modified xsi:type="dcterms:W3CDTF">2024-03-18T12:42:47Z</dcterms:modified>
</cp:coreProperties>
</file>