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722"/>
  </p:normalViewPr>
  <p:slideViewPr>
    <p:cSldViewPr snapToGrid="0" snapToObjects="1">
      <p:cViewPr varScale="1">
        <p:scale>
          <a:sx n="110" d="100"/>
          <a:sy n="110" d="100"/>
        </p:scale>
        <p:origin x="1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6ED335-CD8A-6142-88AB-3572AC1F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047" y="734492"/>
            <a:ext cx="421633" cy="883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117585-E0A2-B14F-97A3-658548074A0F}"/>
              </a:ext>
            </a:extLst>
          </p:cNvPr>
          <p:cNvSpPr txBox="1"/>
          <p:nvPr/>
        </p:nvSpPr>
        <p:spPr>
          <a:xfrm>
            <a:off x="128452" y="125730"/>
            <a:ext cx="5254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x-none" b="1" dirty="0">
                <a:cs typeface="Farisi" pitchFamily="2" charset="-78"/>
              </a:rPr>
              <a:t>KÒMAN POU PREPARE KOLOSKOPI OU avèk </a:t>
            </a:r>
            <a:r>
              <a:rPr lang="en-US" b="1" dirty="0">
                <a:cs typeface="Farisi" pitchFamily="2" charset="-78"/>
              </a:rPr>
              <a:t/>
            </a:r>
            <a:br>
              <a:rPr lang="en-US" b="1" dirty="0">
                <a:cs typeface="Farisi" pitchFamily="2" charset="-78"/>
              </a:rPr>
            </a:br>
            <a:r>
              <a:rPr lang="x-none" b="1" dirty="0">
                <a:cs typeface="Farisi" pitchFamily="2" charset="-78"/>
              </a:rPr>
              <a:t>MIRALAX plis GATORADE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92447B9-8A75-3743-83FC-62B029C4DD1A}"/>
              </a:ext>
            </a:extLst>
          </p:cNvPr>
          <p:cNvGrpSpPr/>
          <p:nvPr/>
        </p:nvGrpSpPr>
        <p:grpSpPr>
          <a:xfrm>
            <a:off x="5383034" y="125730"/>
            <a:ext cx="3464900" cy="715581"/>
            <a:chOff x="5426577" y="970562"/>
            <a:chExt cx="3464900" cy="7155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0D4D7C8-A729-9B4F-9EC4-029428D07C38}"/>
                </a:ext>
              </a:extLst>
            </p:cNvPr>
            <p:cNvSpPr txBox="1"/>
            <p:nvPr/>
          </p:nvSpPr>
          <p:spPr>
            <a:xfrm>
              <a:off x="5426577" y="970562"/>
              <a:ext cx="3128805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x-none" sz="1350" dirty="0"/>
                <a:t>Dat ak lè randevou:</a:t>
              </a:r>
            </a:p>
            <a:p>
              <a:pPr rtl="0"/>
              <a:r>
                <a:rPr lang="x-none" sz="1350" dirty="0"/>
                <a:t>Adrès: Inite Andoskopi</a:t>
              </a:r>
              <a:r>
                <a:rPr lang="x-none" sz="1350"/>
                <a:t>, Moakley 2</a:t>
              </a:r>
              <a:r>
                <a:rPr lang="x-none" sz="1350" baseline="30000"/>
                <a:t>zyèm</a:t>
              </a:r>
              <a:r>
                <a:rPr lang="x-none" sz="1350"/>
                <a:t> </a:t>
              </a:r>
              <a:r>
                <a:rPr lang="x-none" sz="1350" dirty="0"/>
                <a:t>etaj</a:t>
              </a:r>
            </a:p>
            <a:p>
              <a:pPr rtl="0"/>
              <a:r>
                <a:rPr lang="x-none" sz="1350" dirty="0"/>
                <a:t>830 Harrison Avenue</a:t>
              </a:r>
              <a:r>
                <a:rPr lang="x-none" sz="1350"/>
                <a:t>; 617-</a:t>
              </a:r>
              <a:r>
                <a:rPr lang="en-US" sz="1350" dirty="0"/>
                <a:t>414</a:t>
              </a:r>
              <a:r>
                <a:rPr lang="x-none" sz="1350"/>
                <a:t>-2600</a:t>
              </a:r>
              <a:endParaRPr lang="x-none" sz="135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FD32904-DABE-954E-A779-A21BFE168F66}"/>
                </a:ext>
              </a:extLst>
            </p:cNvPr>
            <p:cNvCxnSpPr/>
            <p:nvPr/>
          </p:nvCxnSpPr>
          <p:spPr>
            <a:xfrm>
              <a:off x="7701202" y="1166982"/>
              <a:ext cx="11902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5634E-B872-7744-842C-074C696ACC59}"/>
              </a:ext>
            </a:extLst>
          </p:cNvPr>
          <p:cNvSpPr txBox="1"/>
          <p:nvPr/>
        </p:nvSpPr>
        <p:spPr>
          <a:xfrm>
            <a:off x="128452" y="809872"/>
            <a:ext cx="2976841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x-none" sz="1600" b="1"/>
              <a:t>7 jou anvan randevou ou an: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F4B090-3108-8641-B352-05F765D08CFF}"/>
              </a:ext>
            </a:extLst>
          </p:cNvPr>
          <p:cNvSpPr txBox="1"/>
          <p:nvPr/>
        </p:nvSpPr>
        <p:spPr>
          <a:xfrm>
            <a:off x="128450" y="1154240"/>
            <a:ext cx="857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x-none" sz="1200" dirty="0"/>
              <a:t>Achte 1 boutèy</a:t>
            </a:r>
            <a:r>
              <a:rPr lang="x-none" sz="1200" b="1" dirty="0"/>
              <a:t>Poliyetilèn glikòl 3350 anpoud</a:t>
            </a:r>
            <a:r>
              <a:rPr lang="x-none" sz="1200" dirty="0"/>
              <a:t>(Miralax, Purelax):  </a:t>
            </a:r>
            <a:r>
              <a:rPr lang="x-none" sz="1200" b="1" dirty="0"/>
              <a:t>238 gram</a:t>
            </a:r>
            <a:r>
              <a:rPr lang="x-none" sz="1200" dirty="0"/>
              <a:t> (boutèy 14 dòz)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dirty="0"/>
              <a:t>Achte 1 bwat nan </a:t>
            </a:r>
            <a:r>
              <a:rPr lang="x-none" sz="1200" b="1" dirty="0"/>
              <a:t>konprime Bisacodyl (Dulcolax) </a:t>
            </a:r>
            <a:r>
              <a:rPr lang="x-none" sz="1200" dirty="0"/>
              <a:t>5 mg – w ap bezwen 4 konprime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dirty="0"/>
              <a:t>Achte yon boutèy 64 ons nan </a:t>
            </a:r>
            <a:r>
              <a:rPr lang="x-none" sz="1200" b="1" dirty="0"/>
              <a:t>bwason espòtiv </a:t>
            </a:r>
            <a:r>
              <a:rPr lang="x-none" sz="1200" dirty="0"/>
              <a:t>(Gatorade, Powerade) – chwazi vèsyon ki pa gen anpil sik la si w dyabetik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b="1" dirty="0"/>
              <a:t>Aranje w pou yo mennen w lakay ou</a:t>
            </a:r>
            <a:r>
              <a:rPr lang="x-none" sz="1200" dirty="0"/>
              <a:t>: Si w ta renmen resevwa sedasyon (kalman) pou entèvansyon ou an, yon adilt responsab dwe mennen w lakay ou – </a:t>
            </a:r>
            <a:r>
              <a:rPr lang="x-none" sz="1200" i="1" dirty="0"/>
              <a:t>Pa gen eksepsyon</a:t>
            </a:r>
            <a:r>
              <a:rPr lang="x-none" sz="1200" dirty="0"/>
              <a:t>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b="1" dirty="0"/>
              <a:t>Verifye medikaman ou yo</a:t>
            </a:r>
            <a:r>
              <a:rPr lang="x-none" sz="1200" dirty="0"/>
              <a:t>: sispann pran </a:t>
            </a:r>
            <a:r>
              <a:rPr lang="x-none" sz="1200" b="1" dirty="0"/>
              <a:t>konprime</a:t>
            </a:r>
            <a:r>
              <a:rPr lang="x-none" sz="1200" dirty="0"/>
              <a:t> fè. Si w ap pran </a:t>
            </a:r>
            <a:r>
              <a:rPr lang="x-none" sz="1200" b="1" dirty="0"/>
              <a:t>Koumadin</a:t>
            </a:r>
            <a:r>
              <a:rPr lang="x-none" sz="1200" dirty="0"/>
              <a:t> oswa nenpòt </a:t>
            </a:r>
            <a:r>
              <a:rPr lang="x-none" sz="1200" b="1" dirty="0"/>
              <a:t>antikowagilan </a:t>
            </a:r>
            <a:r>
              <a:rPr lang="x-none" sz="1200" dirty="0"/>
              <a:t>(Eliquis, Xarelto, Pradaxa) ou ka bezwen kanpe entèvansyon an – </a:t>
            </a:r>
            <a:r>
              <a:rPr lang="x-none" sz="1200" i="1" dirty="0"/>
              <a:t>tanpri rele doktè ou pou enstriksyon yo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DE91E3-B04B-5A43-89AC-0D711237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54" y="850139"/>
            <a:ext cx="421633" cy="627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8DDB13-7621-564D-8BFE-71F8ABFC4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5" y="1000971"/>
            <a:ext cx="528878" cy="4777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FD0650-5AC4-DD4B-BB19-5CE8975399B0}"/>
              </a:ext>
            </a:extLst>
          </p:cNvPr>
          <p:cNvSpPr txBox="1"/>
          <p:nvPr/>
        </p:nvSpPr>
        <p:spPr>
          <a:xfrm>
            <a:off x="128452" y="2481044"/>
            <a:ext cx="323652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x-none" sz="1600" b="1"/>
              <a:t>2 jiska 3 jou anvan randevou ou an: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0DDA1A-8512-EA45-B824-E25032C6E582}"/>
              </a:ext>
            </a:extLst>
          </p:cNvPr>
          <p:cNvSpPr txBox="1"/>
          <p:nvPr/>
        </p:nvSpPr>
        <p:spPr>
          <a:xfrm>
            <a:off x="128450" y="2819598"/>
            <a:ext cx="857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x-none" sz="1200" dirty="0"/>
              <a:t>Bwè omwen </a:t>
            </a:r>
            <a:r>
              <a:rPr lang="x-none" sz="1200" b="1" dirty="0"/>
              <a:t>8 vè dlo </a:t>
            </a:r>
            <a:r>
              <a:rPr lang="x-none" sz="1200" dirty="0"/>
              <a:t>pandan jounen an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b="1" dirty="0"/>
              <a:t>PA manje manje ki gen anpil fib </a:t>
            </a:r>
            <a:r>
              <a:rPr lang="x-none" sz="1200" dirty="0"/>
              <a:t>– pa pran legim, pwa, grenn ki soti nan plant, sereyal konplè, nwa - manje sa yo ka mennen ak yon move preparasyon pou entesten an.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200" b="1" dirty="0"/>
              <a:t>Tès COVID </a:t>
            </a:r>
            <a:r>
              <a:rPr lang="x-none" sz="1200" dirty="0"/>
              <a:t> (si li nesesè, y ap pwograme l pou ou – </a:t>
            </a:r>
            <a:r>
              <a:rPr lang="x-none" sz="1200" i="1" dirty="0"/>
              <a:t> si w pa respekte randevou sa a, y ap anile entèvansyon ou an</a:t>
            </a:r>
            <a:r>
              <a:rPr lang="x-none" sz="12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DACA42-0E53-7341-8A85-659620539B14}"/>
              </a:ext>
            </a:extLst>
          </p:cNvPr>
          <p:cNvSpPr txBox="1"/>
          <p:nvPr/>
        </p:nvSpPr>
        <p:spPr>
          <a:xfrm>
            <a:off x="128452" y="3661445"/>
            <a:ext cx="291143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x-none" sz="1600" b="1"/>
              <a:t>1 jou anvan randevou ou an: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697A55-E585-E247-9412-B3BABAC3EC4C}"/>
              </a:ext>
            </a:extLst>
          </p:cNvPr>
          <p:cNvSpPr txBox="1"/>
          <p:nvPr/>
        </p:nvSpPr>
        <p:spPr>
          <a:xfrm>
            <a:off x="128450" y="3984610"/>
            <a:ext cx="33131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x-none" sz="1100" dirty="0"/>
              <a:t>Manje yon </a:t>
            </a:r>
            <a:r>
              <a:rPr lang="x-none" sz="1100" b="1" dirty="0"/>
              <a:t>LIKID KLÈ POU REJIM </a:t>
            </a:r>
            <a:r>
              <a:rPr lang="x-none" sz="1100" dirty="0"/>
              <a:t>pandan tout jounen an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dirty="0"/>
              <a:t>2 pm – </a:t>
            </a:r>
            <a:r>
              <a:rPr lang="x-none" sz="1100" b="1" dirty="0"/>
              <a:t>pran 4 konprime Dulcolax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dirty="0"/>
              <a:t>5 pm – melanje laksativ anpoud la avèk Gatorade epi souke l jiskake li fonn nèt – mete l nan frijidè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dirty="0"/>
              <a:t>6 pm – </a:t>
            </a:r>
            <a:r>
              <a:rPr lang="x-none" sz="1100" b="1" dirty="0"/>
              <a:t>Bwè ½ solisyon laksativ, </a:t>
            </a:r>
            <a:r>
              <a:rPr lang="x-none" sz="1100" dirty="0"/>
              <a:t>1 tas chak 10 jiska 15 minit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2A08498-ABE1-1F4F-AD51-903A9E097C11}"/>
              </a:ext>
            </a:extLst>
          </p:cNvPr>
          <p:cNvGrpSpPr/>
          <p:nvPr/>
        </p:nvGrpSpPr>
        <p:grpSpPr>
          <a:xfrm>
            <a:off x="3157544" y="3621257"/>
            <a:ext cx="1973799" cy="1964230"/>
            <a:chOff x="3170546" y="3273213"/>
            <a:chExt cx="1973799" cy="232392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E0051A2-5C1A-524E-892E-B9D55F6B2075}"/>
                </a:ext>
              </a:extLst>
            </p:cNvPr>
            <p:cNvSpPr txBox="1"/>
            <p:nvPr/>
          </p:nvSpPr>
          <p:spPr>
            <a:xfrm>
              <a:off x="3355972" y="3521555"/>
              <a:ext cx="1788373" cy="20755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x-none" sz="1200" b="1" dirty="0"/>
                <a:t>     WI</a:t>
              </a:r>
              <a:r>
                <a:rPr lang="x-none" sz="1200" dirty="0"/>
                <a:t>:</a:t>
              </a:r>
            </a:p>
            <a:p>
              <a:endParaRPr lang="en-US" sz="1200" dirty="0"/>
            </a:p>
            <a:p>
              <a:pPr rtl="0"/>
              <a:r>
                <a:rPr lang="x-none" sz="1200" dirty="0"/>
                <a:t>Dlo, ji (san pilp: pati fen, mou ak sikre ki anndan kèk frui)</a:t>
              </a:r>
            </a:p>
            <a:p>
              <a:pPr rtl="0"/>
              <a:r>
                <a:rPr lang="x-none" sz="1200" dirty="0"/>
                <a:t>bwason gazez, bwason pou espòtiv,</a:t>
              </a:r>
            </a:p>
            <a:p>
              <a:pPr rtl="0"/>
              <a:r>
                <a:rPr lang="x-none" sz="1200" dirty="0"/>
                <a:t>Jell-O, krèm dlo, bouyon senp, kafe nwa</a:t>
              </a:r>
              <a:endParaRPr lang="en-US" sz="12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49CB496-01BF-5745-8DAE-A31BF32D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0546" y="3273213"/>
              <a:ext cx="374466" cy="5064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6D91DCD-1E18-6846-9E7C-F91862C106D8}"/>
              </a:ext>
            </a:extLst>
          </p:cNvPr>
          <p:cNvGrpSpPr/>
          <p:nvPr/>
        </p:nvGrpSpPr>
        <p:grpSpPr>
          <a:xfrm>
            <a:off x="5156607" y="3676725"/>
            <a:ext cx="3760966" cy="1030095"/>
            <a:chOff x="5383034" y="3573523"/>
            <a:chExt cx="3760966" cy="10300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3322DF0-F521-1848-9D65-0CCDEC13B560}"/>
                </a:ext>
              </a:extLst>
            </p:cNvPr>
            <p:cNvSpPr txBox="1"/>
            <p:nvPr/>
          </p:nvSpPr>
          <p:spPr>
            <a:xfrm>
              <a:off x="5486400" y="3772621"/>
              <a:ext cx="3657600" cy="830997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x-none" sz="1200" b="1" dirty="0"/>
                <a:t>        NON</a:t>
              </a:r>
              <a:r>
                <a:rPr lang="x-none" sz="1200" dirty="0"/>
                <a:t>:</a:t>
              </a:r>
            </a:p>
            <a:p>
              <a:pPr rtl="0"/>
              <a:r>
                <a:rPr lang="x-none" sz="1200" dirty="0"/>
                <a:t>Nenpòt kalte manje solid, ji avèk pilp, kafe oswa te avèk lèt oswa krèm - </a:t>
              </a:r>
              <a:r>
                <a:rPr lang="x-none" sz="1200" i="1" dirty="0"/>
                <a:t>si w pa kapab gade ladan l, ou pa kapab manje l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60CCC88-CCAE-D34A-B727-ED796A9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3034" y="3573523"/>
              <a:ext cx="527644" cy="5276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C701FC1-72B0-AA47-951A-F665E2ADB32E}"/>
              </a:ext>
            </a:extLst>
          </p:cNvPr>
          <p:cNvSpPr txBox="1"/>
          <p:nvPr/>
        </p:nvSpPr>
        <p:spPr>
          <a:xfrm>
            <a:off x="128452" y="5233933"/>
            <a:ext cx="243675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x-none" sz="1600" b="1"/>
              <a:t>Nan jou randevou ou an: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A3E370-03E7-654B-8814-F33D09362B45}"/>
              </a:ext>
            </a:extLst>
          </p:cNvPr>
          <p:cNvSpPr txBox="1"/>
          <p:nvPr/>
        </p:nvSpPr>
        <p:spPr>
          <a:xfrm>
            <a:off x="128450" y="5632611"/>
            <a:ext cx="9015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x-none" sz="1100" b="1" dirty="0"/>
              <a:t>Fin bwè rès solisyon an: </a:t>
            </a:r>
            <a:r>
              <a:rPr lang="x-none" sz="1100" dirty="0"/>
              <a:t>kòmanse 6 èdtan anvan randevou an, </a:t>
            </a:r>
            <a:r>
              <a:rPr lang="x-none" sz="1100" i="1" dirty="0"/>
              <a:t>epi fini nèt 2 èdtan anvan randevou an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b="1" dirty="0"/>
              <a:t>Vant ou vid</a:t>
            </a:r>
            <a:r>
              <a:rPr lang="x-none" sz="1100" dirty="0"/>
              <a:t>: PA PRAN MANJE SOLID - ou ka pran likid klè SÈLMAN jiska 2 èdtan anvan randevou ou an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b="1" dirty="0"/>
              <a:t>MEDIKAMAN</a:t>
            </a:r>
            <a:r>
              <a:rPr lang="x-none" sz="1100" dirty="0"/>
              <a:t>: pran tout medikaman enpòtan yo nan maten avèk yon gòje dlo, tankou medikaman pou tansyon oswa kè</a:t>
            </a:r>
          </a:p>
          <a:p>
            <a:pPr marL="628650" lvl="1" indent="-171450" rtl="0">
              <a:buFontTx/>
              <a:buChar char="-"/>
            </a:pPr>
            <a:r>
              <a:rPr lang="x-none" sz="1100" dirty="0"/>
              <a:t>Dyabetik: si ou ap pran ensilin, pran sèlman ½ nan dòz regliye ou an nan maten. si ou ap pran konprime pou dyabèt, pa pran l nan maten</a:t>
            </a:r>
          </a:p>
          <a:p>
            <a:pPr marL="171450" indent="-171450" rtl="0">
              <a:buFont typeface="Wingdings" pitchFamily="2" charset="2"/>
              <a:buChar char="q"/>
            </a:pPr>
            <a:r>
              <a:rPr lang="x-none" sz="1100" dirty="0"/>
              <a:t>   </a:t>
            </a:r>
            <a:r>
              <a:rPr lang="x-none" sz="1100" b="1" dirty="0"/>
              <a:t>Retounen lakay ou:</a:t>
            </a:r>
            <a:r>
              <a:rPr lang="x-none" sz="1100" dirty="0"/>
              <a:t> Asire w moun ki ap mennen ou lakay ou an disponib pou pase pran w apre entèvansyon an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x-none" sz="1100" b="1" i="1" dirty="0"/>
              <a:t>Tanpri rive 1 èdtan anvan lè randevou ou 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7F82AE-95CD-504E-BDD3-A2EFCCDC72A2}"/>
              </a:ext>
            </a:extLst>
          </p:cNvPr>
          <p:cNvSpPr txBox="1"/>
          <p:nvPr/>
        </p:nvSpPr>
        <p:spPr>
          <a:xfrm>
            <a:off x="5259973" y="4887443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x-none" sz="1200" b="1" dirty="0"/>
              <a:t>Ou bezwen èd?</a:t>
            </a:r>
          </a:p>
          <a:p>
            <a:pPr rtl="0"/>
            <a:r>
              <a:rPr lang="x-none" sz="1200" dirty="0"/>
              <a:t>Rele 617-638-7243 pou yo rele kòlèg Gastwo-entewològ ki an sèvis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E8BABE-9C30-274E-9C09-E62172AA6E8C}"/>
              </a:ext>
            </a:extLst>
          </p:cNvPr>
          <p:cNvSpPr txBox="1"/>
          <p:nvPr/>
        </p:nvSpPr>
        <p:spPr>
          <a:xfrm>
            <a:off x="7856595" y="973192"/>
            <a:ext cx="106097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rtl="0"/>
            <a:r>
              <a:rPr lang="x-none" sz="1200" b="1" dirty="0"/>
              <a:t>Ou pa bezwen preskripsyon!</a:t>
            </a:r>
          </a:p>
        </p:txBody>
      </p:sp>
    </p:spTree>
    <p:extLst>
      <p:ext uri="{BB962C8B-B14F-4D97-AF65-F5344CB8AC3E}">
        <p14:creationId xmlns:p14="http://schemas.microsoft.com/office/powerpoint/2010/main" val="128514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533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Farisi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Huang</dc:creator>
  <cp:lastModifiedBy>Brown, Patrick</cp:lastModifiedBy>
  <cp:revision>24</cp:revision>
  <cp:lastPrinted>2021-03-11T01:09:26Z</cp:lastPrinted>
  <dcterms:created xsi:type="dcterms:W3CDTF">2021-03-10T23:36:38Z</dcterms:created>
  <dcterms:modified xsi:type="dcterms:W3CDTF">2021-03-19T17:27:13Z</dcterms:modified>
</cp:coreProperties>
</file>