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722"/>
  </p:normalViewPr>
  <p:slideViewPr>
    <p:cSldViewPr snapToGrid="0" snapToObjects="1">
      <p:cViewPr varScale="1">
        <p:scale>
          <a:sx n="110" d="100"/>
          <a:sy n="110" d="100"/>
        </p:scale>
        <p:origin x="17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117585-E0A2-B14F-97A3-658548074A0F}"/>
              </a:ext>
            </a:extLst>
          </p:cNvPr>
          <p:cNvSpPr txBox="1"/>
          <p:nvPr/>
        </p:nvSpPr>
        <p:spPr>
          <a:xfrm>
            <a:off x="128452" y="125730"/>
            <a:ext cx="5254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pt-BR" b="1" dirty="0">
                <a:cs typeface="Farisi" pitchFamily="2" charset="-78"/>
              </a:rPr>
              <a:t>COMO SE PREPARAR PARA A COLONOSCOPIA com MIRALAX + GATORADE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92447B9-8A75-3743-83FC-62B029C4DD1A}"/>
              </a:ext>
            </a:extLst>
          </p:cNvPr>
          <p:cNvGrpSpPr/>
          <p:nvPr/>
        </p:nvGrpSpPr>
        <p:grpSpPr>
          <a:xfrm>
            <a:off x="5383034" y="125730"/>
            <a:ext cx="3490892" cy="646331"/>
            <a:chOff x="5426577" y="970562"/>
            <a:chExt cx="3490892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0D4D7C8-A729-9B4F-9EC4-029428D07C38}"/>
                </a:ext>
              </a:extLst>
            </p:cNvPr>
            <p:cNvSpPr txBox="1"/>
            <p:nvPr/>
          </p:nvSpPr>
          <p:spPr>
            <a:xfrm>
              <a:off x="5426577" y="970562"/>
              <a:ext cx="3490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pt-BR" sz="1200" dirty="0"/>
                <a:t>Data e hora da consulta:</a:t>
              </a:r>
            </a:p>
            <a:p>
              <a:pPr rtl="0"/>
              <a:r>
                <a:rPr lang="pt-BR" sz="1200" dirty="0"/>
                <a:t>Endereço: Unidade de Endoscopia, Moakley 2</a:t>
              </a:r>
              <a:r>
                <a:rPr lang="pt-BR" sz="1200" baseline="30000" dirty="0"/>
                <a:t>o</a:t>
              </a:r>
              <a:r>
                <a:rPr lang="pt-BR" sz="1200" dirty="0"/>
                <a:t> andar</a:t>
              </a:r>
            </a:p>
            <a:p>
              <a:pPr rtl="0"/>
              <a:r>
                <a:rPr lang="pt-BR" sz="1200" dirty="0"/>
                <a:t>830 Harrison Avenue</a:t>
              </a:r>
              <a:r>
                <a:rPr lang="pt-BR" sz="1200"/>
                <a:t>; 617-414-2600</a:t>
              </a:r>
              <a:endParaRPr lang="pt-BR" sz="12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6FD32904-DABE-954E-A779-A21BFE168F66}"/>
                </a:ext>
              </a:extLst>
            </p:cNvPr>
            <p:cNvCxnSpPr/>
            <p:nvPr/>
          </p:nvCxnSpPr>
          <p:spPr>
            <a:xfrm>
              <a:off x="7701202" y="1166982"/>
              <a:ext cx="11902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35634E-B872-7744-842C-074C696ACC59}"/>
              </a:ext>
            </a:extLst>
          </p:cNvPr>
          <p:cNvSpPr txBox="1"/>
          <p:nvPr/>
        </p:nvSpPr>
        <p:spPr>
          <a:xfrm>
            <a:off x="128452" y="809872"/>
            <a:ext cx="304891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pt-BR" sz="1600" b="1" dirty="0"/>
              <a:t>7 dias antes da consulta marcada: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F4B090-3108-8641-B352-05F765D08CFF}"/>
              </a:ext>
            </a:extLst>
          </p:cNvPr>
          <p:cNvSpPr txBox="1"/>
          <p:nvPr/>
        </p:nvSpPr>
        <p:spPr>
          <a:xfrm>
            <a:off x="128450" y="1225490"/>
            <a:ext cx="85714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Compre 1 frasco de </a:t>
            </a:r>
            <a:r>
              <a:rPr lang="pt-BR" sz="1100" b="1" dirty="0"/>
              <a:t>Polyethylene glycol 3350 em pó</a:t>
            </a:r>
            <a:r>
              <a:rPr lang="pt-BR" sz="1100" dirty="0"/>
              <a:t>(Miralax, Purelax): </a:t>
            </a:r>
            <a:r>
              <a:rPr lang="pt-BR" sz="1100" b="1" dirty="0"/>
              <a:t>238 g</a:t>
            </a:r>
            <a:r>
              <a:rPr lang="pt-BR" sz="1100" dirty="0"/>
              <a:t> (frasco de 14 doses)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Compre uma caixa de </a:t>
            </a:r>
            <a:r>
              <a:rPr lang="pt-BR" sz="1100" b="1" dirty="0"/>
              <a:t>Bisacodyl (Dulcolax</a:t>
            </a:r>
            <a:r>
              <a:rPr lang="pt-BR" sz="1100" dirty="0"/>
              <a:t>) </a:t>
            </a:r>
            <a:r>
              <a:rPr lang="pt-BR" sz="1100" b="1" dirty="0"/>
              <a:t>5 mg </a:t>
            </a:r>
            <a:r>
              <a:rPr lang="pt-BR" sz="1100" dirty="0"/>
              <a:t>tabletes – você precisará de 4 tabletes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Compre uma garrafa de 64 onças de </a:t>
            </a:r>
            <a:r>
              <a:rPr lang="pt-BR" sz="1100" b="1" dirty="0"/>
              <a:t>bebida isotônica </a:t>
            </a:r>
            <a:r>
              <a:rPr lang="pt-BR" sz="1100" dirty="0"/>
              <a:t>(Gatorade, Powerade) – escolha a versão com baixo teor de açúcar se tiver diabetes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b="1" dirty="0"/>
              <a:t>Providencie um acompanhante</a:t>
            </a:r>
            <a:r>
              <a:rPr lang="pt-BR" sz="1100" dirty="0"/>
              <a:t>: se deseja receber sedação para o seu procedimento, você precisa de um adulto responsável para acompanhá-lo(a) até sua casa – </a:t>
            </a:r>
            <a:r>
              <a:rPr lang="pt-BR" sz="1100" i="1" dirty="0"/>
              <a:t>Sem exceções</a:t>
            </a:r>
            <a:r>
              <a:rPr lang="pt-BR" sz="1100" dirty="0"/>
              <a:t>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b="1" dirty="0"/>
              <a:t>Revise seus medicamentos</a:t>
            </a:r>
            <a:r>
              <a:rPr lang="pt-BR" sz="1100" dirty="0"/>
              <a:t>: pare de tomar as pílulas de </a:t>
            </a:r>
            <a:r>
              <a:rPr lang="pt-BR" sz="1100" b="1" dirty="0"/>
              <a:t>ferro</a:t>
            </a:r>
            <a:r>
              <a:rPr lang="pt-BR" sz="1100" dirty="0"/>
              <a:t> Se tomar </a:t>
            </a:r>
            <a:r>
              <a:rPr lang="pt-BR" sz="1100" b="1" dirty="0"/>
              <a:t>Coumadin</a:t>
            </a:r>
            <a:r>
              <a:rPr lang="pt-BR" sz="1100" dirty="0"/>
              <a:t> ou qualquer </a:t>
            </a:r>
            <a:r>
              <a:rPr lang="pt-BR" sz="1100" b="1" dirty="0"/>
              <a:t>anticoagulante </a:t>
            </a:r>
            <a:r>
              <a:rPr lang="pt-BR" sz="1100" dirty="0"/>
              <a:t>(Eliquis, Xarelto, Pradaxa), você pode precisar interromper o uso destes para o procedimento– </a:t>
            </a:r>
            <a:r>
              <a:rPr lang="pt-BR" sz="1100" i="1" dirty="0"/>
              <a:t>ligue para seu médico para receber instruções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DE91E3-B04B-5A43-89AC-0D711237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54" y="897639"/>
            <a:ext cx="421633" cy="627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8DDB13-7621-564D-8BFE-71F8ABFC4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255" y="1024721"/>
            <a:ext cx="528878" cy="4777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26ED335-CD8A-6142-88AB-3572AC1F6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047" y="734494"/>
            <a:ext cx="421633" cy="883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FD0650-5AC4-DD4B-BB19-5CE8975399B0}"/>
              </a:ext>
            </a:extLst>
          </p:cNvPr>
          <p:cNvSpPr txBox="1"/>
          <p:nvPr/>
        </p:nvSpPr>
        <p:spPr>
          <a:xfrm>
            <a:off x="128452" y="2481044"/>
            <a:ext cx="3236527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pt-BR" sz="1600" b="1"/>
              <a:t>2-3 dias antes da consulta marcada: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0DDA1A-8512-EA45-B824-E25032C6E582}"/>
              </a:ext>
            </a:extLst>
          </p:cNvPr>
          <p:cNvSpPr txBox="1"/>
          <p:nvPr/>
        </p:nvSpPr>
        <p:spPr>
          <a:xfrm>
            <a:off x="128450" y="2819598"/>
            <a:ext cx="857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Beba pelo menos </a:t>
            </a:r>
            <a:r>
              <a:rPr lang="pt-BR" sz="1100" b="1" dirty="0"/>
              <a:t>8 copos de água </a:t>
            </a:r>
            <a:r>
              <a:rPr lang="pt-BR" sz="1100" dirty="0"/>
              <a:t>durante o dia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b="1" dirty="0"/>
              <a:t>NÃO coma alimentos com alto teor de fibras </a:t>
            </a:r>
            <a:r>
              <a:rPr lang="pt-BR" sz="1100" dirty="0"/>
              <a:t>— não coma vegetais, feijões, grãos, grãos integrais, nozes — esses alimentos podem resultar em preparação intestinal inadequada.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b="1" dirty="0"/>
              <a:t>Exame de COVID </a:t>
            </a:r>
            <a:r>
              <a:rPr lang="pt-BR" sz="1100" dirty="0"/>
              <a:t>(se for necessário, será marcado para você — </a:t>
            </a:r>
            <a:r>
              <a:rPr lang="pt-BR" sz="1100" i="1" dirty="0"/>
              <a:t>se você não mantiver essa consulta, seu procedimento será cancelado</a:t>
            </a:r>
            <a:r>
              <a:rPr lang="pt-BR" sz="11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DACA42-0E53-7341-8A85-659620539B14}"/>
              </a:ext>
            </a:extLst>
          </p:cNvPr>
          <p:cNvSpPr txBox="1"/>
          <p:nvPr/>
        </p:nvSpPr>
        <p:spPr>
          <a:xfrm>
            <a:off x="128452" y="3661445"/>
            <a:ext cx="2911438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pt-BR" sz="1600" b="1"/>
              <a:t>1 dia antes da consulta marcada: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697A55-E585-E247-9412-B3BABAC3EC4C}"/>
              </a:ext>
            </a:extLst>
          </p:cNvPr>
          <p:cNvSpPr txBox="1"/>
          <p:nvPr/>
        </p:nvSpPr>
        <p:spPr>
          <a:xfrm>
            <a:off x="128450" y="3984610"/>
            <a:ext cx="3403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Faça uma </a:t>
            </a:r>
            <a:r>
              <a:rPr lang="pt-BR" sz="1100" b="1" dirty="0"/>
              <a:t>DIETA COM LÍQUIDOS CLAROS </a:t>
            </a:r>
            <a:r>
              <a:rPr lang="pt-BR" sz="1100" dirty="0"/>
              <a:t>o dia todo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14h00 –</a:t>
            </a:r>
            <a:r>
              <a:rPr lang="pt-BR" sz="1100" b="1" dirty="0"/>
              <a:t> tome 4 tabletes de Dulcolax.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17h00 – misture o pó laxante com Gatorade e agite até que esteja totalmente dissolvido – refrigere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dirty="0"/>
              <a:t>18h00 – </a:t>
            </a:r>
            <a:r>
              <a:rPr lang="pt-BR" sz="1100" b="1" dirty="0"/>
              <a:t>Beba ½ da solução laxativa,</a:t>
            </a:r>
            <a:r>
              <a:rPr lang="pt-BR" sz="1100" dirty="0"/>
              <a:t>1 copo a cada 10-15 minutos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2A08498-ABE1-1F4F-AD51-903A9E097C11}"/>
              </a:ext>
            </a:extLst>
          </p:cNvPr>
          <p:cNvGrpSpPr/>
          <p:nvPr/>
        </p:nvGrpSpPr>
        <p:grpSpPr>
          <a:xfrm>
            <a:off x="3264419" y="3573758"/>
            <a:ext cx="1973799" cy="1848780"/>
            <a:chOff x="3170546" y="3273213"/>
            <a:chExt cx="1973799" cy="18487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E0051A2-5C1A-524E-892E-B9D55F6B2075}"/>
                </a:ext>
              </a:extLst>
            </p:cNvPr>
            <p:cNvSpPr txBox="1"/>
            <p:nvPr/>
          </p:nvSpPr>
          <p:spPr>
            <a:xfrm>
              <a:off x="3355972" y="3521555"/>
              <a:ext cx="1788373" cy="16004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rtl="0"/>
              <a:r>
                <a:rPr lang="pt-BR" sz="1200" b="1" dirty="0"/>
                <a:t>     SIM</a:t>
              </a:r>
              <a:r>
                <a:rPr lang="pt-BR" sz="1200" dirty="0"/>
                <a:t>:</a:t>
              </a:r>
            </a:p>
            <a:p>
              <a:endParaRPr lang="en-US" sz="1200" dirty="0"/>
            </a:p>
            <a:p>
              <a:pPr rtl="0"/>
              <a:r>
                <a:rPr lang="pt-BR" sz="1200" dirty="0"/>
                <a:t>Água, suco (sem polpa),</a:t>
              </a:r>
            </a:p>
            <a:p>
              <a:pPr rtl="0"/>
              <a:r>
                <a:rPr lang="pt-BR" sz="1200" dirty="0"/>
                <a:t>refrigerante, bebidas isotônicas,</a:t>
              </a:r>
            </a:p>
            <a:p>
              <a:pPr rtl="0"/>
              <a:r>
                <a:rPr lang="pt-BR" sz="1200" dirty="0"/>
                <a:t>Jell-O, picolé, caldo simples, café preto</a:t>
              </a:r>
            </a:p>
            <a:p>
              <a:endParaRPr lang="en-US" sz="12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49CB496-01BF-5745-8DAE-A31BF32D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0546" y="3273213"/>
              <a:ext cx="374466" cy="50646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6D91DCD-1E18-6846-9E7C-F91862C106D8}"/>
              </a:ext>
            </a:extLst>
          </p:cNvPr>
          <p:cNvGrpSpPr/>
          <p:nvPr/>
        </p:nvGrpSpPr>
        <p:grpSpPr>
          <a:xfrm>
            <a:off x="5180357" y="3676725"/>
            <a:ext cx="3760966" cy="1030095"/>
            <a:chOff x="5383034" y="3573523"/>
            <a:chExt cx="3760966" cy="10300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3322DF0-F521-1848-9D65-0CCDEC13B560}"/>
                </a:ext>
              </a:extLst>
            </p:cNvPr>
            <p:cNvSpPr txBox="1"/>
            <p:nvPr/>
          </p:nvSpPr>
          <p:spPr>
            <a:xfrm>
              <a:off x="5486400" y="3772621"/>
              <a:ext cx="3657600" cy="830997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rtl="0"/>
              <a:r>
                <a:rPr lang="pt-BR" sz="1200" b="1" dirty="0"/>
                <a:t>        NÃO</a:t>
              </a:r>
              <a:r>
                <a:rPr lang="pt-BR" sz="1200" dirty="0"/>
                <a:t>:</a:t>
              </a:r>
            </a:p>
            <a:p>
              <a:pPr rtl="0"/>
              <a:r>
                <a:rPr lang="pt-BR" sz="1200" dirty="0"/>
                <a:t>Alimentos sólidos de qualquer tipo, suco com polpa, café ou chá com leite/creme – </a:t>
              </a:r>
              <a:r>
                <a:rPr lang="pt-BR" sz="1200" i="1" dirty="0"/>
                <a:t>Se não puder ver através do líquido, você não pode bebê-lo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60CCC88-CCAE-D34A-B727-ED796A94D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3034" y="3573523"/>
              <a:ext cx="527644" cy="52764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C701FC1-72B0-AA47-951A-F665E2ADB32E}"/>
              </a:ext>
            </a:extLst>
          </p:cNvPr>
          <p:cNvSpPr txBox="1"/>
          <p:nvPr/>
        </p:nvSpPr>
        <p:spPr>
          <a:xfrm>
            <a:off x="128452" y="5233933"/>
            <a:ext cx="2436757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pt-BR" sz="1600" b="1"/>
              <a:t>No dia da consulta: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A3E370-03E7-654B-8814-F33D09362B45}"/>
              </a:ext>
            </a:extLst>
          </p:cNvPr>
          <p:cNvSpPr txBox="1"/>
          <p:nvPr/>
        </p:nvSpPr>
        <p:spPr>
          <a:xfrm>
            <a:off x="128450" y="5561361"/>
            <a:ext cx="90155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pt-BR" sz="1100" b="1" dirty="0"/>
              <a:t>Termine de beber o resto da solução: </a:t>
            </a:r>
            <a:r>
              <a:rPr lang="pt-BR" sz="1100" dirty="0"/>
              <a:t>comece 6 horas antes da consulta </a:t>
            </a:r>
            <a:r>
              <a:rPr lang="pt-BR" sz="1100" i="1" dirty="0"/>
              <a:t>e termine completamente pelo menos duas horas antes da consulta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b="1" dirty="0"/>
              <a:t>Estômago vazio</a:t>
            </a:r>
            <a:r>
              <a:rPr lang="pt-BR" sz="1100" dirty="0"/>
              <a:t>: SEM COMIDA SÓLIDA – Você pode beber líquidos claros SOMENTE até duas horas antes da consulta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b="1" dirty="0"/>
              <a:t>Medicamentos</a:t>
            </a:r>
            <a:r>
              <a:rPr lang="pt-BR" sz="1100" dirty="0"/>
              <a:t>: tome quaisquer medicamentos pela manhã com um gole de água, tais como medicamentos para hipertensão ou para o coração</a:t>
            </a:r>
          </a:p>
          <a:p>
            <a:pPr marL="628650" lvl="1" indent="-171450" rtl="0">
              <a:buFontTx/>
              <a:buChar char="-"/>
            </a:pPr>
            <a:r>
              <a:rPr lang="pt-BR" sz="1100" dirty="0"/>
              <a:t>Diabéticos: se tomar insulina, tome somente metade da sua dose regular pela manhã. Se tomar comprimidos para a diabetes, não os tome pela manhã.</a:t>
            </a:r>
          </a:p>
          <a:p>
            <a:pPr marL="171450" indent="-171450" rtl="0">
              <a:buFont typeface="Wingdings" pitchFamily="2" charset="2"/>
              <a:buChar char="q"/>
            </a:pPr>
            <a:r>
              <a:rPr lang="pt-BR" sz="1100" dirty="0"/>
              <a:t>   </a:t>
            </a:r>
            <a:r>
              <a:rPr lang="pt-BR" sz="1100" b="1" dirty="0"/>
              <a:t>Carona para casa:</a:t>
            </a:r>
            <a:r>
              <a:rPr lang="pt-BR" sz="1100" dirty="0"/>
              <a:t> confira se o seu acompanhante para casa está disponível para apanhá-lo(a) depois do procedimento.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pt-BR" sz="1100" b="1" i="1" dirty="0"/>
              <a:t>Chegue 1 hora antes do horário da consulta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7F82AE-95CD-504E-BDD3-A2EFCCDC72A2}"/>
              </a:ext>
            </a:extLst>
          </p:cNvPr>
          <p:cNvSpPr txBox="1"/>
          <p:nvPr/>
        </p:nvSpPr>
        <p:spPr>
          <a:xfrm>
            <a:off x="5319348" y="4804318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pt-BR" sz="1200" b="1" dirty="0"/>
              <a:t>Precisa de ajuda?</a:t>
            </a:r>
          </a:p>
          <a:p>
            <a:pPr rtl="0"/>
            <a:r>
              <a:rPr lang="pt-BR" sz="1200" dirty="0"/>
              <a:t>Ligue 617-638-7243 para localizar o agente de serviços gastrointestinais de plantão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E8BABE-9C30-274E-9C09-E62172AA6E8C}"/>
              </a:ext>
            </a:extLst>
          </p:cNvPr>
          <p:cNvSpPr txBox="1"/>
          <p:nvPr/>
        </p:nvSpPr>
        <p:spPr>
          <a:xfrm>
            <a:off x="7856595" y="973192"/>
            <a:ext cx="1060978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rtl="0"/>
            <a:r>
              <a:rPr lang="pt-BR" sz="1200" b="1"/>
              <a:t>Não precisa de receita!</a:t>
            </a:r>
          </a:p>
        </p:txBody>
      </p:sp>
    </p:spTree>
    <p:extLst>
      <p:ext uri="{BB962C8B-B14F-4D97-AF65-F5344CB8AC3E}">
        <p14:creationId xmlns:p14="http://schemas.microsoft.com/office/powerpoint/2010/main" val="128514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500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Farisi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Huang</dc:creator>
  <cp:lastModifiedBy>Brown, Patrick</cp:lastModifiedBy>
  <cp:revision>25</cp:revision>
  <cp:lastPrinted>2021-03-11T01:09:26Z</cp:lastPrinted>
  <dcterms:created xsi:type="dcterms:W3CDTF">2021-03-10T23:36:38Z</dcterms:created>
  <dcterms:modified xsi:type="dcterms:W3CDTF">2021-03-19T17:27:27Z</dcterms:modified>
</cp:coreProperties>
</file>