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32"/>
    <p:restoredTop sz="94722"/>
  </p:normalViewPr>
  <p:slideViewPr>
    <p:cSldViewPr snapToGrid="0" snapToObjects="1">
      <p:cViewPr varScale="1">
        <p:scale>
          <a:sx n="110" d="100"/>
          <a:sy n="110" d="100"/>
        </p:scale>
        <p:origin x="172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1722C-6812-AE4C-A4C2-155EFCCE547D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E3328-83A8-2045-8CE0-10A75D667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421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1722C-6812-AE4C-A4C2-155EFCCE547D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E3328-83A8-2045-8CE0-10A75D667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198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1722C-6812-AE4C-A4C2-155EFCCE547D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E3328-83A8-2045-8CE0-10A75D667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43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1722C-6812-AE4C-A4C2-155EFCCE547D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E3328-83A8-2045-8CE0-10A75D667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58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1722C-6812-AE4C-A4C2-155EFCCE547D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E3328-83A8-2045-8CE0-10A75D667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840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1722C-6812-AE4C-A4C2-155EFCCE547D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E3328-83A8-2045-8CE0-10A75D667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486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1722C-6812-AE4C-A4C2-155EFCCE547D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E3328-83A8-2045-8CE0-10A75D667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981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1722C-6812-AE4C-A4C2-155EFCCE547D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E3328-83A8-2045-8CE0-10A75D667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558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1722C-6812-AE4C-A4C2-155EFCCE547D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E3328-83A8-2045-8CE0-10A75D667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215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1722C-6812-AE4C-A4C2-155EFCCE547D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E3328-83A8-2045-8CE0-10A75D667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194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1722C-6812-AE4C-A4C2-155EFCCE547D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E3328-83A8-2045-8CE0-10A75D667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054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51722C-6812-AE4C-A4C2-155EFCCE547D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4E3328-83A8-2045-8CE0-10A75D667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55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tiff"/><Relationship Id="rId5" Type="http://schemas.openxmlformats.org/officeDocument/2006/relationships/image" Target="../media/image4.tiff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2117585-E0A2-B14F-97A3-658548074A0F}"/>
              </a:ext>
            </a:extLst>
          </p:cNvPr>
          <p:cNvSpPr txBox="1"/>
          <p:nvPr/>
        </p:nvSpPr>
        <p:spPr>
          <a:xfrm>
            <a:off x="128452" y="125730"/>
            <a:ext cx="5254582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rtl="0"/>
            <a:r>
              <a:rPr lang="vi-VN" b="1" dirty="0">
                <a:cs typeface="Farisi" pitchFamily="2" charset="-78"/>
              </a:rPr>
              <a:t>CÁCH CHUẨN BỊ ĐỂ NỘI SOI ĐẠI TRÀNG VỚI MIRALAX + GATORADE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892447B9-8A75-3743-83FC-62B029C4DD1A}"/>
              </a:ext>
            </a:extLst>
          </p:cNvPr>
          <p:cNvGrpSpPr/>
          <p:nvPr/>
        </p:nvGrpSpPr>
        <p:grpSpPr>
          <a:xfrm>
            <a:off x="5383034" y="125730"/>
            <a:ext cx="3464900" cy="677108"/>
            <a:chOff x="5426577" y="970562"/>
            <a:chExt cx="3464900" cy="677108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20D4D7C8-A729-9B4F-9EC4-029428D07C38}"/>
                </a:ext>
              </a:extLst>
            </p:cNvPr>
            <p:cNvSpPr txBox="1"/>
            <p:nvPr/>
          </p:nvSpPr>
          <p:spPr>
            <a:xfrm>
              <a:off x="5426577" y="970562"/>
              <a:ext cx="3339376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rtl="0"/>
              <a:r>
                <a:rPr lang="vi-VN" sz="1350" dirty="0"/>
                <a:t>Ngày và Giờ Hẹn:</a:t>
              </a:r>
            </a:p>
            <a:p>
              <a:pPr rtl="0"/>
              <a:r>
                <a:rPr lang="vi-VN" sz="1350" dirty="0"/>
                <a:t>Địa điểm: Phòng Nội Soi, Moakley tầng 2</a:t>
              </a:r>
            </a:p>
            <a:p>
              <a:pPr rtl="0"/>
              <a:r>
                <a:rPr lang="vi-VN" sz="1100" dirty="0"/>
                <a:t>830 Harrison Avenue; 617-414-2600</a:t>
              </a: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xmlns="" id="{6FD32904-DABE-954E-A779-A21BFE168F66}"/>
                </a:ext>
              </a:extLst>
            </p:cNvPr>
            <p:cNvCxnSpPr/>
            <p:nvPr/>
          </p:nvCxnSpPr>
          <p:spPr>
            <a:xfrm>
              <a:off x="7701202" y="1166982"/>
              <a:ext cx="1190275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A35634E-B872-7744-842C-074C696ACC59}"/>
              </a:ext>
            </a:extLst>
          </p:cNvPr>
          <p:cNvSpPr txBox="1"/>
          <p:nvPr/>
        </p:nvSpPr>
        <p:spPr>
          <a:xfrm>
            <a:off x="128452" y="809872"/>
            <a:ext cx="2976841" cy="33855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>
            <a:spAutoFit/>
          </a:bodyPr>
          <a:lstStyle/>
          <a:p>
            <a:pPr rtl="0"/>
            <a:r>
              <a:rPr lang="vi-VN" sz="1600" b="1"/>
              <a:t>7 ngày trước cuộc hẹn: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DF4B090-3108-8641-B352-05F765D08CFF}"/>
              </a:ext>
            </a:extLst>
          </p:cNvPr>
          <p:cNvSpPr txBox="1"/>
          <p:nvPr/>
        </p:nvSpPr>
        <p:spPr>
          <a:xfrm>
            <a:off x="128450" y="1142365"/>
            <a:ext cx="857141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rtl="0">
              <a:buFont typeface="Wingdings" pitchFamily="2" charset="2"/>
              <a:buChar char="q"/>
            </a:pPr>
            <a:r>
              <a:rPr lang="vi-VN" sz="1050" dirty="0"/>
              <a:t>Mua 1 chai bột </a:t>
            </a:r>
            <a:r>
              <a:rPr lang="vi-VN" sz="1050" b="1" dirty="0"/>
              <a:t>Polyethylene glycol 3350 </a:t>
            </a:r>
            <a:r>
              <a:rPr lang="vi-VN" sz="1050" dirty="0"/>
              <a:t>(Miralax, Purelax): </a:t>
            </a:r>
            <a:r>
              <a:rPr lang="vi-VN" sz="1050" b="1" dirty="0"/>
              <a:t>238 g</a:t>
            </a:r>
            <a:r>
              <a:rPr lang="vi-VN" sz="1050" dirty="0"/>
              <a:t> (lọ 14 liều)</a:t>
            </a:r>
          </a:p>
          <a:p>
            <a:pPr marL="285750" indent="-285750" rtl="0">
              <a:buFont typeface="Wingdings" pitchFamily="2" charset="2"/>
              <a:buChar char="q"/>
            </a:pPr>
            <a:r>
              <a:rPr lang="vi-VN" sz="1050" dirty="0"/>
              <a:t>Mua 1 hộp </a:t>
            </a:r>
            <a:r>
              <a:rPr lang="vi-VN" sz="1050" b="1" dirty="0"/>
              <a:t>Bisacodyl (Dulcolax</a:t>
            </a:r>
            <a:r>
              <a:rPr lang="vi-VN" sz="1050" dirty="0"/>
              <a:t>) </a:t>
            </a:r>
            <a:r>
              <a:rPr lang="vi-VN" sz="1050" b="1" dirty="0"/>
              <a:t>viên nén 5 mg </a:t>
            </a:r>
            <a:r>
              <a:rPr lang="vi-VN" sz="1050" dirty="0"/>
              <a:t>– quý vị sẽ cần 4 viên</a:t>
            </a:r>
          </a:p>
          <a:p>
            <a:pPr marL="285750" indent="-285750" rtl="0">
              <a:buFont typeface="Wingdings" pitchFamily="2" charset="2"/>
              <a:buChar char="q"/>
            </a:pPr>
            <a:r>
              <a:rPr lang="vi-VN" sz="1050" dirty="0"/>
              <a:t>Mua một </a:t>
            </a:r>
            <a:r>
              <a:rPr lang="vi-VN" sz="1050" b="1" dirty="0"/>
              <a:t>chai nước uống thể thao 64 ounce </a:t>
            </a:r>
            <a:r>
              <a:rPr lang="vi-VN" sz="1050" dirty="0"/>
              <a:t>(Gatorade, Powerade) – chọn loại ít đường nếu quý vị bị tiểu đường</a:t>
            </a:r>
          </a:p>
          <a:p>
            <a:pPr marL="285750" indent="-285750" rtl="0">
              <a:buFont typeface="Wingdings" pitchFamily="2" charset="2"/>
              <a:buChar char="q"/>
            </a:pPr>
            <a:r>
              <a:rPr lang="vi-VN" sz="1050" b="1" dirty="0"/>
              <a:t>Sắp xếp người đưa quý vị về nhà</a:t>
            </a:r>
            <a:r>
              <a:rPr lang="vi-VN" sz="1050" dirty="0"/>
              <a:t>: nếu muốn nhận thuốc an thần cho thủ thuật của mình, quý vị phải có một người lớn chịu trách nhiệm đi cùng quý vị về nhà – </a:t>
            </a:r>
            <a:r>
              <a:rPr lang="vi-VN" sz="1050" i="1" dirty="0"/>
              <a:t>Không có ngoại lệ.</a:t>
            </a:r>
            <a:r>
              <a:rPr lang="vi-VN" sz="1050" dirty="0"/>
              <a:t>.</a:t>
            </a:r>
          </a:p>
          <a:p>
            <a:pPr marL="285750" indent="-285750" rtl="0">
              <a:buFont typeface="Wingdings" pitchFamily="2" charset="2"/>
              <a:buChar char="q"/>
            </a:pPr>
            <a:r>
              <a:rPr lang="vi-VN" sz="1050" b="1" dirty="0"/>
              <a:t>Xem lại thuốc của quý vị</a:t>
            </a:r>
            <a:r>
              <a:rPr lang="vi-VN" sz="1050" dirty="0"/>
              <a:t>: ngừng dùng thuốc </a:t>
            </a:r>
            <a:r>
              <a:rPr lang="vi-VN" sz="1050" b="1" dirty="0"/>
              <a:t>sắt</a:t>
            </a:r>
            <a:r>
              <a:rPr lang="vi-VN" sz="1050" dirty="0"/>
              <a:t>. Nếu quý vị dùng </a:t>
            </a:r>
            <a:r>
              <a:rPr lang="vi-VN" sz="1050" b="1" dirty="0"/>
              <a:t>Coumadin</a:t>
            </a:r>
            <a:r>
              <a:rPr lang="vi-VN" sz="1050" dirty="0"/>
              <a:t> hoặc bất kỳ </a:t>
            </a:r>
            <a:r>
              <a:rPr lang="vi-VN" sz="1050" b="1" dirty="0"/>
              <a:t>thuốc chống đông máu nào </a:t>
            </a:r>
            <a:r>
              <a:rPr lang="vi-VN" sz="1050" dirty="0"/>
              <a:t>(Eliquis, Xarelto, Pradaxa) quý vị có thể cần phải ngừng dùng những thuốc này để làm thủ thuật của mình – </a:t>
            </a:r>
            <a:r>
              <a:rPr lang="vi-VN" sz="1050" i="1" dirty="0"/>
              <a:t>vui lòng gọi cho bác sĩ của quý vị để được hướng dẫn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48DE91E3-B04B-5A43-89AC-0D711237A1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5769" y="862014"/>
            <a:ext cx="421633" cy="62787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068DDB13-7621-564D-8BFE-71F8ABFC44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1870" y="1012846"/>
            <a:ext cx="528878" cy="47774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E26ED335-CD8A-6142-88AB-3572AC1F68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5662" y="722619"/>
            <a:ext cx="421633" cy="88379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3FFD0650-5AC4-DD4B-BB19-5CE8975399B0}"/>
              </a:ext>
            </a:extLst>
          </p:cNvPr>
          <p:cNvSpPr txBox="1"/>
          <p:nvPr/>
        </p:nvSpPr>
        <p:spPr>
          <a:xfrm>
            <a:off x="128452" y="2481044"/>
            <a:ext cx="3236527" cy="33855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>
            <a:spAutoFit/>
          </a:bodyPr>
          <a:lstStyle/>
          <a:p>
            <a:pPr rtl="0"/>
            <a:r>
              <a:rPr lang="vi-VN" sz="1600" b="1"/>
              <a:t>2 - 3 ngày trước cuộc hẹn: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C20DDA1A-8512-EA45-B824-E25032C6E582}"/>
              </a:ext>
            </a:extLst>
          </p:cNvPr>
          <p:cNvSpPr txBox="1"/>
          <p:nvPr/>
        </p:nvSpPr>
        <p:spPr>
          <a:xfrm>
            <a:off x="128450" y="2819598"/>
            <a:ext cx="918180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rtl="0">
              <a:buFont typeface="Wingdings" pitchFamily="2" charset="2"/>
              <a:buChar char="q"/>
            </a:pPr>
            <a:r>
              <a:rPr lang="vi-VN" sz="1050" dirty="0"/>
              <a:t>Uống ít nhất </a:t>
            </a:r>
            <a:r>
              <a:rPr lang="vi-VN" sz="1050" b="1" dirty="0"/>
              <a:t>8 cốc nước </a:t>
            </a:r>
            <a:r>
              <a:rPr lang="vi-VN" sz="1050" dirty="0"/>
              <a:t>trong ngày</a:t>
            </a:r>
          </a:p>
          <a:p>
            <a:pPr marL="285750" indent="-285750" rtl="0">
              <a:buFont typeface="Wingdings" pitchFamily="2" charset="2"/>
              <a:buChar char="q"/>
            </a:pPr>
            <a:r>
              <a:rPr lang="vi-VN" sz="1050" b="1" dirty="0"/>
              <a:t>KHÔNG ăn các thực phẩm giàu chất xơ </a:t>
            </a:r>
            <a:r>
              <a:rPr lang="vi-VN" sz="1050" dirty="0"/>
              <a:t>– không ăn rau, đậu, hạt, ngũ cốc nguyên hạt, các loại quả hạch - những thực phẩm này có thể khiến ruột không được sạch để làm thủ thuật.</a:t>
            </a:r>
          </a:p>
          <a:p>
            <a:pPr marL="285750" indent="-285750" rtl="0">
              <a:buFont typeface="Wingdings" pitchFamily="2" charset="2"/>
              <a:buChar char="q"/>
            </a:pPr>
            <a:r>
              <a:rPr lang="vi-VN" sz="1050" b="1" dirty="0"/>
              <a:t>Xét nghiệm COVID </a:t>
            </a:r>
            <a:r>
              <a:rPr lang="vi-VN" sz="1050" dirty="0"/>
              <a:t>(nếu được yêu cầu, xét nghiệm này sẽ được lên lịch cho quý vị – </a:t>
            </a:r>
            <a:r>
              <a:rPr lang="vi-VN" sz="1050" i="1" dirty="0"/>
              <a:t>nếu quý vị không giữ cuộc hẹn này, thủ thuật sẽ bị hủy bỏ</a:t>
            </a:r>
            <a:r>
              <a:rPr lang="vi-VN" sz="1050" dirty="0"/>
              <a:t>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E5DACA42-0E53-7341-8A85-659620539B14}"/>
              </a:ext>
            </a:extLst>
          </p:cNvPr>
          <p:cNvSpPr txBox="1"/>
          <p:nvPr/>
        </p:nvSpPr>
        <p:spPr>
          <a:xfrm>
            <a:off x="128452" y="3661445"/>
            <a:ext cx="2911438" cy="33855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>
            <a:spAutoFit/>
          </a:bodyPr>
          <a:lstStyle/>
          <a:p>
            <a:pPr rtl="0"/>
            <a:r>
              <a:rPr lang="vi-VN" sz="1600" b="1"/>
              <a:t>1 ngày trước cuộc hẹn: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B2697A55-E585-E247-9412-B3BABAC3EC4C}"/>
              </a:ext>
            </a:extLst>
          </p:cNvPr>
          <p:cNvSpPr txBox="1"/>
          <p:nvPr/>
        </p:nvSpPr>
        <p:spPr>
          <a:xfrm>
            <a:off x="128450" y="3984610"/>
            <a:ext cx="3313195" cy="1223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rtl="0">
              <a:buFont typeface="Wingdings" pitchFamily="2" charset="2"/>
              <a:buChar char="q"/>
            </a:pPr>
            <a:r>
              <a:rPr lang="vi-VN" sz="1050" dirty="0"/>
              <a:t>Thực hiện </a:t>
            </a:r>
            <a:r>
              <a:rPr lang="vi-VN" sz="1050" b="1" dirty="0"/>
              <a:t>CHẾ ĐỘ ĂN UỐNG CÁC CHẤT LỎNG TRONG </a:t>
            </a:r>
            <a:r>
              <a:rPr lang="vi-VN" sz="1050" dirty="0"/>
              <a:t>trong cả ngày</a:t>
            </a:r>
          </a:p>
          <a:p>
            <a:pPr marL="285750" indent="-285750" rtl="0">
              <a:buFont typeface="Wingdings" pitchFamily="2" charset="2"/>
              <a:buChar char="q"/>
            </a:pPr>
            <a:r>
              <a:rPr lang="vi-VN" sz="1050" dirty="0"/>
              <a:t>2 pm – </a:t>
            </a:r>
            <a:r>
              <a:rPr lang="vi-VN" sz="1050" b="1" dirty="0"/>
              <a:t>uống 4 viên Dulcolax</a:t>
            </a:r>
          </a:p>
          <a:p>
            <a:pPr marL="285750" indent="-285750" rtl="0">
              <a:buFont typeface="Wingdings" pitchFamily="2" charset="2"/>
              <a:buChar char="q"/>
            </a:pPr>
            <a:r>
              <a:rPr lang="vi-VN" sz="1050" dirty="0"/>
              <a:t>5 pm – trộn bột nhuận tràng với Gatorade và lắc cho đến khi tan hoàn toàn – để lạnh</a:t>
            </a:r>
          </a:p>
          <a:p>
            <a:pPr marL="285750" indent="-285750" rtl="0">
              <a:buFont typeface="Wingdings" pitchFamily="2" charset="2"/>
              <a:buChar char="q"/>
            </a:pPr>
            <a:r>
              <a:rPr lang="vi-VN" sz="1050" dirty="0"/>
              <a:t>6 pm – </a:t>
            </a:r>
            <a:r>
              <a:rPr lang="vi-VN" sz="1050" b="1" dirty="0"/>
              <a:t>Uống ½ dung dịch nhuận tràng, </a:t>
            </a:r>
            <a:r>
              <a:rPr lang="vi-VN" sz="1050" dirty="0"/>
              <a:t>1 cốc sau mỗi 10 - 15 phút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xmlns="" id="{D2A08498-ABE1-1F4F-AD51-903A9E097C11}"/>
              </a:ext>
            </a:extLst>
          </p:cNvPr>
          <p:cNvGrpSpPr/>
          <p:nvPr/>
        </p:nvGrpSpPr>
        <p:grpSpPr>
          <a:xfrm>
            <a:off x="3157544" y="3621258"/>
            <a:ext cx="1973799" cy="1848780"/>
            <a:chOff x="3170546" y="3273213"/>
            <a:chExt cx="1973799" cy="1848780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8E0051A2-5C1A-524E-892E-B9D55F6B2075}"/>
                </a:ext>
              </a:extLst>
            </p:cNvPr>
            <p:cNvSpPr txBox="1"/>
            <p:nvPr/>
          </p:nvSpPr>
          <p:spPr>
            <a:xfrm>
              <a:off x="3355972" y="3521555"/>
              <a:ext cx="1788373" cy="1600438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rtl="0"/>
              <a:r>
                <a:rPr lang="vi-VN" sz="1200" b="1" dirty="0"/>
                <a:t>     ĐƯỢC DÙNG</a:t>
              </a:r>
              <a:r>
                <a:rPr lang="vi-VN" sz="1200" dirty="0"/>
                <a:t>:</a:t>
              </a:r>
            </a:p>
            <a:p>
              <a:endParaRPr lang="en-US" sz="1200" dirty="0"/>
            </a:p>
            <a:p>
              <a:pPr rtl="0"/>
              <a:r>
                <a:rPr lang="vi-VN" sz="1200" dirty="0"/>
                <a:t>Nước, nước trái cây (không có bã)</a:t>
              </a:r>
            </a:p>
            <a:p>
              <a:pPr rtl="0"/>
              <a:r>
                <a:rPr lang="vi-VN" sz="1200" dirty="0"/>
                <a:t>soda, đồ uống thể thao,</a:t>
              </a:r>
            </a:p>
            <a:p>
              <a:pPr rtl="0"/>
              <a:r>
                <a:rPr lang="vi-VN" sz="1200" dirty="0"/>
                <a:t>Jell-O, kem que, nước dùng trong, cà phê đen</a:t>
              </a:r>
            </a:p>
            <a:p>
              <a:endParaRPr lang="en-US" sz="1200" dirty="0"/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xmlns="" id="{F49CB496-01BF-5745-8DAE-A31BF32DBC1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70546" y="3273213"/>
              <a:ext cx="374466" cy="506466"/>
            </a:xfrm>
            <a:prstGeom prst="rect">
              <a:avLst/>
            </a:prstGeom>
          </p:spPr>
        </p:pic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E6D91DCD-1E18-6846-9E7C-F91862C106D8}"/>
              </a:ext>
            </a:extLst>
          </p:cNvPr>
          <p:cNvGrpSpPr/>
          <p:nvPr/>
        </p:nvGrpSpPr>
        <p:grpSpPr>
          <a:xfrm>
            <a:off x="5156607" y="3676725"/>
            <a:ext cx="3760966" cy="1214761"/>
            <a:chOff x="5383034" y="3573523"/>
            <a:chExt cx="3760966" cy="1214761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F3322DF0-F521-1848-9D65-0CCDEC13B560}"/>
                </a:ext>
              </a:extLst>
            </p:cNvPr>
            <p:cNvSpPr txBox="1"/>
            <p:nvPr/>
          </p:nvSpPr>
          <p:spPr>
            <a:xfrm>
              <a:off x="5486400" y="3772621"/>
              <a:ext cx="3657600" cy="1015663"/>
            </a:xfrm>
            <a:prstGeom prst="rect">
              <a:avLst/>
            </a:prstGeom>
            <a:solidFill>
              <a:srgbClr val="FF0000">
                <a:alpha val="37000"/>
              </a:srgb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rtl="0"/>
              <a:r>
                <a:rPr lang="vi-VN" sz="1200" b="1" dirty="0"/>
                <a:t>        KHÔNG ĐƯỢC DÙNG</a:t>
              </a:r>
              <a:r>
                <a:rPr lang="vi-VN" sz="1200" dirty="0"/>
                <a:t>:</a:t>
              </a:r>
            </a:p>
            <a:p>
              <a:pPr rtl="0"/>
              <a:r>
                <a:rPr lang="vi-VN" sz="1200" dirty="0"/>
                <a:t>Bất kỳ loại thức ăn đặc nào, nước trái cây có bã, cà phê hoặc trà có sữa/kem - </a:t>
              </a:r>
              <a:r>
                <a:rPr lang="vi-VN" sz="1200" i="1" dirty="0"/>
                <a:t>Nếu quý vị không thể nhìn xuyên qua thực phẩm đó, thì không thể ăn chúng</a:t>
              </a:r>
            </a:p>
          </p:txBody>
        </p: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xmlns="" id="{560CCC88-CCAE-D34A-B727-ED796A94DCF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383034" y="3573523"/>
              <a:ext cx="527644" cy="527644"/>
            </a:xfrm>
            <a:prstGeom prst="rect">
              <a:avLst/>
            </a:prstGeom>
          </p:spPr>
        </p:pic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7C701FC1-72B0-AA47-951A-F665E2ADB32E}"/>
              </a:ext>
            </a:extLst>
          </p:cNvPr>
          <p:cNvSpPr txBox="1"/>
          <p:nvPr/>
        </p:nvSpPr>
        <p:spPr>
          <a:xfrm>
            <a:off x="128452" y="5233933"/>
            <a:ext cx="2436757" cy="33855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>
            <a:spAutoFit/>
          </a:bodyPr>
          <a:lstStyle/>
          <a:p>
            <a:pPr rtl="0"/>
            <a:r>
              <a:rPr lang="vi-VN" sz="1600" b="1"/>
              <a:t>Vào ngày hẹn: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0DA3E370-03E7-654B-8814-F33D09362B45}"/>
              </a:ext>
            </a:extLst>
          </p:cNvPr>
          <p:cNvSpPr txBox="1"/>
          <p:nvPr/>
        </p:nvSpPr>
        <p:spPr>
          <a:xfrm>
            <a:off x="128450" y="5561361"/>
            <a:ext cx="9015550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rtl="0">
              <a:buFont typeface="Wingdings" pitchFamily="2" charset="2"/>
              <a:buChar char="q"/>
            </a:pPr>
            <a:r>
              <a:rPr lang="vi-VN" sz="1100" b="1" dirty="0"/>
              <a:t>Uống nốt dung dịch của quý vị: </a:t>
            </a:r>
            <a:r>
              <a:rPr lang="vi-VN" sz="1100" dirty="0"/>
              <a:t>bắt đầu uống 6 giờ trước cuộc hẹn, </a:t>
            </a:r>
            <a:r>
              <a:rPr lang="vi-VN" sz="1100" i="1" dirty="0"/>
              <a:t>và uống hết hoàn toàn ít nhất 2 giờ trước cuộc hẹn</a:t>
            </a:r>
          </a:p>
          <a:p>
            <a:pPr marL="285750" indent="-285750" rtl="0">
              <a:buFont typeface="Wingdings" pitchFamily="2" charset="2"/>
              <a:buChar char="q"/>
            </a:pPr>
            <a:r>
              <a:rPr lang="vi-VN" sz="1100" b="1" dirty="0"/>
              <a:t>Để bụng trống</a:t>
            </a:r>
            <a:r>
              <a:rPr lang="vi-VN" sz="1100" dirty="0"/>
              <a:t>: KHÔNG ĂN THỨC ĂN ĐẶC - quý vị chỉ có thể uống chất lỏng trong cho đến 2 giờ trước cuộc hẹn</a:t>
            </a:r>
          </a:p>
          <a:p>
            <a:pPr marL="285750" indent="-285750" rtl="0">
              <a:buFont typeface="Wingdings" pitchFamily="2" charset="2"/>
              <a:buChar char="q"/>
            </a:pPr>
            <a:r>
              <a:rPr lang="vi-VN" sz="1100" b="1" dirty="0"/>
              <a:t>Thuốc</a:t>
            </a:r>
            <a:r>
              <a:rPr lang="vi-VN" sz="1100" dirty="0"/>
              <a:t>: uống bất kỳ loại thuốc quan trọng nào vào buổi sáng với một ngụm nước, chẳng hạn như thuốc huyết áp hoặc thuốc tim</a:t>
            </a:r>
          </a:p>
          <a:p>
            <a:pPr marL="628650" lvl="1" indent="-171450" rtl="0">
              <a:buFontTx/>
              <a:buChar char="-"/>
            </a:pPr>
            <a:r>
              <a:rPr lang="vi-VN" sz="1100" dirty="0"/>
              <a:t>Bệnh nhân tiểu đường: nếu quý vị cần dùng insulin, hãy chỉ dùng ½ liều lượng thông thường vào buổi sáng. Nếu dùng thuốc tiểu đường, quý vị đừng uống vào buổi sáng</a:t>
            </a:r>
          </a:p>
          <a:p>
            <a:pPr marL="171450" indent="-171450" rtl="0">
              <a:buFont typeface="Wingdings" pitchFamily="2" charset="2"/>
              <a:buChar char="q"/>
            </a:pPr>
            <a:r>
              <a:rPr lang="vi-VN" sz="1100" dirty="0"/>
              <a:t>   </a:t>
            </a:r>
            <a:r>
              <a:rPr lang="vi-VN" sz="1100" b="1" dirty="0"/>
              <a:t>Đi về nhà:</a:t>
            </a:r>
            <a:r>
              <a:rPr lang="vi-VN" sz="1100" dirty="0"/>
              <a:t> Đảm bảo người đón quý vị có mặt sau khi làm xong thủ thuật</a:t>
            </a:r>
          </a:p>
          <a:p>
            <a:pPr marL="285750" indent="-285750" rtl="0">
              <a:buFont typeface="Wingdings" pitchFamily="2" charset="2"/>
              <a:buChar char="q"/>
            </a:pPr>
            <a:r>
              <a:rPr lang="vi-VN" sz="1100" b="1" i="1" dirty="0"/>
              <a:t>Vui lòng đến trước giờ hẹn 1 tiếng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BC7F82AE-95CD-504E-BDD3-A2EFCCDC72A2}"/>
              </a:ext>
            </a:extLst>
          </p:cNvPr>
          <p:cNvSpPr txBox="1"/>
          <p:nvPr/>
        </p:nvSpPr>
        <p:spPr>
          <a:xfrm>
            <a:off x="5259973" y="4946818"/>
            <a:ext cx="3657600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rtl="0"/>
            <a:r>
              <a:rPr lang="vi-VN" sz="1200" b="1" dirty="0"/>
              <a:t>Quý vị cần trợ giúp?</a:t>
            </a:r>
          </a:p>
          <a:p>
            <a:pPr rtl="0"/>
            <a:r>
              <a:rPr lang="vi-VN" sz="1200" dirty="0"/>
              <a:t>Hãy gọi số 617-638-7243 để gặp nhân viên trực ở khoa tiêu hóa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87E8BABE-9C30-274E-9C09-E62172AA6E8C}"/>
              </a:ext>
            </a:extLst>
          </p:cNvPr>
          <p:cNvSpPr txBox="1"/>
          <p:nvPr/>
        </p:nvSpPr>
        <p:spPr>
          <a:xfrm>
            <a:off x="7856595" y="973192"/>
            <a:ext cx="991339" cy="461665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rtl="0"/>
            <a:r>
              <a:rPr lang="vi-VN" sz="1200" b="1"/>
              <a:t>Không cần kê toa!</a:t>
            </a:r>
          </a:p>
        </p:txBody>
      </p:sp>
    </p:spTree>
    <p:extLst>
      <p:ext uri="{BB962C8B-B14F-4D97-AF65-F5344CB8AC3E}">
        <p14:creationId xmlns:p14="http://schemas.microsoft.com/office/powerpoint/2010/main" val="12851483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99</TotalTime>
  <Words>615</Words>
  <Application>Microsoft Office PowerPoint</Application>
  <PresentationFormat>On-screen Show (4:3)</PresentationFormat>
  <Paragraphs>36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Farisi</vt:lpstr>
      <vt:lpstr>Wingdings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Christopher Huang</dc:creator>
  <cp:lastModifiedBy>Brown, Patrick</cp:lastModifiedBy>
  <cp:revision>24</cp:revision>
  <cp:lastPrinted>2021-03-11T01:09:26Z</cp:lastPrinted>
  <dcterms:created xsi:type="dcterms:W3CDTF">2021-03-10T23:36:38Z</dcterms:created>
  <dcterms:modified xsi:type="dcterms:W3CDTF">2021-03-19T17:27:37Z</dcterms:modified>
</cp:coreProperties>
</file>